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378" r:id="rId4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Myriad Pro Black" panose="020B0803030403020204" charset="0"/>
      <p:bold r:id="rId10"/>
    </p:embeddedFont>
    <p:embeddedFont>
      <p:font typeface="Myriad Pro" panose="020B050303040302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>
      <p:cViewPr varScale="1">
        <p:scale>
          <a:sx n="140" d="100"/>
          <a:sy n="140" d="100"/>
        </p:scale>
        <p:origin x="6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40C1F-0032-431C-8FAB-96526BBF0541}" type="datetimeFigureOut">
              <a:rPr lang="ru-RU" smtClean="0"/>
              <a:t>17.03.2023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DA95A-3894-4F42-9E15-06A957E1C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3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77365" y="1272837"/>
            <a:ext cx="3989268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3333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45319" y="3454316"/>
            <a:ext cx="405336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6455" y="1531791"/>
            <a:ext cx="3150870" cy="272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14625" y="1300315"/>
            <a:ext cx="3256279" cy="285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5699" y="900379"/>
            <a:ext cx="6252600" cy="115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5699" y="900379"/>
            <a:ext cx="6252600" cy="115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29292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58205"/>
            <a:ext cx="3352800" cy="10545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1057" y="1809750"/>
            <a:ext cx="5486400" cy="1734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6600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НАЗВАНИЕ </a:t>
            </a:r>
            <a:br>
              <a:rPr lang="ru-RU" sz="6600" dirty="0" smtClean="0">
                <a:solidFill>
                  <a:schemeClr val="bg1"/>
                </a:solidFill>
                <a:latin typeface="Myriad Pro Black" panose="020B0803030403020204" pitchFamily="34" charset="0"/>
              </a:rPr>
            </a:br>
            <a:r>
              <a:rPr lang="ru-RU" sz="6600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ДОКЛАДА</a:t>
            </a:r>
            <a:endParaRPr lang="ru-RU" sz="6600" dirty="0">
              <a:solidFill>
                <a:schemeClr val="bg1"/>
              </a:solidFill>
              <a:latin typeface="Myriad Pro Black" panose="020B08030304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1056" y="4183618"/>
            <a:ext cx="4231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ДОКЛАДЧИК</a:t>
            </a:r>
            <a:r>
              <a:rPr lang="en-US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:</a:t>
            </a:r>
            <a:br>
              <a:rPr lang="en-US" dirty="0" smtClean="0">
                <a:solidFill>
                  <a:schemeClr val="bg1"/>
                </a:solidFill>
                <a:latin typeface="Myriad Pro Black" panose="020B0803030403020204" pitchFamily="34" charset="0"/>
              </a:rPr>
            </a:br>
            <a:r>
              <a:rPr lang="ru-RU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М.С. Иванов</a:t>
            </a:r>
            <a:endParaRPr lang="ru-RU" dirty="0">
              <a:solidFill>
                <a:schemeClr val="bg1"/>
              </a:solidFill>
              <a:latin typeface="Myriad Pro Black" panose="020B08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0" y="-5563"/>
            <a:ext cx="9144000" cy="574705"/>
            <a:chOff x="0" y="-5563"/>
            <a:chExt cx="9144000" cy="574705"/>
          </a:xfrm>
        </p:grpSpPr>
        <p:grpSp>
          <p:nvGrpSpPr>
            <p:cNvPr id="12" name="Группа 11"/>
            <p:cNvGrpSpPr/>
            <p:nvPr/>
          </p:nvGrpSpPr>
          <p:grpSpPr>
            <a:xfrm>
              <a:off x="0" y="-5563"/>
              <a:ext cx="9144000" cy="574705"/>
              <a:chOff x="-2931" y="-6103"/>
              <a:chExt cx="12194930" cy="867688"/>
            </a:xfrm>
          </p:grpSpPr>
          <p:sp>
            <p:nvSpPr>
              <p:cNvPr id="13" name="Прямоугольник 12"/>
              <p:cNvSpPr/>
              <p:nvPr/>
            </p:nvSpPr>
            <p:spPr>
              <a:xfrm>
                <a:off x="0" y="-6103"/>
                <a:ext cx="12191999" cy="8676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-2931" y="-6103"/>
                <a:ext cx="8638075" cy="867685"/>
              </a:xfrm>
              <a:custGeom>
                <a:avLst/>
                <a:gdLst>
                  <a:gd name="connsiteX0" fmla="*/ 0 w 9967865"/>
                  <a:gd name="connsiteY0" fmla="*/ 0 h 679010"/>
                  <a:gd name="connsiteX1" fmla="*/ 9967865 w 9967865"/>
                  <a:gd name="connsiteY1" fmla="*/ 0 h 679010"/>
                  <a:gd name="connsiteX2" fmla="*/ 7659232 w 9967865"/>
                  <a:gd name="connsiteY2" fmla="*/ 679010 h 679010"/>
                  <a:gd name="connsiteX3" fmla="*/ 0 w 9967865"/>
                  <a:gd name="connsiteY3" fmla="*/ 679010 h 679010"/>
                  <a:gd name="connsiteX4" fmla="*/ 0 w 9967865"/>
                  <a:gd name="connsiteY4" fmla="*/ 0 h 679010"/>
                  <a:gd name="connsiteX0" fmla="*/ 0 w 9967865"/>
                  <a:gd name="connsiteY0" fmla="*/ 0 h 686788"/>
                  <a:gd name="connsiteX1" fmla="*/ 9967865 w 9967865"/>
                  <a:gd name="connsiteY1" fmla="*/ 0 h 686788"/>
                  <a:gd name="connsiteX2" fmla="*/ 9086239 w 9967865"/>
                  <a:gd name="connsiteY2" fmla="*/ 686788 h 686788"/>
                  <a:gd name="connsiteX3" fmla="*/ 0 w 9967865"/>
                  <a:gd name="connsiteY3" fmla="*/ 679010 h 686788"/>
                  <a:gd name="connsiteX4" fmla="*/ 0 w 9967865"/>
                  <a:gd name="connsiteY4" fmla="*/ 0 h 686788"/>
                  <a:gd name="connsiteX0" fmla="*/ 0 w 9967865"/>
                  <a:gd name="connsiteY0" fmla="*/ 0 h 750734"/>
                  <a:gd name="connsiteX1" fmla="*/ 9967865 w 9967865"/>
                  <a:gd name="connsiteY1" fmla="*/ 0 h 750734"/>
                  <a:gd name="connsiteX2" fmla="*/ 9086239 w 9967865"/>
                  <a:gd name="connsiteY2" fmla="*/ 686788 h 750734"/>
                  <a:gd name="connsiteX3" fmla="*/ 422409 w 9967865"/>
                  <a:gd name="connsiteY3" fmla="*/ 750734 h 750734"/>
                  <a:gd name="connsiteX4" fmla="*/ 0 w 9967865"/>
                  <a:gd name="connsiteY4" fmla="*/ 0 h 750734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86239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318564 w 9967865"/>
                  <a:gd name="connsiteY2" fmla="*/ 634624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9001757 w 9967865"/>
                  <a:gd name="connsiteY2" fmla="*/ 683527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929948 w 9967865"/>
                  <a:gd name="connsiteY2" fmla="*/ 686788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774813"/>
                  <a:gd name="connsiteX1" fmla="*/ 9967865 w 9967865"/>
                  <a:gd name="connsiteY1" fmla="*/ 0 h 774813"/>
                  <a:gd name="connsiteX2" fmla="*/ 9153824 w 9967865"/>
                  <a:gd name="connsiteY2" fmla="*/ 774813 h 774813"/>
                  <a:gd name="connsiteX3" fmla="*/ 4224 w 9967865"/>
                  <a:gd name="connsiteY3" fmla="*/ 688791 h 774813"/>
                  <a:gd name="connsiteX4" fmla="*/ 0 w 9967865"/>
                  <a:gd name="connsiteY4" fmla="*/ 0 h 774813"/>
                  <a:gd name="connsiteX0" fmla="*/ 0 w 9967865"/>
                  <a:gd name="connsiteY0" fmla="*/ 0 h 688791"/>
                  <a:gd name="connsiteX1" fmla="*/ 9967865 w 9967865"/>
                  <a:gd name="connsiteY1" fmla="*/ 0 h 688791"/>
                  <a:gd name="connsiteX2" fmla="*/ 8824346 w 9967865"/>
                  <a:gd name="connsiteY2" fmla="*/ 484656 h 688791"/>
                  <a:gd name="connsiteX3" fmla="*/ 4224 w 9967865"/>
                  <a:gd name="connsiteY3" fmla="*/ 688791 h 688791"/>
                  <a:gd name="connsiteX4" fmla="*/ 0 w 9967865"/>
                  <a:gd name="connsiteY4" fmla="*/ 0 h 688791"/>
                  <a:gd name="connsiteX0" fmla="*/ 0 w 9967865"/>
                  <a:gd name="connsiteY0" fmla="*/ 0 h 690048"/>
                  <a:gd name="connsiteX1" fmla="*/ 9967865 w 9967865"/>
                  <a:gd name="connsiteY1" fmla="*/ 0 h 690048"/>
                  <a:gd name="connsiteX2" fmla="*/ 8760984 w 9967865"/>
                  <a:gd name="connsiteY2" fmla="*/ 690048 h 690048"/>
                  <a:gd name="connsiteX3" fmla="*/ 4224 w 9967865"/>
                  <a:gd name="connsiteY3" fmla="*/ 688791 h 690048"/>
                  <a:gd name="connsiteX4" fmla="*/ 0 w 9967865"/>
                  <a:gd name="connsiteY4" fmla="*/ 0 h 69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67865" h="690048">
                    <a:moveTo>
                      <a:pt x="0" y="0"/>
                    </a:moveTo>
                    <a:lnTo>
                      <a:pt x="9967865" y="0"/>
                    </a:lnTo>
                    <a:lnTo>
                      <a:pt x="8760984" y="690048"/>
                    </a:lnTo>
                    <a:lnTo>
                      <a:pt x="4224" y="6887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3800" y="91298"/>
              <a:ext cx="1211316" cy="380979"/>
            </a:xfrm>
            <a:prstGeom prst="rect">
              <a:avLst/>
            </a:prstGeom>
          </p:spPr>
        </p:pic>
      </p:grpSp>
      <p:sp>
        <p:nvSpPr>
          <p:cNvPr id="19" name="object 3"/>
          <p:cNvSpPr txBox="1"/>
          <p:nvPr/>
        </p:nvSpPr>
        <p:spPr>
          <a:xfrm>
            <a:off x="726375" y="1123950"/>
            <a:ext cx="7693448" cy="3170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800" dirty="0" smtClean="0">
                <a:latin typeface="Myriad Pro Black" panose="020B0803030403020204" pitchFamily="34" charset="0"/>
              </a:rPr>
              <a:t>Севастопольский </a:t>
            </a:r>
            <a:r>
              <a:rPr lang="ru-RU" sz="2800" dirty="0">
                <a:latin typeface="Myriad Pro Black" panose="020B0803030403020204" pitchFamily="34" charset="0"/>
              </a:rPr>
              <a:t/>
            </a:r>
            <a:br>
              <a:rPr lang="ru-RU" sz="2800" dirty="0">
                <a:latin typeface="Myriad Pro Black" panose="020B0803030403020204" pitchFamily="34" charset="0"/>
              </a:rPr>
            </a:br>
            <a:r>
              <a:rPr lang="ru-RU" sz="2800" dirty="0">
                <a:latin typeface="Myriad Pro Black" panose="020B0803030403020204" pitchFamily="34" charset="0"/>
              </a:rPr>
              <a:t>государственный </a:t>
            </a:r>
            <a:br>
              <a:rPr lang="ru-RU" sz="2800" dirty="0">
                <a:latin typeface="Myriad Pro Black" panose="020B0803030403020204" pitchFamily="34" charset="0"/>
              </a:rPr>
            </a:br>
            <a:r>
              <a:rPr lang="ru-RU" sz="2800" dirty="0">
                <a:latin typeface="Myriad Pro Black" panose="020B0803030403020204" pitchFamily="34" charset="0"/>
              </a:rPr>
              <a:t>университет</a:t>
            </a:r>
            <a:endParaRPr lang="ru-RU" sz="1400" dirty="0">
              <a:latin typeface="Myriad Pro Black" panose="020B0803030403020204" pitchFamily="34" charset="0"/>
            </a:endParaRPr>
          </a:p>
          <a:p>
            <a:endParaRPr lang="ru-RU" sz="1400" dirty="0">
              <a:latin typeface="Myriad Pro Black" panose="020B0803030403020204" pitchFamily="34" charset="0"/>
            </a:endParaRPr>
          </a:p>
          <a:p>
            <a:pPr>
              <a:spcAft>
                <a:spcPts val="1200"/>
              </a:spcAft>
            </a:pPr>
            <a:r>
              <a:rPr lang="ru-RU" sz="1400" b="1" dirty="0">
                <a:latin typeface="Myriad Pro" panose="020B0503030403020204" pitchFamily="34" charset="0"/>
              </a:rPr>
              <a:t>Ведущий образовательный и научно-исследовательский </a:t>
            </a:r>
            <a:r>
              <a:rPr lang="ru-RU" sz="1400" b="1" dirty="0" smtClean="0">
                <a:latin typeface="Myriad Pro" panose="020B0503030403020204" pitchFamily="34" charset="0"/>
              </a:rPr>
              <a:t>центр </a:t>
            </a:r>
            <a:r>
              <a:rPr lang="ru-RU" sz="1400" b="1" dirty="0">
                <a:latin typeface="Myriad Pro" panose="020B0503030403020204" pitchFamily="34" charset="0"/>
              </a:rPr>
              <a:t>Крыма. </a:t>
            </a:r>
            <a:r>
              <a:rPr lang="en-US" sz="1400" b="1" dirty="0" smtClean="0">
                <a:latin typeface="Myriad Pro" panose="020B0503030403020204" pitchFamily="34" charset="0"/>
              </a:rPr>
              <a:t/>
            </a:r>
            <a:br>
              <a:rPr lang="en-US" sz="1400" b="1" dirty="0" smtClean="0">
                <a:latin typeface="Myriad Pro" panose="020B0503030403020204" pitchFamily="34" charset="0"/>
              </a:rPr>
            </a:br>
            <a:r>
              <a:rPr lang="ru-RU" sz="1400" b="1" dirty="0" smtClean="0">
                <a:latin typeface="Myriad Pro" panose="020B0503030403020204" pitchFamily="34" charset="0"/>
              </a:rPr>
              <a:t>Наша </a:t>
            </a:r>
            <a:r>
              <a:rPr lang="ru-RU" sz="1400" b="1" dirty="0">
                <a:latin typeface="Myriad Pro" panose="020B0503030403020204" pitchFamily="34" charset="0"/>
              </a:rPr>
              <a:t>цель – </a:t>
            </a:r>
            <a:r>
              <a:rPr lang="ru-RU" sz="1400" b="1" dirty="0" smtClean="0">
                <a:latin typeface="Myriad Pro" panose="020B0503030403020204" pitchFamily="34" charset="0"/>
              </a:rPr>
              <a:t>стать </a:t>
            </a:r>
            <a:r>
              <a:rPr lang="ru-RU" sz="1400" b="1" dirty="0">
                <a:latin typeface="Myriad Pro" panose="020B0503030403020204" pitchFamily="34" charset="0"/>
              </a:rPr>
              <a:t>центром развития региона </a:t>
            </a:r>
            <a:r>
              <a:rPr lang="ru-RU" sz="1400" b="1" dirty="0" smtClean="0">
                <a:latin typeface="Myriad Pro" panose="020B0503030403020204" pitchFamily="34" charset="0"/>
              </a:rPr>
              <a:t>и </a:t>
            </a:r>
            <a:r>
              <a:rPr lang="ru-RU" sz="1400" b="1" dirty="0">
                <a:latin typeface="Myriad Pro" panose="020B0503030403020204" pitchFamily="34" charset="0"/>
              </a:rPr>
              <a:t>вернуть Севастополю </a:t>
            </a:r>
            <a:r>
              <a:rPr lang="en-US" sz="1400" b="1" dirty="0" smtClean="0">
                <a:latin typeface="Myriad Pro" panose="020B0503030403020204" pitchFamily="34" charset="0"/>
              </a:rPr>
              <a:t/>
            </a:r>
            <a:br>
              <a:rPr lang="en-US" sz="1400" b="1" dirty="0" smtClean="0">
                <a:latin typeface="Myriad Pro" panose="020B0503030403020204" pitchFamily="34" charset="0"/>
              </a:rPr>
            </a:br>
            <a:r>
              <a:rPr lang="ru-RU" sz="1400" b="1" dirty="0" smtClean="0">
                <a:latin typeface="Myriad Pro" panose="020B0503030403020204" pitchFamily="34" charset="0"/>
              </a:rPr>
              <a:t>статус </a:t>
            </a:r>
            <a:r>
              <a:rPr lang="ru-RU" sz="1400" b="1" dirty="0">
                <a:latin typeface="Myriad Pro" panose="020B0503030403020204" pitchFamily="34" charset="0"/>
              </a:rPr>
              <a:t>технологической столицы Причерноморья. </a:t>
            </a:r>
          </a:p>
          <a:p>
            <a:pPr indent="180000"/>
            <a:r>
              <a:rPr lang="ru-RU" sz="1200" dirty="0">
                <a:latin typeface="Myriad Pro" panose="020B0503030403020204" pitchFamily="34" charset="0"/>
              </a:rPr>
              <a:t>Университет проводит политику активной интеграции  </a:t>
            </a:r>
            <a:r>
              <a:rPr lang="ru-RU" sz="1200" dirty="0" smtClean="0">
                <a:latin typeface="Myriad Pro" panose="020B0503030403020204" pitchFamily="34" charset="0"/>
              </a:rPr>
              <a:t>в </a:t>
            </a:r>
            <a:r>
              <a:rPr lang="ru-RU" sz="1200" dirty="0">
                <a:latin typeface="Myriad Pro" panose="020B0503030403020204" pitchFamily="34" charset="0"/>
              </a:rPr>
              <a:t>образовательное поле Российской Федерации: заключаются договоры о сотрудничестве с вузами страны, студенты и преподаватели регулярно участвуют </a:t>
            </a:r>
            <a:r>
              <a:rPr lang="en-US" sz="1200" dirty="0" smtClean="0">
                <a:latin typeface="Myriad Pro" panose="020B0503030403020204" pitchFamily="34" charset="0"/>
              </a:rPr>
              <a:t/>
            </a:r>
            <a:br>
              <a:rPr lang="en-US" sz="1200" dirty="0" smtClean="0">
                <a:latin typeface="Myriad Pro" panose="020B0503030403020204" pitchFamily="34" charset="0"/>
              </a:rPr>
            </a:br>
            <a:r>
              <a:rPr lang="ru-RU" sz="1200" dirty="0" smtClean="0">
                <a:latin typeface="Myriad Pro" panose="020B0503030403020204" pitchFamily="34" charset="0"/>
              </a:rPr>
              <a:t>во </a:t>
            </a:r>
            <a:r>
              <a:rPr lang="ru-RU" sz="1200" dirty="0">
                <a:latin typeface="Myriad Pro" panose="020B0503030403020204" pitchFamily="34" charset="0"/>
              </a:rPr>
              <a:t>всероссийских научных конкурсах и олимпиадах, сотрудники университета имеют возможность </a:t>
            </a:r>
            <a:r>
              <a:rPr lang="en-US" sz="1200" dirty="0" smtClean="0">
                <a:latin typeface="Myriad Pro" panose="020B0503030403020204" pitchFamily="34" charset="0"/>
              </a:rPr>
              <a:t/>
            </a:r>
            <a:br>
              <a:rPr lang="en-US" sz="1200" dirty="0" smtClean="0">
                <a:latin typeface="Myriad Pro" panose="020B0503030403020204" pitchFamily="34" charset="0"/>
              </a:rPr>
            </a:br>
            <a:r>
              <a:rPr lang="ru-RU" sz="1200" dirty="0" smtClean="0">
                <a:latin typeface="Myriad Pro" panose="020B0503030403020204" pitchFamily="34" charset="0"/>
              </a:rPr>
              <a:t>обмена </a:t>
            </a:r>
            <a:r>
              <a:rPr lang="ru-RU" sz="1200" dirty="0">
                <a:latin typeface="Myriad Pro" panose="020B0503030403020204" pitchFamily="34" charset="0"/>
              </a:rPr>
              <a:t>опытом с коллегами из других высших </a:t>
            </a:r>
            <a:r>
              <a:rPr lang="ru-RU" sz="1200" dirty="0" smtClean="0">
                <a:latin typeface="Myriad Pro" panose="020B0503030403020204" pitchFamily="34" charset="0"/>
              </a:rPr>
              <a:t>учебных </a:t>
            </a:r>
            <a:r>
              <a:rPr lang="ru-RU" sz="1200" dirty="0">
                <a:latin typeface="Myriad Pro" panose="020B0503030403020204" pitchFamily="34" charset="0"/>
              </a:rPr>
              <a:t>заведений страны, реализуется программа максимальной открытости для города, в рамках которой действуют проекты «Открытые лекции» </a:t>
            </a:r>
            <a:r>
              <a:rPr lang="en-US" sz="1200" dirty="0" smtClean="0">
                <a:latin typeface="Myriad Pro" panose="020B0503030403020204" pitchFamily="34" charset="0"/>
              </a:rPr>
              <a:t/>
            </a:r>
            <a:br>
              <a:rPr lang="en-US" sz="1200" dirty="0" smtClean="0">
                <a:latin typeface="Myriad Pro" panose="020B0503030403020204" pitchFamily="34" charset="0"/>
              </a:rPr>
            </a:br>
            <a:r>
              <a:rPr lang="ru-RU" sz="1200" dirty="0" smtClean="0">
                <a:latin typeface="Myriad Pro" panose="020B0503030403020204" pitchFamily="34" charset="0"/>
              </a:rPr>
              <a:t>и </a:t>
            </a:r>
            <a:r>
              <a:rPr lang="ru-RU" sz="1200" dirty="0">
                <a:latin typeface="Myriad Pro" panose="020B0503030403020204" pitchFamily="34" charset="0"/>
              </a:rPr>
              <a:t>«Академия Третьего Возраста».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1015" y="97949"/>
            <a:ext cx="8229600" cy="440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400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НАЗВАНИЕ</a:t>
            </a:r>
            <a:br>
              <a:rPr lang="ru-RU" sz="1400" dirty="0" smtClean="0">
                <a:solidFill>
                  <a:schemeClr val="bg1"/>
                </a:solidFill>
                <a:latin typeface="Myriad Pro Black" panose="020B0803030403020204" pitchFamily="34" charset="0"/>
              </a:rPr>
            </a:br>
            <a:r>
              <a:rPr lang="ru-RU" sz="1400" dirty="0" smtClean="0">
                <a:solidFill>
                  <a:schemeClr val="bg1"/>
                </a:solidFill>
                <a:latin typeface="Myriad Pro Black" panose="020B0803030403020204" pitchFamily="34" charset="0"/>
              </a:rPr>
              <a:t>ДОКЛАДА</a:t>
            </a:r>
            <a:endParaRPr lang="ru-RU" sz="1400" dirty="0">
              <a:solidFill>
                <a:schemeClr val="bg1"/>
              </a:solidFill>
              <a:latin typeface="Myriad Pro Black" panose="020B08030304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0" y="-5563"/>
            <a:ext cx="9144000" cy="5149063"/>
            <a:chOff x="-2931" y="-6103"/>
            <a:chExt cx="12194930" cy="867688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0" y="-6103"/>
              <a:ext cx="12191999" cy="8676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-2931" y="-6103"/>
              <a:ext cx="8638075" cy="867685"/>
            </a:xfrm>
            <a:custGeom>
              <a:avLst/>
              <a:gdLst>
                <a:gd name="connsiteX0" fmla="*/ 0 w 9967865"/>
                <a:gd name="connsiteY0" fmla="*/ 0 h 679010"/>
                <a:gd name="connsiteX1" fmla="*/ 9967865 w 9967865"/>
                <a:gd name="connsiteY1" fmla="*/ 0 h 679010"/>
                <a:gd name="connsiteX2" fmla="*/ 7659232 w 9967865"/>
                <a:gd name="connsiteY2" fmla="*/ 679010 h 679010"/>
                <a:gd name="connsiteX3" fmla="*/ 0 w 9967865"/>
                <a:gd name="connsiteY3" fmla="*/ 679010 h 679010"/>
                <a:gd name="connsiteX4" fmla="*/ 0 w 9967865"/>
                <a:gd name="connsiteY4" fmla="*/ 0 h 679010"/>
                <a:gd name="connsiteX0" fmla="*/ 0 w 9967865"/>
                <a:gd name="connsiteY0" fmla="*/ 0 h 686788"/>
                <a:gd name="connsiteX1" fmla="*/ 9967865 w 9967865"/>
                <a:gd name="connsiteY1" fmla="*/ 0 h 686788"/>
                <a:gd name="connsiteX2" fmla="*/ 9086239 w 9967865"/>
                <a:gd name="connsiteY2" fmla="*/ 686788 h 686788"/>
                <a:gd name="connsiteX3" fmla="*/ 0 w 9967865"/>
                <a:gd name="connsiteY3" fmla="*/ 679010 h 686788"/>
                <a:gd name="connsiteX4" fmla="*/ 0 w 9967865"/>
                <a:gd name="connsiteY4" fmla="*/ 0 h 686788"/>
                <a:gd name="connsiteX0" fmla="*/ 0 w 9967865"/>
                <a:gd name="connsiteY0" fmla="*/ 0 h 750734"/>
                <a:gd name="connsiteX1" fmla="*/ 9967865 w 9967865"/>
                <a:gd name="connsiteY1" fmla="*/ 0 h 750734"/>
                <a:gd name="connsiteX2" fmla="*/ 9086239 w 9967865"/>
                <a:gd name="connsiteY2" fmla="*/ 686788 h 750734"/>
                <a:gd name="connsiteX3" fmla="*/ 422409 w 9967865"/>
                <a:gd name="connsiteY3" fmla="*/ 750734 h 750734"/>
                <a:gd name="connsiteX4" fmla="*/ 0 w 9967865"/>
                <a:gd name="connsiteY4" fmla="*/ 0 h 750734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9086239 w 9967865"/>
                <a:gd name="connsiteY2" fmla="*/ 686788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9318564 w 9967865"/>
                <a:gd name="connsiteY2" fmla="*/ 634624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9001757 w 9967865"/>
                <a:gd name="connsiteY2" fmla="*/ 683527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8929948 w 9967865"/>
                <a:gd name="connsiteY2" fmla="*/ 686788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774813"/>
                <a:gd name="connsiteX1" fmla="*/ 9967865 w 9967865"/>
                <a:gd name="connsiteY1" fmla="*/ 0 h 774813"/>
                <a:gd name="connsiteX2" fmla="*/ 9153824 w 9967865"/>
                <a:gd name="connsiteY2" fmla="*/ 774813 h 774813"/>
                <a:gd name="connsiteX3" fmla="*/ 4224 w 9967865"/>
                <a:gd name="connsiteY3" fmla="*/ 688791 h 774813"/>
                <a:gd name="connsiteX4" fmla="*/ 0 w 9967865"/>
                <a:gd name="connsiteY4" fmla="*/ 0 h 774813"/>
                <a:gd name="connsiteX0" fmla="*/ 0 w 9967865"/>
                <a:gd name="connsiteY0" fmla="*/ 0 h 688791"/>
                <a:gd name="connsiteX1" fmla="*/ 9967865 w 9967865"/>
                <a:gd name="connsiteY1" fmla="*/ 0 h 688791"/>
                <a:gd name="connsiteX2" fmla="*/ 8824346 w 9967865"/>
                <a:gd name="connsiteY2" fmla="*/ 484656 h 688791"/>
                <a:gd name="connsiteX3" fmla="*/ 4224 w 9967865"/>
                <a:gd name="connsiteY3" fmla="*/ 688791 h 688791"/>
                <a:gd name="connsiteX4" fmla="*/ 0 w 9967865"/>
                <a:gd name="connsiteY4" fmla="*/ 0 h 688791"/>
                <a:gd name="connsiteX0" fmla="*/ 0 w 9967865"/>
                <a:gd name="connsiteY0" fmla="*/ 0 h 690048"/>
                <a:gd name="connsiteX1" fmla="*/ 9967865 w 9967865"/>
                <a:gd name="connsiteY1" fmla="*/ 0 h 690048"/>
                <a:gd name="connsiteX2" fmla="*/ 8760984 w 9967865"/>
                <a:gd name="connsiteY2" fmla="*/ 690048 h 690048"/>
                <a:gd name="connsiteX3" fmla="*/ 4224 w 9967865"/>
                <a:gd name="connsiteY3" fmla="*/ 688791 h 690048"/>
                <a:gd name="connsiteX4" fmla="*/ 0 w 9967865"/>
                <a:gd name="connsiteY4" fmla="*/ 0 h 69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7865" h="690048">
                  <a:moveTo>
                    <a:pt x="0" y="0"/>
                  </a:moveTo>
                  <a:lnTo>
                    <a:pt x="9967865" y="0"/>
                  </a:lnTo>
                  <a:lnTo>
                    <a:pt x="8760984" y="690048"/>
                  </a:lnTo>
                  <a:lnTo>
                    <a:pt x="4224" y="688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1" name="object 3"/>
          <p:cNvSpPr txBox="1"/>
          <p:nvPr/>
        </p:nvSpPr>
        <p:spPr>
          <a:xfrm>
            <a:off x="838200" y="1524630"/>
            <a:ext cx="7543800" cy="1754776"/>
          </a:xfrm>
          <a:prstGeom prst="rect">
            <a:avLst/>
          </a:prstGeom>
        </p:spPr>
        <p:txBody>
          <a:bodyPr vert="horz" wrap="square" lIns="0" tIns="419100" rIns="0" bIns="0" rtlCol="0" anchor="ctr" anchorCtr="0">
            <a:spAutoFit/>
          </a:bodyPr>
          <a:lstStyle/>
          <a:p>
            <a:pPr marR="5080">
              <a:lnSpc>
                <a:spcPct val="70000"/>
              </a:lnSpc>
            </a:pPr>
            <a:r>
              <a:rPr lang="ru-RU" sz="6000" dirty="0" smtClean="0">
                <a:solidFill>
                  <a:schemeClr val="bg1"/>
                </a:solidFill>
                <a:latin typeface="Myriad Pro Black" panose="020B0803030403020204" pitchFamily="34" charset="0"/>
                <a:cs typeface="Calibri"/>
              </a:rPr>
              <a:t>СПАСИБО</a:t>
            </a:r>
            <a:br>
              <a:rPr lang="ru-RU" sz="6000" dirty="0" smtClean="0">
                <a:solidFill>
                  <a:schemeClr val="bg1"/>
                </a:solidFill>
                <a:latin typeface="Myriad Pro Black" panose="020B0803030403020204" pitchFamily="34" charset="0"/>
                <a:cs typeface="Calibri"/>
              </a:rPr>
            </a:br>
            <a:r>
              <a:rPr lang="ru-RU" sz="6000" dirty="0" smtClean="0">
                <a:solidFill>
                  <a:schemeClr val="bg1"/>
                </a:solidFill>
                <a:latin typeface="Myriad Pro Black" panose="020B0803030403020204" pitchFamily="34" charset="0"/>
                <a:cs typeface="Calibri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3387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6</Words>
  <Application>Microsoft Office PowerPoint</Application>
  <PresentationFormat>Экран (16:9)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Calibri</vt:lpstr>
      <vt:lpstr>Myriad Pro Black</vt:lpstr>
      <vt:lpstr>Myriad Pro</vt:lpstr>
      <vt:lpstr>Century Gothic</vt:lpstr>
      <vt:lpstr>Office Theme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Антон Федорович Урожай</dc:creator>
  <cp:lastModifiedBy>Александр Александрович Ковалевский</cp:lastModifiedBy>
  <cp:revision>133</cp:revision>
  <dcterms:created xsi:type="dcterms:W3CDTF">2021-03-12T05:54:09Z</dcterms:created>
  <dcterms:modified xsi:type="dcterms:W3CDTF">2023-03-17T12:11:32Z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