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62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81" r:id="rId14"/>
    <p:sldId id="282" r:id="rId15"/>
    <p:sldId id="283" r:id="rId16"/>
    <p:sldId id="270" r:id="rId17"/>
    <p:sldId id="271" r:id="rId18"/>
    <p:sldId id="272" r:id="rId19"/>
    <p:sldId id="284" r:id="rId20"/>
    <p:sldId id="273" r:id="rId21"/>
    <p:sldId id="274" r:id="rId22"/>
    <p:sldId id="275" r:id="rId23"/>
    <p:sldId id="276" r:id="rId24"/>
    <p:sldId id="277" r:id="rId25"/>
    <p:sldId id="278" r:id="rId26"/>
    <p:sldId id="285" r:id="rId27"/>
    <p:sldId id="286" r:id="rId28"/>
    <p:sldId id="287" r:id="rId29"/>
    <p:sldId id="27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1A407-C9CC-406A-86FD-5EFFD70CB40A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9C5FD-64FB-4E56-A512-9FBAEDD439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75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943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06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74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36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27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62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16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44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991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81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735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194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50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767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431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7854-179D-4FE8-A3A5-738D28C769DB}" type="datetimeFigureOut">
              <a:rPr lang="el-GR" smtClean="0"/>
              <a:t>22/2/2023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3453EA-8229-465C-AA17-579D3923C8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428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49BB-8C6B-18C9-DC44-ADD480433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425" y="296882"/>
            <a:ext cx="9144000" cy="24796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AgroMart:</a:t>
            </a:r>
            <a:r>
              <a:rPr lang="el-GR" sz="5400" dirty="0"/>
              <a:t>Κάνοντας τις πωλήσεις αγροτικών προϊόντων ευκολότερες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A1A55-7C1F-0C3C-3D07-C27D7A201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302383"/>
            <a:ext cx="6191250" cy="474662"/>
          </a:xfrm>
        </p:spPr>
        <p:txBody>
          <a:bodyPr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Διπλωματική</a:t>
            </a:r>
            <a:r>
              <a:rPr lang="el-GR" dirty="0"/>
              <a:t> </a:t>
            </a:r>
            <a:r>
              <a:rPr lang="el-GR" dirty="0">
                <a:solidFill>
                  <a:schemeClr val="tx1"/>
                </a:solidFill>
              </a:rPr>
              <a:t>Εργασία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CE2FC-A086-7E1F-8859-4CD6CD7DB2A0}"/>
              </a:ext>
            </a:extLst>
          </p:cNvPr>
          <p:cNvSpPr txBox="1"/>
          <p:nvPr/>
        </p:nvSpPr>
        <p:spPr>
          <a:xfrm>
            <a:off x="3899783" y="4118205"/>
            <a:ext cx="281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Πουρσανίδης Κωνσταντίνος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A604E-C3B2-B4B3-6B76-E60D275F71EB}"/>
              </a:ext>
            </a:extLst>
          </p:cNvPr>
          <p:cNvSpPr txBox="1"/>
          <p:nvPr/>
        </p:nvSpPr>
        <p:spPr>
          <a:xfrm>
            <a:off x="3206452" y="4644031"/>
            <a:ext cx="419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Επιβλέπων Καθηγητής</a:t>
            </a:r>
            <a:r>
              <a:rPr lang="en-US" dirty="0"/>
              <a:t>:</a:t>
            </a:r>
            <a:r>
              <a:rPr lang="el-GR" dirty="0"/>
              <a:t> Απόστολος Ζάρρας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C5472-FA1B-2B92-C9B9-D75A265A37AB}"/>
              </a:ext>
            </a:extLst>
          </p:cNvPr>
          <p:cNvSpPr txBox="1"/>
          <p:nvPr/>
        </p:nvSpPr>
        <p:spPr>
          <a:xfrm>
            <a:off x="3855348" y="6191786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ΠΑΝΕΠΙΣΤΗΜΙΟ ΙΩΑΝΝΙΝΩΝ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2F256-FD14-CE07-0415-55DD378E0C88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341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l-GR" dirty="0"/>
              <a:t>Βασικές Λειτουργίες Εφαρμογής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854-495F-BEF2-FD0E-CA2D93A7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285875"/>
            <a:ext cx="9096375" cy="538638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l-GR" sz="2400" dirty="0">
                <a:solidFill>
                  <a:schemeClr val="tx1"/>
                </a:solidFill>
              </a:rPr>
              <a:t>Κατηγορίες Χρηστών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l-GR" sz="1800" dirty="0">
                <a:solidFill>
                  <a:schemeClr val="tx1"/>
                </a:solidFill>
              </a:rPr>
              <a:t>Παραγωγός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l-GR" sz="1800" dirty="0">
                <a:solidFill>
                  <a:schemeClr val="tx1"/>
                </a:solidFill>
              </a:rPr>
              <a:t>Αγοραστής Λιανικής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l-GR" sz="1800" dirty="0">
                <a:solidFill>
                  <a:schemeClr val="tx1"/>
                </a:solidFill>
              </a:rPr>
              <a:t>Αγοραστής Χονδρικής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l-GR" sz="2400" dirty="0">
                <a:solidFill>
                  <a:schemeClr val="tx1"/>
                </a:solidFill>
              </a:rPr>
              <a:t>Εγγραφή και Είσοδος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l-GR" sz="2400" dirty="0">
                <a:solidFill>
                  <a:schemeClr val="tx1"/>
                </a:solidFill>
              </a:rPr>
              <a:t>Επεξεργασία Στοιχείων Λογαριασμού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l-GR" sz="2400" dirty="0">
                <a:solidFill>
                  <a:schemeClr val="tx1"/>
                </a:solidFill>
              </a:rPr>
              <a:t>Δημιουργία και Διαχείριση Προσφορών Λιανικής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l-GR" sz="2400" dirty="0">
                <a:solidFill>
                  <a:schemeClr val="tx1"/>
                </a:solidFill>
              </a:rPr>
              <a:t>Δημιουργία και Διαχείριση Παραγγελιών Χονδρικής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l-GR" sz="2400" dirty="0">
                <a:solidFill>
                  <a:schemeClr val="tx1"/>
                </a:solidFill>
              </a:rPr>
              <a:t>Καλάθι Αγορών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l-GR" sz="2400" dirty="0">
                <a:solidFill>
                  <a:schemeClr val="tx1"/>
                </a:solidFill>
              </a:rPr>
              <a:t>Ειδοποιήσεις μέσω Λειτουργίας Ακολούθησης Παραγωγών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l-GR" sz="2400" dirty="0">
                <a:solidFill>
                  <a:schemeClr val="tx1"/>
                </a:solidFill>
              </a:rPr>
              <a:t>Παροχή Στατιστικών Στοιχειών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l-GR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l-GR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l-GR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l-GR" sz="20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l-GR" sz="2200" dirty="0">
              <a:solidFill>
                <a:schemeClr val="tx1"/>
              </a:solidFill>
            </a:endParaRPr>
          </a:p>
          <a:p>
            <a:pPr lvl="1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endParaRPr lang="el-GR" sz="22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250000"/>
              </a:lnSpc>
              <a:buNone/>
            </a:pPr>
            <a:endParaRPr lang="el-GR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250000"/>
              </a:lnSpc>
              <a:buNone/>
            </a:pP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FC5C3-0846-29E6-1EFB-877F31AD860C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2777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B863-69C1-D680-46CE-CF8F8274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3" y="2905124"/>
            <a:ext cx="6153152" cy="857251"/>
          </a:xfrm>
        </p:spPr>
        <p:txBody>
          <a:bodyPr>
            <a:noAutofit/>
          </a:bodyPr>
          <a:lstStyle/>
          <a:p>
            <a:r>
              <a:rPr lang="el-GR" sz="4400" dirty="0">
                <a:solidFill>
                  <a:schemeClr val="tx1"/>
                </a:solidFill>
              </a:rPr>
              <a:t>Περιβάλλον Χρήστη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BDFB6-F2F0-0702-99EC-FE0AA9193320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57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l-GR" dirty="0"/>
              <a:t>Εγγραφή και Είσοδος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39A0F-19D2-0F35-B71D-4BB62032506E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12</a:t>
            </a:fld>
            <a:endParaRPr lang="el-GR" dirty="0"/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9C178B6C-7663-EC10-F679-CC604B056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432177"/>
            <a:ext cx="4624565" cy="2831913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629C1B-C57B-A7FA-E50C-C362ADE42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03" y="3013428"/>
            <a:ext cx="3905218" cy="32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l-GR" dirty="0"/>
              <a:t>Το Προφίλ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39A0F-19D2-0F35-B71D-4BB62032506E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13</a:t>
            </a:fld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00E05-FFAF-1CBE-0A64-36CE3BBF6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242" y="1450605"/>
            <a:ext cx="8212235" cy="411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4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l-GR" dirty="0"/>
              <a:t>Η Αναζήτηση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39A0F-19D2-0F35-B71D-4BB62032506E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14</a:t>
            </a:fld>
            <a:endParaRPr lang="el-G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655D5-F7B3-BB15-130A-AD36A3A4C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954" y="1284319"/>
            <a:ext cx="7560746" cy="486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l-GR" dirty="0"/>
              <a:t>Τα Στατιστικά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39A0F-19D2-0F35-B71D-4BB62032506E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15</a:t>
            </a:fld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00E05-FFAF-1CBE-0A64-36CE3BBF6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553" y="1450605"/>
            <a:ext cx="8680375" cy="43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1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B863-69C1-D680-46CE-CF8F8274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3" y="2905124"/>
            <a:ext cx="6153152" cy="857251"/>
          </a:xfrm>
        </p:spPr>
        <p:txBody>
          <a:bodyPr>
            <a:noAutofit/>
          </a:bodyPr>
          <a:lstStyle/>
          <a:p>
            <a:r>
              <a:rPr lang="el-GR" sz="4400" dirty="0">
                <a:solidFill>
                  <a:schemeClr val="tx1"/>
                </a:solidFill>
              </a:rPr>
              <a:t>Αρχιτεκτονική και Τεχνολογίες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F4E22-4020-4FF3-DCE2-00C7C5F7962A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16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052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l-GR" dirty="0"/>
              <a:t>Αρχιτεκτονική Εφαρμογής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854-495F-BEF2-FD0E-CA2D93A7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566863"/>
            <a:ext cx="8620125" cy="2128838"/>
          </a:xfrm>
        </p:spPr>
        <p:txBody>
          <a:bodyPr>
            <a:normAutofit/>
          </a:bodyPr>
          <a:lstStyle/>
          <a:p>
            <a:pPr algn="just"/>
            <a:r>
              <a:rPr lang="el-GR" sz="2400" dirty="0">
                <a:solidFill>
                  <a:schemeClr val="tx1"/>
                </a:solidFill>
              </a:rPr>
              <a:t>Η εφαρμογή αποτελείται από 6 πακέτα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config, utils, repos, model, services, controllers</a:t>
            </a:r>
            <a:endParaRPr lang="el-GR" dirty="0">
              <a:solidFill>
                <a:schemeClr val="tx1"/>
              </a:solidFill>
            </a:endParaRPr>
          </a:p>
          <a:p>
            <a:pPr algn="just"/>
            <a:r>
              <a:rPr lang="el-GR" sz="2400" dirty="0">
                <a:solidFill>
                  <a:schemeClr val="tx1"/>
                </a:solidFill>
              </a:rPr>
              <a:t>Τα μοντέλα αρχιτεκτονικής είναι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MVC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Controller-Service-Repository</a:t>
            </a:r>
          </a:p>
          <a:p>
            <a:pPr algn="just"/>
            <a:endParaRPr lang="el-GR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250000"/>
              </a:lnSpc>
              <a:buNone/>
            </a:pP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09208-909D-73B7-F993-F52946C81766}"/>
              </a:ext>
            </a:extLst>
          </p:cNvPr>
          <p:cNvSpPr txBox="1"/>
          <p:nvPr/>
        </p:nvSpPr>
        <p:spPr>
          <a:xfrm>
            <a:off x="11277600" y="57721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90A215-244B-41C0-A9A6-B726BD8BF09A}" type="slidenum">
              <a:rPr lang="el-GR" smtClean="0"/>
              <a:t>17</a:t>
            </a:fld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C9697-97FA-E2A1-DAFE-873F4CE1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83" y="4138841"/>
            <a:ext cx="3750292" cy="2500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26B6F-5A96-3EEC-9D08-1120B5A96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233" y="2938601"/>
            <a:ext cx="3809738" cy="23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0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F4E22-4020-4FF3-DCE2-00C7C5F7962A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18</a:t>
            </a:fld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6845D-C473-67A4-DC98-71CD78C83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" y="948552"/>
            <a:ext cx="7554786" cy="501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9FA42C-FAE3-78C7-DDFE-B6297531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95" y="1182848"/>
            <a:ext cx="7567569" cy="3917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219D9-A197-D37F-20A4-94F9D0E02EB6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19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6795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B863-69C1-D680-46CE-CF8F8274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542925"/>
            <a:ext cx="7905750" cy="723900"/>
          </a:xfrm>
        </p:spPr>
        <p:txBody>
          <a:bodyPr/>
          <a:lstStyle/>
          <a:p>
            <a:r>
              <a:rPr lang="el-GR" dirty="0"/>
              <a:t>Περιεχόμενα Παρουσίασης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F2479-29AD-1C79-DAFB-58363D628379}"/>
              </a:ext>
            </a:extLst>
          </p:cNvPr>
          <p:cNvSpPr txBox="1"/>
          <p:nvPr/>
        </p:nvSpPr>
        <p:spPr>
          <a:xfrm>
            <a:off x="638175" y="1390650"/>
            <a:ext cx="57531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2800" dirty="0"/>
              <a:t>Ιδέα και Σκοπός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2800" dirty="0"/>
              <a:t>Παρόμοια Δουλειά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2800" dirty="0"/>
              <a:t>Λειτουργίες Εφαρμογής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800" dirty="0"/>
              <a:t>Περιβάλλον Χρήστη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2800" dirty="0"/>
              <a:t>Αρχιτεκτονική και Τεχνολογίες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2800" dirty="0"/>
              <a:t>Έλεγχος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2800" dirty="0"/>
              <a:t>Αξιολογήσεις Χρηστών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l-GR" sz="2800" dirty="0"/>
              <a:t>Επίδειξη Εφαρμογής</a:t>
            </a:r>
          </a:p>
          <a:p>
            <a:pPr marL="342900" indent="-342900">
              <a:buFont typeface="+mj-lt"/>
              <a:buAutoNum type="arabicPeriod"/>
            </a:pPr>
            <a:endParaRPr lang="el-GR" sz="2800" dirty="0"/>
          </a:p>
          <a:p>
            <a:pPr marL="342900" indent="-342900">
              <a:buFont typeface="+mj-lt"/>
              <a:buAutoNum type="arabicPeriod"/>
            </a:pPr>
            <a:endParaRPr lang="el-GR" sz="2800" dirty="0"/>
          </a:p>
          <a:p>
            <a:pPr marL="342900" indent="-342900">
              <a:buFont typeface="+mj-lt"/>
              <a:buAutoNum type="arabicPeriod"/>
            </a:pP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2EE84-43C7-CD55-B407-9B0F80519BA9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465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n-US" dirty="0"/>
              <a:t>Back End </a:t>
            </a:r>
            <a:r>
              <a:rPr lang="el-GR" dirty="0"/>
              <a:t>Τεχνολογίες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854-495F-BEF2-FD0E-CA2D93A7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1566864"/>
            <a:ext cx="5058474" cy="26108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2400" dirty="0">
                <a:solidFill>
                  <a:schemeClr val="tx1"/>
                </a:solidFill>
              </a:rPr>
              <a:t>Για το </a:t>
            </a:r>
            <a:r>
              <a:rPr lang="en-US" sz="2400" dirty="0">
                <a:solidFill>
                  <a:schemeClr val="tx1"/>
                </a:solidFill>
              </a:rPr>
              <a:t>Back End </a:t>
            </a:r>
            <a:r>
              <a:rPr lang="el-GR" sz="2400" dirty="0">
                <a:solidFill>
                  <a:schemeClr val="tx1"/>
                </a:solidFill>
              </a:rPr>
              <a:t>χρησιμοποιήσαμε 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Java</a:t>
            </a:r>
            <a:endParaRPr lang="el-GR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Spring Boot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Spring Data JPA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MySQL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l-GR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250000"/>
              </a:lnSpc>
              <a:buNone/>
            </a:pP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09208-909D-73B7-F993-F52946C81766}"/>
              </a:ext>
            </a:extLst>
          </p:cNvPr>
          <p:cNvSpPr txBox="1"/>
          <p:nvPr/>
        </p:nvSpPr>
        <p:spPr>
          <a:xfrm>
            <a:off x="11277600" y="57721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90A215-244B-41C0-A9A6-B726BD8BF09A}" type="slidenum">
              <a:rPr lang="el-GR" smtClean="0"/>
              <a:t>20</a:t>
            </a:fld>
            <a:endParaRPr lang="el-G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E51ED-CF21-B3EC-E096-DDFC94C4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79" y="1694343"/>
            <a:ext cx="2322003" cy="1548002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67C76896-B781-472D-45FD-53A0CBD63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3615656"/>
            <a:ext cx="2040972" cy="107151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AF6BF5F5-2E60-5087-F409-80161A05B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1" y="4746052"/>
            <a:ext cx="2140329" cy="1090168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81802FD8-D8A3-20D7-BF9A-3CF266ADA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15" y="5163657"/>
            <a:ext cx="2140330" cy="110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9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n-US" dirty="0"/>
              <a:t>Front End </a:t>
            </a:r>
            <a:r>
              <a:rPr lang="el-GR" dirty="0"/>
              <a:t>Τεχνολογίες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854-495F-BEF2-FD0E-CA2D93A7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1566864"/>
            <a:ext cx="5058474" cy="26108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2400" dirty="0">
                <a:solidFill>
                  <a:schemeClr val="tx1"/>
                </a:solidFill>
              </a:rPr>
              <a:t>Για το </a:t>
            </a:r>
            <a:r>
              <a:rPr lang="en-US" sz="2400" dirty="0">
                <a:solidFill>
                  <a:schemeClr val="tx1"/>
                </a:solidFill>
              </a:rPr>
              <a:t>Front End </a:t>
            </a:r>
            <a:r>
              <a:rPr lang="el-GR" sz="2400" dirty="0">
                <a:solidFill>
                  <a:schemeClr val="tx1"/>
                </a:solidFill>
              </a:rPr>
              <a:t>χρησιμοποιήσαμε 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HTML5</a:t>
            </a:r>
            <a:endParaRPr lang="el-GR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Thymeleaf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Bootstrap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JavaScript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l-GR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250000"/>
              </a:lnSpc>
              <a:buNone/>
            </a:pP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09208-909D-73B7-F993-F52946C81766}"/>
              </a:ext>
            </a:extLst>
          </p:cNvPr>
          <p:cNvSpPr txBox="1"/>
          <p:nvPr/>
        </p:nvSpPr>
        <p:spPr>
          <a:xfrm>
            <a:off x="11277600" y="57721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90A215-244B-41C0-A9A6-B726BD8BF09A}" type="slidenum">
              <a:rPr lang="el-GR" smtClean="0"/>
              <a:t>21</a:t>
            </a:fld>
            <a:endParaRPr lang="el-GR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0EBBAA5E-1DA0-FAB8-285D-01DEC61F1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610" y="2191756"/>
            <a:ext cx="1268703" cy="1268703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3EBF080-0EE8-4234-EB75-7CA450AD9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754" y="3766657"/>
            <a:ext cx="2262348" cy="1268703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103FC3-4752-25FD-4B7B-BFEF5DB73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4" y="4922647"/>
            <a:ext cx="2363816" cy="1034170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1ACB9C0-ED68-9CDE-67EC-72A40B4B1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50" y="5035360"/>
            <a:ext cx="1024855" cy="102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3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B863-69C1-D680-46CE-CF8F8274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3" y="2905124"/>
            <a:ext cx="6153152" cy="857251"/>
          </a:xfrm>
        </p:spPr>
        <p:txBody>
          <a:bodyPr>
            <a:noAutofit/>
          </a:bodyPr>
          <a:lstStyle/>
          <a:p>
            <a:r>
              <a:rPr lang="el-GR" sz="4400" dirty="0">
                <a:solidFill>
                  <a:schemeClr val="tx1"/>
                </a:solidFill>
              </a:rPr>
              <a:t>Έλεγχος Εφαρμογής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F4E22-4020-4FF3-DCE2-00C7C5F7962A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22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227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l-GR" dirty="0"/>
              <a:t>Έλεγχος Εφαρμογής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854-495F-BEF2-FD0E-CA2D93A7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566864"/>
            <a:ext cx="6987942" cy="27870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2400" dirty="0">
                <a:solidFill>
                  <a:schemeClr val="tx1"/>
                </a:solidFill>
              </a:rPr>
              <a:t>Για τον έλεγχο της εφαρμογής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l-GR" sz="2400" dirty="0">
                <a:solidFill>
                  <a:schemeClr val="tx1"/>
                </a:solidFill>
              </a:rPr>
              <a:t>χρησιμοποιήσαμε 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Junit 5</a:t>
            </a:r>
            <a:endParaRPr lang="en-US" sz="22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Mockito</a:t>
            </a:r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l-GR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250000"/>
              </a:lnSpc>
              <a:buNone/>
            </a:pP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09208-909D-73B7-F993-F52946C81766}"/>
              </a:ext>
            </a:extLst>
          </p:cNvPr>
          <p:cNvSpPr txBox="1"/>
          <p:nvPr/>
        </p:nvSpPr>
        <p:spPr>
          <a:xfrm>
            <a:off x="11277600" y="57721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90A215-244B-41C0-A9A6-B726BD8BF09A}" type="slidenum">
              <a:rPr lang="el-GR" smtClean="0"/>
              <a:t>23</a:t>
            </a:fld>
            <a:endParaRPr lang="el-GR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356DFBA-66AE-69C2-A101-FEDE2DCD7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80" y="4101181"/>
            <a:ext cx="2246720" cy="130314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8AC815A-8B04-C7F5-B9C1-E603A4768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4" y="3867151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6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l-GR" dirty="0"/>
              <a:t>Έλεγχος Εφαρμογής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854-495F-BEF2-FD0E-CA2D93A7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566864"/>
            <a:ext cx="6987942" cy="23002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2400" dirty="0">
                <a:solidFill>
                  <a:schemeClr val="tx1"/>
                </a:solidFill>
              </a:rPr>
              <a:t>Δημιουργήθηκαν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29 </a:t>
            </a:r>
            <a:r>
              <a:rPr lang="el-GR" sz="2400" dirty="0">
                <a:solidFill>
                  <a:schemeClr val="tx1"/>
                </a:solidFill>
              </a:rPr>
              <a:t>Έλεγχοι για το πακέτο </a:t>
            </a:r>
            <a:r>
              <a:rPr lang="en-US" sz="2400" dirty="0">
                <a:solidFill>
                  <a:schemeClr val="tx1"/>
                </a:solidFill>
              </a:rPr>
              <a:t>repos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60 </a:t>
            </a:r>
            <a:r>
              <a:rPr lang="el-GR" sz="2400" dirty="0">
                <a:solidFill>
                  <a:schemeClr val="tx1"/>
                </a:solidFill>
              </a:rPr>
              <a:t>Έλεγχοι για το πακέτο </a:t>
            </a:r>
            <a:r>
              <a:rPr lang="en-US" sz="2400" dirty="0">
                <a:solidFill>
                  <a:schemeClr val="tx1"/>
                </a:solidFill>
              </a:rPr>
              <a:t>services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65 </a:t>
            </a:r>
            <a:r>
              <a:rPr lang="el-GR" sz="2400" dirty="0">
                <a:solidFill>
                  <a:schemeClr val="tx1"/>
                </a:solidFill>
              </a:rPr>
              <a:t>Έλεγχοι για το πακέτο </a:t>
            </a:r>
            <a:r>
              <a:rPr lang="en-US" sz="2400" dirty="0">
                <a:solidFill>
                  <a:schemeClr val="tx1"/>
                </a:solidFill>
              </a:rPr>
              <a:t>controllers</a:t>
            </a:r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l-GR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250000"/>
              </a:lnSpc>
              <a:buNone/>
            </a:pP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09208-909D-73B7-F993-F52946C81766}"/>
              </a:ext>
            </a:extLst>
          </p:cNvPr>
          <p:cNvSpPr txBox="1"/>
          <p:nvPr/>
        </p:nvSpPr>
        <p:spPr>
          <a:xfrm>
            <a:off x="11277600" y="57721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90A215-244B-41C0-A9A6-B726BD8BF09A}" type="slidenum">
              <a:rPr lang="el-GR" smtClean="0"/>
              <a:t>24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756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F4E22-4020-4FF3-DCE2-00C7C5F7962A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25</a:t>
            </a:fld>
            <a:endParaRPr lang="el-GR" dirty="0"/>
          </a:p>
        </p:txBody>
      </p:sp>
      <p:pic>
        <p:nvPicPr>
          <p:cNvPr id="6" name="Εικόνα 46">
            <a:extLst>
              <a:ext uri="{FF2B5EF4-FFF2-40B4-BE49-F238E27FC236}">
                <a16:creationId xmlns:a16="http://schemas.microsoft.com/office/drawing/2014/main" id="{5EFE17FF-EF4C-A7DC-9C6D-EF81882A7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72" y="718457"/>
            <a:ext cx="5273675" cy="50632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0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B863-69C1-D680-46CE-CF8F8274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3" y="2905124"/>
            <a:ext cx="6153152" cy="857251"/>
          </a:xfrm>
        </p:spPr>
        <p:txBody>
          <a:bodyPr>
            <a:noAutofit/>
          </a:bodyPr>
          <a:lstStyle/>
          <a:p>
            <a:r>
              <a:rPr lang="el-GR" sz="4400" dirty="0">
                <a:solidFill>
                  <a:schemeClr val="tx1"/>
                </a:solidFill>
              </a:rPr>
              <a:t>Αξιολογήσεις Χρηστών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F4E22-4020-4FF3-DCE2-00C7C5F7962A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26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45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l-GR" dirty="0"/>
              <a:t>Αξιολογήσεις Χρηστών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854-495F-BEF2-FD0E-CA2D93A7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566864"/>
            <a:ext cx="6987942" cy="23002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2400" dirty="0">
                <a:solidFill>
                  <a:schemeClr val="tx1"/>
                </a:solidFill>
              </a:rPr>
              <a:t>Η αξιολόγηση της εφαρμογής έγινε από ένα σύνολο 10 ατόμων.</a:t>
            </a:r>
          </a:p>
          <a:p>
            <a:pPr marL="0" indent="0" algn="just">
              <a:buNone/>
            </a:pPr>
            <a:endParaRPr lang="el-GR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l-GR" sz="2400" dirty="0">
                <a:solidFill>
                  <a:schemeClr val="tx1"/>
                </a:solidFill>
              </a:rPr>
              <a:t>Κάθε άτομο κλήθηκε να απαντήσει 14 ερωτήσεις.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l-GR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250000"/>
              </a:lnSpc>
              <a:buNone/>
            </a:pP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09208-909D-73B7-F993-F52946C81766}"/>
              </a:ext>
            </a:extLst>
          </p:cNvPr>
          <p:cNvSpPr txBox="1"/>
          <p:nvPr/>
        </p:nvSpPr>
        <p:spPr>
          <a:xfrm>
            <a:off x="11277600" y="57721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90A215-244B-41C0-A9A6-B726BD8BF09A}" type="slidenum">
              <a:rPr lang="el-GR" smtClean="0"/>
              <a:t>27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7380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l-GR" dirty="0"/>
              <a:t>Αξιολογήσεις Χρηστών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854-495F-BEF2-FD0E-CA2D93A7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566864"/>
            <a:ext cx="6987942" cy="2300287"/>
          </a:xfrm>
        </p:spPr>
        <p:txBody>
          <a:bodyPr>
            <a:normAutofit/>
          </a:bodyPr>
          <a:lstStyle/>
          <a:p>
            <a:pPr algn="just"/>
            <a:endParaRPr lang="el-GR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250000"/>
              </a:lnSpc>
              <a:buNone/>
            </a:pP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09208-909D-73B7-F993-F52946C81766}"/>
              </a:ext>
            </a:extLst>
          </p:cNvPr>
          <p:cNvSpPr txBox="1"/>
          <p:nvPr/>
        </p:nvSpPr>
        <p:spPr>
          <a:xfrm>
            <a:off x="11277600" y="57721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90A215-244B-41C0-A9A6-B726BD8BF09A}" type="slidenum">
              <a:rPr lang="el-GR" smtClean="0"/>
              <a:t>28</a:t>
            </a:fld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78FC4-C9EA-8886-2CBA-BFAE5BA0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3" y="1356872"/>
            <a:ext cx="3878885" cy="2669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E163D8-13F2-357B-56BE-DEFB55378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61" y="1382220"/>
            <a:ext cx="3586633" cy="2669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3E32C-88B7-3AE5-DB05-81A1AFFEB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78" y="3956349"/>
            <a:ext cx="3573725" cy="2669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6C0E0-2CE4-77DA-54F1-03DCF4A81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10" y="3956349"/>
            <a:ext cx="3566771" cy="26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B863-69C1-D680-46CE-CF8F8274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3" y="2905124"/>
            <a:ext cx="6153152" cy="857251"/>
          </a:xfrm>
        </p:spPr>
        <p:txBody>
          <a:bodyPr>
            <a:noAutofit/>
          </a:bodyPr>
          <a:lstStyle/>
          <a:p>
            <a:r>
              <a:rPr lang="el-GR" sz="4400" dirty="0">
                <a:solidFill>
                  <a:schemeClr val="tx1"/>
                </a:solidFill>
              </a:rPr>
              <a:t>Επίδειξη Εφαρμογής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F4E22-4020-4FF3-DCE2-00C7C5F7962A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29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6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B863-69C1-D680-46CE-CF8F8274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5" y="2905124"/>
            <a:ext cx="4552950" cy="857251"/>
          </a:xfrm>
        </p:spPr>
        <p:txBody>
          <a:bodyPr>
            <a:noAutofit/>
          </a:bodyPr>
          <a:lstStyle/>
          <a:p>
            <a:r>
              <a:rPr lang="el-GR" sz="4400" dirty="0">
                <a:solidFill>
                  <a:schemeClr val="tx1"/>
                </a:solidFill>
              </a:rPr>
              <a:t>Ιδέα και Σκοπός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BEE35-942C-C5B5-0808-90B1593772EA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709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B863-69C1-D680-46CE-CF8F8274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3" y="2905124"/>
            <a:ext cx="6153152" cy="857251"/>
          </a:xfrm>
        </p:spPr>
        <p:txBody>
          <a:bodyPr>
            <a:noAutofit/>
          </a:bodyPr>
          <a:lstStyle/>
          <a:p>
            <a:r>
              <a:rPr lang="el-GR" sz="4400" dirty="0">
                <a:solidFill>
                  <a:schemeClr val="tx1"/>
                </a:solidFill>
              </a:rPr>
              <a:t>Ερωτήσεις;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F4E22-4020-4FF3-DCE2-00C7C5F7962A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30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996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l-GR" dirty="0"/>
              <a:t>Πως γεννήθηκε η ιδέα του </a:t>
            </a:r>
            <a:r>
              <a:rPr lang="en-US" dirty="0"/>
              <a:t>AgroMart</a:t>
            </a:r>
            <a:r>
              <a:rPr lang="el-GR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854-495F-BEF2-FD0E-CA2D93A7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409700"/>
            <a:ext cx="5048250" cy="3571875"/>
          </a:xfrm>
        </p:spPr>
        <p:txBody>
          <a:bodyPr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el-GR" sz="2400" dirty="0">
                <a:solidFill>
                  <a:schemeClr val="tx1"/>
                </a:solidFill>
              </a:rPr>
              <a:t>Συζήτηση με παραγωγούς</a:t>
            </a:r>
          </a:p>
          <a:p>
            <a:pPr algn="just">
              <a:lnSpc>
                <a:spcPct val="250000"/>
              </a:lnSpc>
            </a:pPr>
            <a:r>
              <a:rPr lang="el-GR" sz="2400" dirty="0">
                <a:solidFill>
                  <a:schemeClr val="tx1"/>
                </a:solidFill>
              </a:rPr>
              <a:t>Αναζήτηση στο διαδίκτυο</a:t>
            </a:r>
          </a:p>
          <a:p>
            <a:pPr algn="just">
              <a:lnSpc>
                <a:spcPct val="250000"/>
              </a:lnSpc>
            </a:pPr>
            <a:r>
              <a:rPr lang="el-GR" sz="2400" dirty="0">
                <a:solidFill>
                  <a:schemeClr val="tx1"/>
                </a:solidFill>
              </a:rPr>
              <a:t>Προσωπική Εμπειρία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1901F-EB59-DDE3-3804-C85129BE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4" y="4002087"/>
            <a:ext cx="2143125" cy="2143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52DD3A-8185-B1E7-5359-9FBA16FA997D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754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l-GR" dirty="0"/>
              <a:t>Ποιος είναι ο σκοπός του </a:t>
            </a:r>
            <a:r>
              <a:rPr lang="en-US" dirty="0"/>
              <a:t>AgroMart</a:t>
            </a:r>
            <a:r>
              <a:rPr lang="el-GR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854-495F-BEF2-FD0E-CA2D93A7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438275"/>
            <a:ext cx="8639175" cy="3571875"/>
          </a:xfrm>
        </p:spPr>
        <p:txBody>
          <a:bodyPr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el-GR" sz="2400" dirty="0">
                <a:solidFill>
                  <a:schemeClr val="tx1"/>
                </a:solidFill>
              </a:rPr>
              <a:t>Να βοηθήσει στην πώληση προϊόντων του αγροτικού τομέα</a:t>
            </a:r>
          </a:p>
          <a:p>
            <a:pPr algn="just">
              <a:lnSpc>
                <a:spcPct val="250000"/>
              </a:lnSpc>
            </a:pPr>
            <a:r>
              <a:rPr lang="el-GR" sz="2400" dirty="0">
                <a:solidFill>
                  <a:schemeClr val="tx1"/>
                </a:solidFill>
              </a:rPr>
              <a:t>Να διευκολύνει τους αγοραστές</a:t>
            </a:r>
          </a:p>
          <a:p>
            <a:pPr algn="just">
              <a:lnSpc>
                <a:spcPct val="250000"/>
              </a:lnSpc>
            </a:pPr>
            <a:r>
              <a:rPr lang="el-GR" sz="2400" dirty="0">
                <a:solidFill>
                  <a:schemeClr val="tx1"/>
                </a:solidFill>
              </a:rPr>
              <a:t>Να βάλει τον παραγωγό στο επίκεντρο</a:t>
            </a:r>
          </a:p>
          <a:p>
            <a:pPr marL="0" indent="0" algn="just">
              <a:lnSpc>
                <a:spcPct val="250000"/>
              </a:lnSpc>
              <a:buNone/>
            </a:pPr>
            <a:endParaRPr lang="el-GR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999A33-ABA3-45CC-F0DE-5DFCA550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05" y="4280911"/>
            <a:ext cx="1927695" cy="2015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AC27F2-469E-A2F7-8F8D-C9BD27F50156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4733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B863-69C1-D680-46CE-CF8F8274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4" y="2905124"/>
            <a:ext cx="4791075" cy="857251"/>
          </a:xfrm>
        </p:spPr>
        <p:txBody>
          <a:bodyPr>
            <a:noAutofit/>
          </a:bodyPr>
          <a:lstStyle/>
          <a:p>
            <a:r>
              <a:rPr lang="el-GR" sz="4400" dirty="0">
                <a:solidFill>
                  <a:schemeClr val="tx1"/>
                </a:solidFill>
              </a:rPr>
              <a:t>Παρόμοια Δουλειά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D3EC2-5E8A-B7F3-8CED-4BAF058F47EB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992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n-US" dirty="0"/>
              <a:t>Facebook Marketplace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854-495F-BEF2-FD0E-CA2D93A7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566863"/>
            <a:ext cx="8620125" cy="21288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50000"/>
              </a:lnSpc>
              <a:buNone/>
            </a:pPr>
            <a:r>
              <a:rPr lang="el-GR" sz="2400" dirty="0">
                <a:solidFill>
                  <a:schemeClr val="tx1"/>
                </a:solidFill>
              </a:rPr>
              <a:t>Είναι μια υπηρεσία του </a:t>
            </a:r>
            <a:r>
              <a:rPr lang="en-US" sz="2400" dirty="0">
                <a:solidFill>
                  <a:schemeClr val="tx1"/>
                </a:solidFill>
              </a:rPr>
              <a:t>Facebook </a:t>
            </a:r>
            <a:r>
              <a:rPr lang="el-GR" sz="2400" dirty="0">
                <a:solidFill>
                  <a:schemeClr val="tx1"/>
                </a:solidFill>
              </a:rPr>
              <a:t>με σκοπό τις πωλήσεις αντικειμένων δεύτερου χεριού αλλά και παροχής υπηρεσιών.</a:t>
            </a:r>
          </a:p>
          <a:p>
            <a:pPr marL="0" indent="0" algn="just">
              <a:lnSpc>
                <a:spcPct val="250000"/>
              </a:lnSpc>
              <a:buNone/>
            </a:pP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AB07F-8CC1-C9FF-C7E0-62AB7F3C0BD7}"/>
              </a:ext>
            </a:extLst>
          </p:cNvPr>
          <p:cNvSpPr txBox="1"/>
          <p:nvPr/>
        </p:nvSpPr>
        <p:spPr>
          <a:xfrm>
            <a:off x="352425" y="4391025"/>
            <a:ext cx="8822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Πώς συνδέεται όμως το </a:t>
            </a:r>
            <a:r>
              <a:rPr lang="en-US" sz="2400" dirty="0"/>
              <a:t>Facebook Marketplace </a:t>
            </a:r>
            <a:r>
              <a:rPr lang="el-GR" sz="2400" dirty="0"/>
              <a:t>με το </a:t>
            </a:r>
            <a:r>
              <a:rPr lang="en-US" sz="2400" dirty="0"/>
              <a:t>AgroMart</a:t>
            </a:r>
            <a:r>
              <a:rPr lang="el-GR" sz="2400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162A1-EDDB-D20A-DD95-1E18D568147C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5277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9477-B928-AEDB-B7EF-2B0EC92F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561975"/>
            <a:ext cx="7915275" cy="704850"/>
          </a:xfrm>
        </p:spPr>
        <p:txBody>
          <a:bodyPr>
            <a:normAutofit/>
          </a:bodyPr>
          <a:lstStyle/>
          <a:p>
            <a:r>
              <a:rPr lang="en-US" dirty="0"/>
              <a:t>Service2Fruit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854-495F-BEF2-FD0E-CA2D93A7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566863"/>
            <a:ext cx="8620125" cy="21288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50000"/>
              </a:lnSpc>
              <a:buNone/>
            </a:pPr>
            <a:r>
              <a:rPr lang="el-GR" sz="2400" dirty="0">
                <a:solidFill>
                  <a:schemeClr val="tx1"/>
                </a:solidFill>
              </a:rPr>
              <a:t>Είναι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l-GR" sz="2400" dirty="0">
                <a:solidFill>
                  <a:schemeClr val="tx1"/>
                </a:solidFill>
              </a:rPr>
              <a:t>μια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l-GR" sz="2400" dirty="0">
                <a:solidFill>
                  <a:schemeClr val="tx1"/>
                </a:solidFill>
              </a:rPr>
              <a:t>πλατφόρμα που ασχολείται με πλειστηριασμούς αγροτικών προϊόντων και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l-GR" sz="2400" dirty="0">
                <a:solidFill>
                  <a:schemeClr val="tx1"/>
                </a:solidFill>
              </a:rPr>
              <a:t>έχει στόχο το εμπόριο χονδρικής.</a:t>
            </a:r>
          </a:p>
          <a:p>
            <a:pPr marL="0" indent="0" algn="just">
              <a:lnSpc>
                <a:spcPct val="250000"/>
              </a:lnSpc>
              <a:buNone/>
            </a:pP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A4154-FAD9-95C6-1CED-6E4505433DC1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107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B863-69C1-D680-46CE-CF8F8274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3" y="2905124"/>
            <a:ext cx="6153152" cy="857251"/>
          </a:xfrm>
        </p:spPr>
        <p:txBody>
          <a:bodyPr>
            <a:noAutofit/>
          </a:bodyPr>
          <a:lstStyle/>
          <a:p>
            <a:r>
              <a:rPr lang="el-GR" sz="4400" dirty="0">
                <a:solidFill>
                  <a:schemeClr val="tx1"/>
                </a:solidFill>
              </a:rPr>
              <a:t>Λειτουργίες Εφαρμογής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FEE88-AE3A-D7EF-6D04-D67299BB776A}"/>
              </a:ext>
            </a:extLst>
          </p:cNvPr>
          <p:cNvSpPr txBox="1"/>
          <p:nvPr/>
        </p:nvSpPr>
        <p:spPr>
          <a:xfrm>
            <a:off x="11287125" y="5781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73F110-A72B-439E-B2E0-2E07E05309A6}" type="slidenum">
              <a:rPr lang="el-GR" smtClean="0"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786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516</TotalTime>
  <Words>331</Words>
  <Application>Microsoft Office PowerPoint</Application>
  <PresentationFormat>Widescreen</PresentationFormat>
  <Paragraphs>125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Trebuchet MS</vt:lpstr>
      <vt:lpstr>Wingdings</vt:lpstr>
      <vt:lpstr>Wingdings 3</vt:lpstr>
      <vt:lpstr>Facet</vt:lpstr>
      <vt:lpstr>AgroMart:Κάνοντας τις πωλήσεις αγροτικών προϊόντων ευκολότερες</vt:lpstr>
      <vt:lpstr>Περιεχόμενα Παρουσίασης</vt:lpstr>
      <vt:lpstr>Ιδέα και Σκοπός</vt:lpstr>
      <vt:lpstr>Πως γεννήθηκε η ιδέα του AgroMart;</vt:lpstr>
      <vt:lpstr>Ποιος είναι ο σκοπός του AgroMart;</vt:lpstr>
      <vt:lpstr>Παρόμοια Δουλειά</vt:lpstr>
      <vt:lpstr>Facebook Marketplace</vt:lpstr>
      <vt:lpstr>Service2Fruit</vt:lpstr>
      <vt:lpstr>Λειτουργίες Εφαρμογής</vt:lpstr>
      <vt:lpstr>Βασικές Λειτουργίες Εφαρμογής</vt:lpstr>
      <vt:lpstr>Περιβάλλον Χρήστη</vt:lpstr>
      <vt:lpstr>Εγγραφή και Είσοδος</vt:lpstr>
      <vt:lpstr>Το Προφίλ</vt:lpstr>
      <vt:lpstr>Η Αναζήτηση</vt:lpstr>
      <vt:lpstr>Τα Στατιστικά</vt:lpstr>
      <vt:lpstr>Αρχιτεκτονική και Τεχνολογίες</vt:lpstr>
      <vt:lpstr>Αρχιτεκτονική Εφαρμογής</vt:lpstr>
      <vt:lpstr>PowerPoint Presentation</vt:lpstr>
      <vt:lpstr>PowerPoint Presentation</vt:lpstr>
      <vt:lpstr>Back End Τεχνολογίες</vt:lpstr>
      <vt:lpstr>Front End Τεχνολογίες</vt:lpstr>
      <vt:lpstr>Έλεγχος Εφαρμογής</vt:lpstr>
      <vt:lpstr>Έλεγχος Εφαρμογής</vt:lpstr>
      <vt:lpstr>Έλεγχος Εφαρμογής</vt:lpstr>
      <vt:lpstr>PowerPoint Presentation</vt:lpstr>
      <vt:lpstr>Αξιολογήσεις Χρηστών</vt:lpstr>
      <vt:lpstr>Αξιολογήσεις Χρηστών</vt:lpstr>
      <vt:lpstr>Αξιολογήσεις Χρηστών</vt:lpstr>
      <vt:lpstr>Επίδειξη Εφαρμογής</vt:lpstr>
      <vt:lpstr>Ερωτήσεις;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AgroMart:Κάνοντας τις πωλήσεις φρούτων ευκολότερες</dc:title>
  <dc:creator>KONSTANTINOS POURSANIDIS</dc:creator>
  <cp:lastModifiedBy>KONSTANTINOS POURSANIDIS</cp:lastModifiedBy>
  <cp:revision>30</cp:revision>
  <dcterms:created xsi:type="dcterms:W3CDTF">2023-01-30T15:35:56Z</dcterms:created>
  <dcterms:modified xsi:type="dcterms:W3CDTF">2023-02-22T10:52:24Z</dcterms:modified>
</cp:coreProperties>
</file>