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1" r:id="rId1"/>
    <p:sldMasterId id="2147483835" r:id="rId2"/>
  </p:sldMasterIdLst>
  <p:notesMasterIdLst>
    <p:notesMasterId r:id="rId16"/>
  </p:notesMasterIdLst>
  <p:sldIdLst>
    <p:sldId id="256" r:id="rId3"/>
    <p:sldId id="262" r:id="rId4"/>
    <p:sldId id="263" r:id="rId5"/>
    <p:sldId id="264" r:id="rId6"/>
    <p:sldId id="265" r:id="rId7"/>
    <p:sldId id="273" r:id="rId8"/>
    <p:sldId id="274" r:id="rId9"/>
    <p:sldId id="275" r:id="rId10"/>
    <p:sldId id="276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1A7DE-C3E0-41BA-9CAE-EA871FB925E4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A136F-7B01-43F5-AF40-3C4209E36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5F6615-582C-4086-9201-E6DCF440D2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0338DB-586E-48FF-9C59-4D9156D78C9E}" type="slidenum">
              <a:t>2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4A2FCD6-5A2C-4229-8CC1-1BC53D179F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7AECB33-CC28-42F9-A3DA-90F255E388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02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36EE27-BD7D-4256-AA5E-8689362601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F8D280-2D51-4BEF-A006-50950076650E}" type="slidenum">
              <a:t>3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1DE298C-9CE8-4812-BB01-28CB6C4C73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3F7078-6828-4CE0-8569-8C0F31BB7E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70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9FD885-99F4-4113-81B8-15A1D236AF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E456FE-F21E-40E6-8AE0-8C1F3DED4A5B}" type="slidenum">
              <a:t>4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81205F1-4309-4A2A-9D9F-806C75F667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DB4A3FA-4334-487B-80AA-D4013C5D95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76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2F699B-2F01-4264-9EA2-BDB479EF96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5BE58AE-DCD9-46DC-8354-B45F04F4BC42}" type="slidenum">
              <a:t>5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FC27261-5865-49B3-A314-C6BD8FEF09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A161B13-B7B1-4B74-9AC9-654BDD0520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189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A136F-7B01-43F5-AF40-3C4209E36D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7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1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3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7673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86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7802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41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21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96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99622-FF64-4741-8432-96DB9C7C4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B28AC9-F5CE-4953-8A6A-4EBF5C571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1DBC99-69B1-4E23-BC8A-B13F6002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E08C5-A49E-41F3-BA0B-C8C7C354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739F8-9D02-4C53-B356-479A0484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5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77D01-8F9C-4145-918C-8169F374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4B7778-395B-4E63-A4D6-9D7D4D03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A2FA4F-F219-4F9D-9D94-AC707D29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4F80E-8F2A-4624-89FE-473B7E47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02DBD5-21AA-4AEF-AF10-051DD273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F1D6A-4F35-404C-B38F-AE2DFB47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015535-8CEA-4B3E-B6E2-574679910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E3DDB7-6EC4-4749-BB03-D613BFE9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F76DC5-794C-4506-871F-50F54DC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7525AA-5C89-4076-BCF1-56BF1EE4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93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0B1B7-BA71-47D5-BDE7-983040E5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4A7E9E-D9AC-4DF7-8667-881DE5DDB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315A53-88AC-4494-A532-6EAAF2EED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976507-AFD6-4F37-979C-3F6E4554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E15F22-94A3-4C42-8561-B52C881A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F3BDD3-AEB4-4F54-A981-A71B9825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69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B9D48-4F5D-4398-9FF6-93308E0A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0B3B1A-C978-42AA-A666-93D4C6480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1599D2-4468-4B40-99CB-9DB51988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C160CB-B0A6-46B5-88C2-FBFECF9F9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AEBB71-357A-4EBB-A626-AE18F5C60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D7F91D-036F-4D19-98B3-D4323C79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AA2286-A14A-46EE-BF18-999B33CD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CA4790-8C1F-480C-A021-BA321A05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93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96BEB-614D-4424-BB4A-BA3B14A8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615283-89C1-40DA-AC3D-D55198E9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6693C4-3827-453D-9FEC-11B37045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1F96B0-1048-4997-A285-1BAEBCDA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67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CDD051-3661-4D51-8788-6A6F9A18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9E0FA7-4789-4EED-8140-D4DAAA73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DD7E4D-B85F-4D6F-8AC4-51A3B559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61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C259C-420A-4D10-9969-C3D6B8A8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2B32CA-29B3-4192-9FEF-A69685511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FA38BD-D4EE-4034-9428-AEFD5E290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598F55-6EFE-48B0-A948-9B09070D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702238-2EA9-45AF-805B-3CA93B94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607599-D5E2-42EC-8184-C0225951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00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A71FC-F764-4949-A904-5FEE4CCF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FFFE71-D9A3-4E15-82BD-A2D1246F2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3C5C7D-F04F-4C83-BA4A-B7F74E883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9FBB13-6BC8-447B-826F-CDAE48F4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0B887E-CA28-42D3-A821-8C84A5E5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9BD2AC-5BE4-47B5-9D61-2D0EA8F6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86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59D56-4CE6-40B6-89C0-3A0E5490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748801-6591-492E-9A60-006150E7F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B47CCD-A128-4015-833C-D61219B1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C0CEC3-10A1-4014-A272-51838034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6C8E83-7586-4FA2-85D2-5FBEC86E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12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390790-83D9-40A0-9240-6659DB63A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B45ADD-C636-496F-8C12-54D2D249D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E30DC8-5D19-4CB6-AB02-A8B3AC04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F13E2-B11C-46E7-AFB4-D7394E0B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8DA066-1912-43E0-8A20-69D29B8E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5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8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8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2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7/19/2017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2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7/19/2017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6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64ADAC-91BA-4D86-B341-6513DF3E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56F9A2-B6B3-4F38-A156-74D2AB700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F54743-B788-476F-A48B-3A90D1C6F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7/19/2017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558B3-1C8F-4A70-8446-43DA56F17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A8854-815B-43AA-A5F0-D9745D7C5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C25DCEE8-8F5A-49D2-ABD7-A7E2D6C2BA0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9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EF4F7-9EAC-4F95-AFC8-7A7E6DCAD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Interval Constraint Propagation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60AA66-A822-41D2-AA0D-F18D6C268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Group:</a:t>
            </a:r>
          </a:p>
          <a:p>
            <a:r>
              <a:rPr lang="en-US" dirty="0"/>
              <a:t>Vincent Drury</a:t>
            </a:r>
          </a:p>
          <a:p>
            <a:r>
              <a:rPr lang="en-US" dirty="0"/>
              <a:t>Konstantin Perun</a:t>
            </a:r>
          </a:p>
          <a:p>
            <a:r>
              <a:rPr lang="en-US" dirty="0"/>
              <a:t>David </a:t>
            </a:r>
            <a:r>
              <a:rPr lang="en-US" dirty="0" err="1"/>
              <a:t>Wlazlo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9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350221B-3238-4D53-8ED6-BC568234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Parametrization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B9B525-19A6-4B4B-B449-ABAF5374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select parameter (alpha, threshold,…)?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Available approaches: Machine Learning vs. “Empirical Testing”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Machine Learning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complex, analysis of each problem instance required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Correlation/Causality between parameters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Deep Knowledge of the domain required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DA72929-E98B-4BE3-AE13-6B875768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212CB61-78C1-4C45-9B3F-27ED6F28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Testing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99D1D9-A868-44C2-8F66-8439EC59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443819" cy="42458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Test for each parameter and each possible assignment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many tests, for 8 parameters, 10 possible values -&gt; 10^8 tests (per instance)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 10.000 problems -&gt; 10.000*10^8 tests 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Abstraction </a:t>
            </a:r>
            <a:r>
              <a:rPr lang="en-US" dirty="0" err="1">
                <a:solidFill>
                  <a:schemeClr val="tx1"/>
                </a:solidFill>
              </a:rPr>
              <a:t>Nr</a:t>
            </a:r>
            <a:r>
              <a:rPr lang="en-US" dirty="0">
                <a:solidFill>
                  <a:schemeClr val="tx1"/>
                </a:solidFill>
              </a:rPr>
              <a:t>. 1: Create classes of problems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 each class: test all possible assignments, e.g., 10 classes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10*10^8, still too many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Abstraction </a:t>
            </a:r>
            <a:r>
              <a:rPr lang="en-US" dirty="0" err="1">
                <a:solidFill>
                  <a:schemeClr val="tx1"/>
                </a:solidFill>
              </a:rPr>
              <a:t>Nr</a:t>
            </a:r>
            <a:r>
              <a:rPr lang="en-US" dirty="0">
                <a:solidFill>
                  <a:schemeClr val="tx1"/>
                </a:solidFill>
              </a:rPr>
              <a:t>. 2: Test iteratively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Select one parameter, test several assignments, select best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Assign selected as new, precede with remaining attributes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10*10*8 tests required ( vs. 10^9)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DA72929-E98B-4BE3-AE13-6B875768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9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212CB61-78C1-4C45-9B3F-27ED6F28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99D1D9-A868-44C2-8F66-8439EC59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63566" cy="42458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Adapted Parametrization: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Parametrization at run-time (and not compile-time)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New Class: Dynamic Settings (adapt settings from file)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Simple Python infrastructure for generation, processing and visualization of parameters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Problem left: Classification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many classes -&gt; Testing not possible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few classes -&gt; Testing too schematic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DA72929-E98B-4BE3-AE13-6B875768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725334A-FA06-455A-9E6D-A7FC63AFB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1" y="2842590"/>
            <a:ext cx="4154278" cy="3115709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0212CB61-78C1-4C45-9B3F-27ED6F28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(Small Problem)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DA72929-E98B-4BE3-AE13-6B875768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13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24FC92-DC64-4E3B-80AF-0B7DB10CC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72" y="2842590"/>
            <a:ext cx="4265029" cy="3198772"/>
          </a:xfrm>
          <a:prstGeom prst="rect">
            <a:avLst/>
          </a:prstGeom>
        </p:spPr>
      </p:pic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B7F03364-29B5-43AE-9EFC-E26D8DF20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36" y="1339369"/>
            <a:ext cx="9063566" cy="42458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Tested : meti-tarski/sin/cos… classified by required computation time</a:t>
            </a:r>
          </a:p>
          <a:p>
            <a:r>
              <a:rPr lang="en-US" dirty="0">
                <a:solidFill>
                  <a:schemeClr val="tx1"/>
                </a:solidFill>
              </a:rPr>
              <a:t>Possible classifications: problem size, degree of polynomials, etc. </a:t>
            </a:r>
          </a:p>
        </p:txBody>
      </p:sp>
    </p:spTree>
    <p:extLst>
      <p:ext uri="{BB962C8B-B14F-4D97-AF65-F5344CB8AC3E}">
        <p14:creationId xmlns:p14="http://schemas.microsoft.com/office/powerpoint/2010/main" val="215058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EC09B68-B0E6-4B85-96A7-E2D00DFE9ED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234" y="1336214"/>
            <a:ext cx="8596668" cy="3880773"/>
          </a:xfrm>
        </p:spPr>
        <p:txBody>
          <a:bodyPr>
            <a:normAutofit/>
          </a:bodyPr>
          <a:lstStyle/>
          <a:p>
            <a:pPr>
              <a:buSzPct val="45000"/>
            </a:pPr>
            <a:r>
              <a:rPr lang="de-DE" sz="1814" dirty="0">
                <a:solidFill>
                  <a:schemeClr val="tx1"/>
                </a:solidFill>
              </a:rPr>
              <a:t>Variable Bounds </a:t>
            </a:r>
            <a:r>
              <a:rPr lang="de-DE" sz="1814" dirty="0" err="1">
                <a:solidFill>
                  <a:schemeClr val="tx1"/>
                </a:solidFill>
              </a:rPr>
              <a:t>Copies</a:t>
            </a:r>
            <a:r>
              <a:rPr lang="de-DE" sz="1814" dirty="0">
                <a:solidFill>
                  <a:schemeClr val="tx1"/>
                </a:solidFill>
              </a:rPr>
              <a:t>, Independent Nodes → Easy Multi-Threading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3CAED8-70D3-4F74-98E5-095DF0CA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2</a:t>
            </a:fld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32B9DF0-202C-4FAD-8140-7B22859C55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35269" y="1802122"/>
            <a:ext cx="6403831" cy="442180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el 4">
            <a:extLst>
              <a:ext uri="{FF2B5EF4-FFF2-40B4-BE49-F238E27FC236}">
                <a16:creationId xmlns:a16="http://schemas.microsoft.com/office/drawing/2014/main" id="{0411DD8F-D2E7-48BF-B552-939555B79FED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ICP Search </a:t>
            </a:r>
            <a:r>
              <a:rPr lang="de-DE" dirty="0" err="1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0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85D4BAB-51E5-42B1-8973-3CAEF458AEF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11901" y="1418558"/>
            <a:ext cx="6137193" cy="50965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7A74B6-7DC6-4CAF-8201-734C8E73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3</a:t>
            </a:fld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CD76D57-AFD1-4605-BF66-902D09F347B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UNSAT Cores</a:t>
            </a:r>
            <a:endParaRPr lang="en-US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0BBAEC6-15EB-4DCD-8690-8D3014F6C188}"/>
              </a:ext>
            </a:extLst>
          </p:cNvPr>
          <p:cNvSpPr txBox="1">
            <a:spLocks/>
          </p:cNvSpPr>
          <p:nvPr/>
        </p:nvSpPr>
        <p:spPr>
          <a:xfrm>
            <a:off x="443885" y="1270000"/>
            <a:ext cx="9063566" cy="42458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</a:pPr>
            <a:r>
              <a:rPr lang="de-DE" dirty="0">
                <a:solidFill>
                  <a:schemeClr val="tx1"/>
                </a:solidFill>
              </a:rPr>
              <a:t>Transitive </a:t>
            </a:r>
            <a:r>
              <a:rPr lang="de-DE" dirty="0" err="1">
                <a:solidFill>
                  <a:schemeClr val="tx1"/>
                </a:solidFill>
              </a:rPr>
              <a:t>Closure</a:t>
            </a:r>
            <a:r>
              <a:rPr lang="de-DE" dirty="0">
                <a:solidFill>
                  <a:schemeClr val="tx1"/>
                </a:solidFill>
              </a:rPr>
              <a:t>, Bottom-Up</a:t>
            </a:r>
          </a:p>
        </p:txBody>
      </p:sp>
    </p:spTree>
    <p:extLst>
      <p:ext uri="{BB962C8B-B14F-4D97-AF65-F5344CB8AC3E}">
        <p14:creationId xmlns:p14="http://schemas.microsoft.com/office/powerpoint/2010/main" val="220959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9E793B-EFF3-48FF-A5CE-516CC839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4</a:t>
            </a:fld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CFD2CA-006B-4FC0-8A0B-70B43387AB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86501" y="1501999"/>
            <a:ext cx="6140133" cy="5356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209275B-0351-4D82-95D0-281AC8E52E5C}"/>
              </a:ext>
            </a:extLst>
          </p:cNvPr>
          <p:cNvCxnSpPr/>
          <p:nvPr/>
        </p:nvCxnSpPr>
        <p:spPr>
          <a:xfrm>
            <a:off x="2973387" y="4808538"/>
            <a:ext cx="59055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A55AC70-28D6-42DE-B170-5878E81F89F2}"/>
              </a:ext>
            </a:extLst>
          </p:cNvPr>
          <p:cNvCxnSpPr/>
          <p:nvPr/>
        </p:nvCxnSpPr>
        <p:spPr>
          <a:xfrm>
            <a:off x="6178550" y="4818698"/>
            <a:ext cx="59055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4">
            <a:extLst>
              <a:ext uri="{FF2B5EF4-FFF2-40B4-BE49-F238E27FC236}">
                <a16:creationId xmlns:a16="http://schemas.microsoft.com/office/drawing/2014/main" id="{0968022B-CDB3-4CFF-A969-165C50043ACA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Removing</a:t>
            </a:r>
            <a:r>
              <a:rPr lang="de-DE" dirty="0"/>
              <a:t> </a:t>
            </a:r>
            <a:r>
              <a:rPr lang="en-US" dirty="0"/>
              <a:t>Constraints</a:t>
            </a:r>
          </a:p>
        </p:txBody>
      </p:sp>
      <p:sp>
        <p:nvSpPr>
          <p:cNvPr id="10" name="Textplatzhalter 1">
            <a:extLst>
              <a:ext uri="{FF2B5EF4-FFF2-40B4-BE49-F238E27FC236}">
                <a16:creationId xmlns:a16="http://schemas.microsoft.com/office/drawing/2014/main" id="{EF1C11E2-A90B-4714-B739-D65E7E9D82CE}"/>
              </a:ext>
            </a:extLst>
          </p:cNvPr>
          <p:cNvSpPr txBox="1">
            <a:spLocks/>
          </p:cNvSpPr>
          <p:nvPr/>
        </p:nvSpPr>
        <p:spPr>
          <a:xfrm>
            <a:off x="258234" y="1336214"/>
            <a:ext cx="8596668" cy="3880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45000"/>
              <a:buFont typeface="StarSymbol"/>
              <a:buChar char="●"/>
            </a:pPr>
            <a:r>
              <a:rPr lang="de-DE" sz="1814" dirty="0">
                <a:solidFill>
                  <a:schemeClr val="tx1"/>
                </a:solidFill>
              </a:rPr>
              <a:t>Transitive </a:t>
            </a:r>
            <a:r>
              <a:rPr lang="de-DE" sz="1814" dirty="0" err="1">
                <a:solidFill>
                  <a:schemeClr val="tx1"/>
                </a:solidFill>
              </a:rPr>
              <a:t>Closure</a:t>
            </a:r>
            <a:r>
              <a:rPr lang="de-DE" sz="1814" dirty="0">
                <a:solidFill>
                  <a:schemeClr val="tx1"/>
                </a:solidFill>
              </a:rPr>
              <a:t>, Top-Down</a:t>
            </a:r>
          </a:p>
        </p:txBody>
      </p:sp>
    </p:spTree>
    <p:extLst>
      <p:ext uri="{BB962C8B-B14F-4D97-AF65-F5344CB8AC3E}">
        <p14:creationId xmlns:p14="http://schemas.microsoft.com/office/powerpoint/2010/main" val="154244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6B14635-1B09-42E0-A51D-E8D6333A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5</a:t>
            </a:fld>
            <a:endParaRPr lang="en-US"/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D5745966-9D00-4E76-9663-797DDA82F7EE}"/>
              </a:ext>
            </a:extLst>
          </p:cNvPr>
          <p:cNvSpPr txBox="1">
            <a:spLocks/>
          </p:cNvSpPr>
          <p:nvPr/>
        </p:nvSpPr>
        <p:spPr>
          <a:xfrm>
            <a:off x="443885" y="1270000"/>
            <a:ext cx="9063566" cy="424589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>
              <a:buSzPct val="45000"/>
            </a:pPr>
            <a:r>
              <a:rPr lang="en-US" sz="2400" dirty="0">
                <a:solidFill>
                  <a:schemeClr val="tx1"/>
                </a:solidFill>
              </a:rPr>
              <a:t>Two priority queues: ICP States &amp; Contraction Candidates</a:t>
            </a:r>
          </a:p>
          <a:p>
            <a:pPr>
              <a:buSzPct val="45000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SzPct val="45000"/>
            </a:pPr>
            <a:r>
              <a:rPr lang="en-US" sz="2400" dirty="0">
                <a:solidFill>
                  <a:schemeClr val="tx1"/>
                </a:solidFill>
              </a:rPr>
              <a:t>Take „best“ ICP State, contract it until:</a:t>
            </a:r>
          </a:p>
          <a:p>
            <a:pPr lvl="1" hangingPunct="0">
              <a:spcBef>
                <a:spcPts val="1286"/>
              </a:spcBef>
              <a:buSzPct val="75000"/>
            </a:pPr>
            <a:r>
              <a:rPr lang="en-US" dirty="0">
                <a:solidFill>
                  <a:schemeClr val="tx1"/>
                </a:solidFill>
                <a:latin typeface="Liberation Sans" pitchFamily="18"/>
              </a:rPr>
              <a:t>SAT: Return Model</a:t>
            </a:r>
          </a:p>
          <a:p>
            <a:pPr lvl="1" hangingPunct="0">
              <a:spcBef>
                <a:spcPts val="1286"/>
              </a:spcBef>
              <a:buSzPct val="75000"/>
            </a:pPr>
            <a:r>
              <a:rPr lang="en-US" dirty="0">
                <a:solidFill>
                  <a:schemeClr val="tx1"/>
                </a:solidFill>
                <a:latin typeface="Liberation Sans" pitchFamily="18"/>
              </a:rPr>
              <a:t>UNSAT: Continue with next State</a:t>
            </a:r>
          </a:p>
          <a:p>
            <a:pPr lvl="1" hangingPunct="0">
              <a:spcBef>
                <a:spcPts val="1286"/>
              </a:spcBef>
              <a:buSzPct val="75000"/>
            </a:pPr>
            <a:r>
              <a:rPr lang="en-US" dirty="0">
                <a:solidFill>
                  <a:schemeClr val="tx1"/>
                </a:solidFill>
                <a:latin typeface="Liberation Sans" pitchFamily="18"/>
              </a:rPr>
              <a:t>Split Occurred: Add child states to queue</a:t>
            </a:r>
          </a:p>
          <a:p>
            <a:pPr lvl="1" hangingPunct="0">
              <a:spcBef>
                <a:spcPts val="1286"/>
              </a:spcBef>
              <a:buSzPct val="75000"/>
            </a:pPr>
            <a:r>
              <a:rPr lang="en-US" dirty="0">
                <a:solidFill>
                  <a:schemeClr val="tx1"/>
                </a:solidFill>
                <a:latin typeface="Liberation Sans" pitchFamily="18"/>
              </a:rPr>
              <a:t>Other Termination Conditions: Ask Backend</a:t>
            </a:r>
          </a:p>
          <a:p>
            <a:pPr lvl="1" hangingPunct="0">
              <a:spcBef>
                <a:spcPts val="1286"/>
              </a:spcBef>
              <a:buSzPct val="75000"/>
            </a:pPr>
            <a:endParaRPr lang="en-US" dirty="0">
              <a:solidFill>
                <a:schemeClr val="tx1"/>
              </a:solidFill>
              <a:latin typeface="Liberation Sans" pitchFamily="18"/>
            </a:endParaRPr>
          </a:p>
          <a:p>
            <a:pPr>
              <a:buSzPct val="45000"/>
            </a:pPr>
            <a:r>
              <a:rPr lang="en-US" sz="2400" dirty="0">
                <a:solidFill>
                  <a:schemeClr val="tx1"/>
                </a:solidFill>
              </a:rPr>
              <a:t>If queue empty: Return UNSAT</a:t>
            </a:r>
          </a:p>
          <a:p>
            <a:pPr lvl="0">
              <a:buSzPct val="45000"/>
              <a:buFont typeface="StarSymbol"/>
              <a:buChar char="●"/>
            </a:pPr>
            <a:endParaRPr lang="de-DE" sz="1814" dirty="0">
              <a:solidFill>
                <a:schemeClr val="tx1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AF3D078-97D2-4312-9DC6-43D7BA460A1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Governing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331945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350221B-3238-4D53-8ED6-BC568234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B9B525-19A6-4B4B-B449-ABAF5374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Contractions are fast</a:t>
            </a:r>
          </a:p>
          <a:p>
            <a:pPr>
              <a:buSzPct val="45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Splits: Smaller Space vs. more trees</a:t>
            </a:r>
          </a:p>
          <a:p>
            <a:pPr marL="0" indent="0">
              <a:buSzPct val="45000"/>
              <a:buNone/>
            </a:pPr>
            <a:r>
              <a:rPr lang="en-US" dirty="0">
                <a:solidFill>
                  <a:schemeClr val="tx1"/>
                </a:solidFill>
              </a:rPr>
              <a:t>     ⇒ Contract before Splitting </a:t>
            </a:r>
          </a:p>
          <a:p>
            <a:pPr>
              <a:buSzPct val="45000"/>
            </a:pPr>
            <a:r>
              <a:rPr lang="en-US" dirty="0">
                <a:solidFill>
                  <a:schemeClr val="tx1"/>
                </a:solidFill>
              </a:rPr>
              <a:t>SAT vs UNSAT	</a:t>
            </a:r>
          </a:p>
          <a:p>
            <a:pPr lvl="1">
              <a:buSzPct val="45000"/>
            </a:pPr>
            <a:r>
              <a:rPr lang="en-US" dirty="0">
                <a:solidFill>
                  <a:schemeClr val="tx1"/>
                </a:solidFill>
              </a:rPr>
              <a:t>Found SAT ⇒ problem solved, disregard all sub-trees</a:t>
            </a:r>
          </a:p>
          <a:p>
            <a:pPr lvl="1">
              <a:buSzPct val="45000"/>
            </a:pPr>
            <a:r>
              <a:rPr lang="en-US" dirty="0">
                <a:solidFill>
                  <a:schemeClr val="tx1"/>
                </a:solidFill>
              </a:rPr>
              <a:t>Found UNSAT ⇒ problem not solved, regard all sub-trees 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DA72929-E98B-4BE3-AE13-6B875768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6</a:t>
            </a:fld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8C0A5B5-0CC4-4FC2-BBF4-4B8F51625717}"/>
              </a:ext>
            </a:extLst>
          </p:cNvPr>
          <p:cNvSpPr/>
          <p:nvPr/>
        </p:nvSpPr>
        <p:spPr>
          <a:xfrm>
            <a:off x="8250008" y="750050"/>
            <a:ext cx="1021976" cy="62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83AE6F7-7376-49E8-8151-DC12AAFC97A6}"/>
              </a:ext>
            </a:extLst>
          </p:cNvPr>
          <p:cNvSpPr/>
          <p:nvPr/>
        </p:nvSpPr>
        <p:spPr>
          <a:xfrm>
            <a:off x="7756948" y="1616635"/>
            <a:ext cx="1021976" cy="62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D92935-F8B0-40ED-BE91-BC3AAF1D653D}"/>
              </a:ext>
            </a:extLst>
          </p:cNvPr>
          <p:cNvSpPr/>
          <p:nvPr/>
        </p:nvSpPr>
        <p:spPr>
          <a:xfrm>
            <a:off x="7245960" y="2474354"/>
            <a:ext cx="1021976" cy="62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2A417E9-0A20-4A02-A09D-F8BED15DDBCA}"/>
              </a:ext>
            </a:extLst>
          </p:cNvPr>
          <p:cNvSpPr/>
          <p:nvPr/>
        </p:nvSpPr>
        <p:spPr>
          <a:xfrm>
            <a:off x="6869440" y="3324602"/>
            <a:ext cx="1021976" cy="62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1117747-4B04-4547-A828-3B08C7F8AF2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8267936" y="1377580"/>
            <a:ext cx="493060" cy="239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227C336-86AD-4EA0-A629-57EA47A77D4C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56948" y="2244165"/>
            <a:ext cx="510988" cy="230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B02AED3-8808-4822-A3BD-0969DE5EFCD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380428" y="3101884"/>
            <a:ext cx="376520" cy="222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481FAAF-04FA-4778-A277-3D2A762710A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760996" y="1377580"/>
            <a:ext cx="606127" cy="239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E9925E4-03F3-4840-9B34-955DFF602B01}"/>
              </a:ext>
            </a:extLst>
          </p:cNvPr>
          <p:cNvCxnSpPr>
            <a:stCxn id="7" idx="2"/>
          </p:cNvCxnSpPr>
          <p:nvPr/>
        </p:nvCxnSpPr>
        <p:spPr>
          <a:xfrm>
            <a:off x="8267936" y="2244165"/>
            <a:ext cx="694764" cy="230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7BC0BF2-5F0D-4C4C-80C3-7AC475FC488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756948" y="3101884"/>
            <a:ext cx="757518" cy="230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C175FB2-7F15-4BDF-9D28-E6500C54E4BC}"/>
              </a:ext>
            </a:extLst>
          </p:cNvPr>
          <p:cNvSpPr txBox="1"/>
          <p:nvPr/>
        </p:nvSpPr>
        <p:spPr>
          <a:xfrm>
            <a:off x="8402404" y="319293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A782AB-5355-417D-A041-A3E61593CB34}"/>
              </a:ext>
            </a:extLst>
          </p:cNvPr>
          <p:cNvSpPr txBox="1"/>
          <p:nvPr/>
        </p:nvSpPr>
        <p:spPr>
          <a:xfrm>
            <a:off x="8818265" y="231871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47F95C7-433D-4488-904F-A7B60E7A95F3}"/>
              </a:ext>
            </a:extLst>
          </p:cNvPr>
          <p:cNvSpPr txBox="1"/>
          <p:nvPr/>
        </p:nvSpPr>
        <p:spPr>
          <a:xfrm>
            <a:off x="9199567" y="145638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015F5B3-9E3F-4173-AC6A-CD08B1EFE870}"/>
              </a:ext>
            </a:extLst>
          </p:cNvPr>
          <p:cNvSpPr txBox="1"/>
          <p:nvPr/>
        </p:nvSpPr>
        <p:spPr>
          <a:xfrm>
            <a:off x="8298368" y="89805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657D7E6-AFFE-4913-AB4F-741D30DCA649}"/>
              </a:ext>
            </a:extLst>
          </p:cNvPr>
          <p:cNvSpPr txBox="1"/>
          <p:nvPr/>
        </p:nvSpPr>
        <p:spPr>
          <a:xfrm>
            <a:off x="7811098" y="172545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1D060D9-4936-4640-8799-872A2A351B2B}"/>
              </a:ext>
            </a:extLst>
          </p:cNvPr>
          <p:cNvSpPr txBox="1"/>
          <p:nvPr/>
        </p:nvSpPr>
        <p:spPr>
          <a:xfrm>
            <a:off x="7283885" y="259379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C55546B-9C42-4697-A316-D76CFA82B0E4}"/>
              </a:ext>
            </a:extLst>
          </p:cNvPr>
          <p:cNvSpPr txBox="1"/>
          <p:nvPr/>
        </p:nvSpPr>
        <p:spPr>
          <a:xfrm>
            <a:off x="6923590" y="343772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7D6166B-7C7F-4211-95D2-10B7804F885E}"/>
              </a:ext>
            </a:extLst>
          </p:cNvPr>
          <p:cNvSpPr txBox="1"/>
          <p:nvPr/>
        </p:nvSpPr>
        <p:spPr>
          <a:xfrm>
            <a:off x="6687449" y="3990184"/>
            <a:ext cx="14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SAT</a:t>
            </a:r>
            <a:r>
              <a:rPr lang="en-US" dirty="0"/>
              <a:t> | </a:t>
            </a:r>
            <a:r>
              <a:rPr lang="en-US" dirty="0">
                <a:solidFill>
                  <a:srgbClr val="FF0000"/>
                </a:solidFill>
              </a:rPr>
              <a:t>UNSAT</a:t>
            </a:r>
          </a:p>
        </p:txBody>
      </p:sp>
    </p:spTree>
    <p:extLst>
      <p:ext uri="{BB962C8B-B14F-4D97-AF65-F5344CB8AC3E}">
        <p14:creationId xmlns:p14="http://schemas.microsoft.com/office/powerpoint/2010/main" val="298799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F5D73669-C25D-42AA-A269-C9C26B662AB0}"/>
              </a:ext>
            </a:extLst>
          </p:cNvPr>
          <p:cNvSpPr/>
          <p:nvPr/>
        </p:nvSpPr>
        <p:spPr>
          <a:xfrm>
            <a:off x="2079814" y="3783097"/>
            <a:ext cx="640978" cy="27252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EAB1F1B-B2A0-4DFA-AF17-654EF223601D}"/>
              </a:ext>
            </a:extLst>
          </p:cNvPr>
          <p:cNvSpPr/>
          <p:nvPr/>
        </p:nvSpPr>
        <p:spPr>
          <a:xfrm>
            <a:off x="2725272" y="3783098"/>
            <a:ext cx="3159559" cy="2725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350221B-3238-4D53-8ED6-BC568234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next Sub-Tree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B9B525-19A6-4B4B-B449-ABAF5374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</a:pPr>
            <a:r>
              <a:rPr lang="en-US" dirty="0">
                <a:solidFill>
                  <a:schemeClr val="tx1"/>
                </a:solidFill>
              </a:rPr>
              <a:t>Given several interval maps</a:t>
            </a:r>
          </a:p>
          <a:p>
            <a:pPr>
              <a:buSzPct val="45000"/>
            </a:pPr>
            <a:r>
              <a:rPr lang="en-US" dirty="0">
                <a:solidFill>
                  <a:schemeClr val="tx1"/>
                </a:solidFill>
              </a:rPr>
              <a:t>Each has guessed solution</a:t>
            </a:r>
          </a:p>
          <a:p>
            <a:pPr>
              <a:buSzPct val="45000"/>
            </a:pPr>
            <a:r>
              <a:rPr lang="en-US" dirty="0">
                <a:solidFill>
                  <a:schemeClr val="tx1"/>
                </a:solidFill>
              </a:rPr>
              <a:t>Choose the one with most fulfilled constraints</a:t>
            </a:r>
          </a:p>
          <a:p>
            <a:pPr>
              <a:buSzPct val="45000"/>
            </a:pPr>
            <a:r>
              <a:rPr lang="en-US" dirty="0">
                <a:solidFill>
                  <a:schemeClr val="tx1"/>
                </a:solidFill>
              </a:rPr>
              <a:t>Then the one with the smallest diameters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DA72929-E98B-4BE3-AE13-6B875768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7</a:t>
            </a:fld>
            <a:endParaRPr lang="en-US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B946654-3668-4785-8F58-EEF822571291}"/>
              </a:ext>
            </a:extLst>
          </p:cNvPr>
          <p:cNvCxnSpPr>
            <a:cxnSpLocks/>
          </p:cNvCxnSpPr>
          <p:nvPr/>
        </p:nvCxnSpPr>
        <p:spPr>
          <a:xfrm>
            <a:off x="2581835" y="3899639"/>
            <a:ext cx="0" cy="2429435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C0B84EC-1095-4213-AEF6-D42F29BF519C}"/>
              </a:ext>
            </a:extLst>
          </p:cNvPr>
          <p:cNvCxnSpPr>
            <a:cxnSpLocks/>
          </p:cNvCxnSpPr>
          <p:nvPr/>
        </p:nvCxnSpPr>
        <p:spPr>
          <a:xfrm>
            <a:off x="2456329" y="6203568"/>
            <a:ext cx="3227295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412530D-5EE2-45EC-BB9E-90786989479A}"/>
              </a:ext>
            </a:extLst>
          </p:cNvPr>
          <p:cNvCxnSpPr>
            <a:cxnSpLocks/>
          </p:cNvCxnSpPr>
          <p:nvPr/>
        </p:nvCxnSpPr>
        <p:spPr>
          <a:xfrm flipV="1">
            <a:off x="2124635" y="3899639"/>
            <a:ext cx="1645028" cy="14971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917178F-43B1-4731-9276-4616D4230D81}"/>
              </a:ext>
            </a:extLst>
          </p:cNvPr>
          <p:cNvCxnSpPr>
            <a:cxnSpLocks/>
          </p:cNvCxnSpPr>
          <p:nvPr/>
        </p:nvCxnSpPr>
        <p:spPr>
          <a:xfrm>
            <a:off x="2124635" y="4670604"/>
            <a:ext cx="2384612" cy="17750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09EC99E-0610-4B82-A953-15979A6AB710}"/>
              </a:ext>
            </a:extLst>
          </p:cNvPr>
          <p:cNvCxnSpPr/>
          <p:nvPr/>
        </p:nvCxnSpPr>
        <p:spPr>
          <a:xfrm flipV="1">
            <a:off x="3290047" y="5396745"/>
            <a:ext cx="2151529" cy="10399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36DDE81-79BF-40B8-9310-9CF989401D31}"/>
              </a:ext>
            </a:extLst>
          </p:cNvPr>
          <p:cNvCxnSpPr>
            <a:cxnSpLocks/>
          </p:cNvCxnSpPr>
          <p:nvPr/>
        </p:nvCxnSpPr>
        <p:spPr>
          <a:xfrm flipH="1" flipV="1">
            <a:off x="4338918" y="3899639"/>
            <a:ext cx="1147482" cy="2545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4AFF229-013A-444F-BE26-3EA3E189E758}"/>
              </a:ext>
            </a:extLst>
          </p:cNvPr>
          <p:cNvCxnSpPr>
            <a:cxnSpLocks/>
          </p:cNvCxnSpPr>
          <p:nvPr/>
        </p:nvCxnSpPr>
        <p:spPr>
          <a:xfrm flipH="1">
            <a:off x="2268071" y="4500274"/>
            <a:ext cx="3415553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404D507-4948-432E-9E5E-2955994A8086}"/>
              </a:ext>
            </a:extLst>
          </p:cNvPr>
          <p:cNvCxnSpPr/>
          <p:nvPr/>
        </p:nvCxnSpPr>
        <p:spPr>
          <a:xfrm>
            <a:off x="3003176" y="3774133"/>
            <a:ext cx="0" cy="26714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E219665C-A629-4729-8DD9-3EC326D998B7}"/>
              </a:ext>
            </a:extLst>
          </p:cNvPr>
          <p:cNvSpPr/>
          <p:nvPr/>
        </p:nvSpPr>
        <p:spPr>
          <a:xfrm>
            <a:off x="3056965" y="4554062"/>
            <a:ext cx="1981200" cy="1488141"/>
          </a:xfrm>
          <a:custGeom>
            <a:avLst/>
            <a:gdLst>
              <a:gd name="connsiteX0" fmla="*/ 17929 w 1981200"/>
              <a:gd name="connsiteY0" fmla="*/ 0 h 1488141"/>
              <a:gd name="connsiteX1" fmla="*/ 0 w 1981200"/>
              <a:gd name="connsiteY1" fmla="*/ 753036 h 1488141"/>
              <a:gd name="connsiteX2" fmla="*/ 995082 w 1981200"/>
              <a:gd name="connsiteY2" fmla="*/ 1488141 h 1488141"/>
              <a:gd name="connsiteX3" fmla="*/ 1981200 w 1981200"/>
              <a:gd name="connsiteY3" fmla="*/ 977153 h 1488141"/>
              <a:gd name="connsiteX4" fmla="*/ 1541929 w 1981200"/>
              <a:gd name="connsiteY4" fmla="*/ 0 h 1488141"/>
              <a:gd name="connsiteX5" fmla="*/ 17929 w 1981200"/>
              <a:gd name="connsiteY5" fmla="*/ 0 h 14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1200" h="1488141">
                <a:moveTo>
                  <a:pt x="17929" y="0"/>
                </a:moveTo>
                <a:lnTo>
                  <a:pt x="0" y="753036"/>
                </a:lnTo>
                <a:lnTo>
                  <a:pt x="995082" y="1488141"/>
                </a:lnTo>
                <a:lnTo>
                  <a:pt x="1981200" y="977153"/>
                </a:lnTo>
                <a:lnTo>
                  <a:pt x="1541929" y="0"/>
                </a:lnTo>
                <a:lnTo>
                  <a:pt x="1792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350221B-3238-4D53-8ED6-BC568234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Contraction Candidates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B9B525-19A6-4B4B-B449-ABAF5374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45000"/>
            </a:pPr>
            <a:r>
              <a:rPr lang="en-US" dirty="0">
                <a:solidFill>
                  <a:schemeClr val="tx1"/>
                </a:solidFill>
              </a:rPr>
              <a:t>Weights/ History</a:t>
            </a:r>
          </a:p>
          <a:p>
            <a:pPr>
              <a:buSzPct val="45000"/>
            </a:pPr>
            <a:r>
              <a:rPr lang="en-US" dirty="0">
                <a:solidFill>
                  <a:schemeClr val="tx1"/>
                </a:solidFill>
              </a:rPr>
              <a:t>Penalize Splits</a:t>
            </a:r>
          </a:p>
          <a:p>
            <a:pPr>
              <a:buSzPct val="45000"/>
            </a:pPr>
            <a:r>
              <a:rPr lang="en-US" dirty="0">
                <a:solidFill>
                  <a:schemeClr val="tx1"/>
                </a:solidFill>
              </a:rPr>
              <a:t>Regard limited set of candidates: </a:t>
            </a:r>
          </a:p>
          <a:p>
            <a:pPr lvl="1">
              <a:buSzPct val="45000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look at first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candidates in priority queue</a:t>
            </a:r>
          </a:p>
          <a:p>
            <a:pPr lvl="1">
              <a:buSzPct val="45000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calculate and update weights</a:t>
            </a:r>
          </a:p>
          <a:p>
            <a:pPr lvl="1">
              <a:buSzPct val="45000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choose best</a:t>
            </a:r>
          </a:p>
          <a:p>
            <a:pPr lvl="1">
              <a:buSzPct val="45000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Threshold not passed?</a:t>
            </a:r>
          </a:p>
          <a:p>
            <a:pPr lvl="2">
              <a:buSzPct val="45000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 searching</a:t>
            </a:r>
          </a:p>
          <a:p>
            <a:pPr lvl="2">
              <a:buSzPct val="45000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 later</a:t>
            </a:r>
          </a:p>
          <a:p>
            <a:pPr>
              <a:buSzPct val="45000"/>
            </a:pPr>
            <a:endParaRPr lang="en-US" dirty="0">
              <a:solidFill>
                <a:schemeClr val="tx1"/>
              </a:solidFill>
            </a:endParaRPr>
          </a:p>
          <a:p>
            <a:pPr>
              <a:buSzPct val="45000"/>
            </a:pPr>
            <a:endParaRPr lang="en-US" dirty="0">
              <a:solidFill>
                <a:schemeClr val="tx1"/>
              </a:solidFill>
            </a:endParaRPr>
          </a:p>
          <a:p>
            <a:pPr>
              <a:buSzPct val="45000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SzPct val="450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DA72929-E98B-4BE3-AE13-6B875768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6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350221B-3238-4D53-8ED6-BC568234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Splitting Variable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B9B525-19A6-4B4B-B449-ABAF5374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45000"/>
            </a:pPr>
            <a:r>
              <a:rPr lang="en-US" dirty="0">
                <a:solidFill>
                  <a:schemeClr val="tx1"/>
                </a:solidFill>
              </a:rPr>
              <a:t>Guess solution</a:t>
            </a:r>
          </a:p>
          <a:p>
            <a:pPr>
              <a:buSzPct val="45000"/>
            </a:pPr>
            <a:r>
              <a:rPr lang="en-US" dirty="0">
                <a:solidFill>
                  <a:schemeClr val="tx1"/>
                </a:solidFill>
              </a:rPr>
              <a:t>Only split if variable occurs in UNSAT constraint</a:t>
            </a:r>
          </a:p>
          <a:p>
            <a:pPr>
              <a:buSzPct val="45000"/>
            </a:pPr>
            <a:r>
              <a:rPr lang="en-US" dirty="0">
                <a:solidFill>
                  <a:schemeClr val="tx1"/>
                </a:solidFill>
              </a:rPr>
              <a:t>Choose variable with greatest diameter</a:t>
            </a:r>
          </a:p>
          <a:p>
            <a:pPr lvl="1">
              <a:buSzPct val="45000"/>
            </a:pPr>
            <a:r>
              <a:rPr lang="en-US" dirty="0">
                <a:solidFill>
                  <a:schemeClr val="tx1"/>
                </a:solidFill>
                <a:latin typeface="+mj-lt"/>
              </a:rPr>
              <a:t>Most gain from splitting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DA72929-E98B-4BE3-AE13-6B875768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EE8-8F5A-49D2-ABD7-A7E2D6C2BA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523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412</Words>
  <Application>Microsoft Office PowerPoint</Application>
  <PresentationFormat>Breitbild</PresentationFormat>
  <Paragraphs>110</Paragraphs>
  <Slides>13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3" baseType="lpstr">
      <vt:lpstr>Liberation Sans</vt:lpstr>
      <vt:lpstr>StarSymbol</vt:lpstr>
      <vt:lpstr>Arial</vt:lpstr>
      <vt:lpstr>Calibri</vt:lpstr>
      <vt:lpstr>Calibri Light</vt:lpstr>
      <vt:lpstr>Courier New</vt:lpstr>
      <vt:lpstr>Trebuchet MS</vt:lpstr>
      <vt:lpstr>Wingdings 3</vt:lpstr>
      <vt:lpstr>Facette</vt:lpstr>
      <vt:lpstr>1_Office</vt:lpstr>
      <vt:lpstr>Interval Constraint Propagation Results</vt:lpstr>
      <vt:lpstr>PowerPoint-Präsentation</vt:lpstr>
      <vt:lpstr>PowerPoint-Präsentation</vt:lpstr>
      <vt:lpstr>PowerPoint-Präsentation</vt:lpstr>
      <vt:lpstr>PowerPoint-Präsentation</vt:lpstr>
      <vt:lpstr>Heuristics</vt:lpstr>
      <vt:lpstr>Choosing next Sub-Tree</vt:lpstr>
      <vt:lpstr>Choosing Contraction Candidates</vt:lpstr>
      <vt:lpstr>Choosing Splitting Variable</vt:lpstr>
      <vt:lpstr>Problem of Parametrization</vt:lpstr>
      <vt:lpstr>Empirical Testing</vt:lpstr>
      <vt:lpstr>Infrastructure</vt:lpstr>
      <vt:lpstr>Results (Small Problem)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 Constraint Propagation Results</dc:title>
  <dc:creator>Konstantin Perun</dc:creator>
  <cp:lastModifiedBy>Konstantin Perun</cp:lastModifiedBy>
  <cp:revision>34</cp:revision>
  <dcterms:created xsi:type="dcterms:W3CDTF">2017-07-19T14:35:58Z</dcterms:created>
  <dcterms:modified xsi:type="dcterms:W3CDTF">2017-07-21T14:06:44Z</dcterms:modified>
</cp:coreProperties>
</file>