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 id="270" r:id="rId16"/>
    <p:sldId id="271" r:id="rId17"/>
    <p:sldId id="273" r:id="rId18"/>
    <p:sldId id="275" r:id="rId19"/>
    <p:sldId id="272" r:id="rId20"/>
    <p:sldId id="27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2" d="100"/>
          <a:sy n="92" d="100"/>
        </p:scale>
        <p:origin x="34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8A00EB-C97D-4201-9B42-B905506ED2FD}" type="datetimeFigureOut">
              <a:rPr lang="en-GB" smtClean="0"/>
              <a:t>30/07/2023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22DCB1-13B5-47C6-9B9D-483984FE57F1}" type="slidenum">
              <a:rPr lang="en-GB" smtClean="0"/>
              <a:t>‹#›</a:t>
            </a:fld>
            <a:endParaRPr lang="en-GB"/>
          </a:p>
        </p:txBody>
      </p:sp>
    </p:spTree>
    <p:extLst>
      <p:ext uri="{BB962C8B-B14F-4D97-AF65-F5344CB8AC3E}">
        <p14:creationId xmlns:p14="http://schemas.microsoft.com/office/powerpoint/2010/main" val="10431981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7448C68-81E6-44AF-B09C-C95A98C95F96}" type="datetimeFigureOut">
              <a:rPr lang="en-GB" smtClean="0"/>
              <a:t>30/07/2023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B0EBBA2-FA2D-44EE-A2DB-02B043470C52}" type="slidenum">
              <a:rPr lang="en-GB" smtClean="0"/>
              <a:t>‹#›</a:t>
            </a:fld>
            <a:endParaRPr lang="en-GB"/>
          </a:p>
        </p:txBody>
      </p:sp>
    </p:spTree>
    <p:extLst>
      <p:ext uri="{BB962C8B-B14F-4D97-AF65-F5344CB8AC3E}">
        <p14:creationId xmlns:p14="http://schemas.microsoft.com/office/powerpoint/2010/main" val="1825893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7448C68-81E6-44AF-B09C-C95A98C95F96}" type="datetimeFigureOut">
              <a:rPr lang="en-GB" smtClean="0"/>
              <a:t>30/07/2023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B0EBBA2-FA2D-44EE-A2DB-02B043470C52}" type="slidenum">
              <a:rPr lang="en-GB" smtClean="0"/>
              <a:t>‹#›</a:t>
            </a:fld>
            <a:endParaRPr lang="en-GB"/>
          </a:p>
        </p:txBody>
      </p:sp>
    </p:spTree>
    <p:extLst>
      <p:ext uri="{BB962C8B-B14F-4D97-AF65-F5344CB8AC3E}">
        <p14:creationId xmlns:p14="http://schemas.microsoft.com/office/powerpoint/2010/main" val="576805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448C68-81E6-44AF-B09C-C95A98C95F96}" type="datetimeFigureOut">
              <a:rPr lang="en-GB" smtClean="0"/>
              <a:t>30/07/2023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B0EBBA2-FA2D-44EE-A2DB-02B043470C52}" type="slidenum">
              <a:rPr lang="en-GB" smtClean="0"/>
              <a:t>‹#›</a:t>
            </a:fld>
            <a:endParaRPr lang="en-GB"/>
          </a:p>
        </p:txBody>
      </p:sp>
    </p:spTree>
    <p:extLst>
      <p:ext uri="{BB962C8B-B14F-4D97-AF65-F5344CB8AC3E}">
        <p14:creationId xmlns:p14="http://schemas.microsoft.com/office/powerpoint/2010/main" val="30039844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A7448C68-81E6-44AF-B09C-C95A98C95F96}" type="datetimeFigureOut">
              <a:rPr lang="en-GB" smtClean="0"/>
              <a:t>30/07/2023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B0EBBA2-FA2D-44EE-A2DB-02B043470C52}" type="slidenum">
              <a:rPr lang="en-GB" smtClean="0"/>
              <a:t>‹#›</a:t>
            </a:fld>
            <a:endParaRPr lang="en-GB"/>
          </a:p>
        </p:txBody>
      </p:sp>
    </p:spTree>
    <p:extLst>
      <p:ext uri="{BB962C8B-B14F-4D97-AF65-F5344CB8AC3E}">
        <p14:creationId xmlns:p14="http://schemas.microsoft.com/office/powerpoint/2010/main" val="33403068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A7448C68-81E6-44AF-B09C-C95A98C95F96}" type="datetimeFigureOut">
              <a:rPr lang="en-GB" smtClean="0"/>
              <a:t>30/07/2023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B0EBBA2-FA2D-44EE-A2DB-02B043470C52}" type="slidenum">
              <a:rPr lang="en-GB" smtClean="0"/>
              <a:t>‹#›</a:t>
            </a:fld>
            <a:endParaRPr lang="en-GB"/>
          </a:p>
        </p:txBody>
      </p:sp>
    </p:spTree>
    <p:extLst>
      <p:ext uri="{BB962C8B-B14F-4D97-AF65-F5344CB8AC3E}">
        <p14:creationId xmlns:p14="http://schemas.microsoft.com/office/powerpoint/2010/main" val="40288218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448C68-81E6-44AF-B09C-C95A98C95F96}" type="datetimeFigureOut">
              <a:rPr lang="en-GB" smtClean="0"/>
              <a:t>30/07/2023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B0EBBA2-FA2D-44EE-A2DB-02B043470C52}" type="slidenum">
              <a:rPr lang="en-GB" smtClean="0"/>
              <a:t>‹#›</a:t>
            </a:fld>
            <a:endParaRPr lang="en-GB"/>
          </a:p>
        </p:txBody>
      </p:sp>
    </p:spTree>
    <p:extLst>
      <p:ext uri="{BB962C8B-B14F-4D97-AF65-F5344CB8AC3E}">
        <p14:creationId xmlns:p14="http://schemas.microsoft.com/office/powerpoint/2010/main" val="7833925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448C68-81E6-44AF-B09C-C95A98C95F96}" type="datetimeFigureOut">
              <a:rPr lang="en-GB" smtClean="0"/>
              <a:t>30/07/2023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B0EBBA2-FA2D-44EE-A2DB-02B043470C52}" type="slidenum">
              <a:rPr lang="en-GB" smtClean="0"/>
              <a:t>‹#›</a:t>
            </a:fld>
            <a:endParaRPr lang="en-GB"/>
          </a:p>
        </p:txBody>
      </p:sp>
    </p:spTree>
    <p:extLst>
      <p:ext uri="{BB962C8B-B14F-4D97-AF65-F5344CB8AC3E}">
        <p14:creationId xmlns:p14="http://schemas.microsoft.com/office/powerpoint/2010/main" val="13961322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448C68-81E6-44AF-B09C-C95A98C95F96}" type="datetimeFigureOut">
              <a:rPr lang="en-GB" smtClean="0"/>
              <a:t>30/07/2023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B0EBBA2-FA2D-44EE-A2DB-02B043470C52}" type="slidenum">
              <a:rPr lang="en-GB" smtClean="0"/>
              <a:t>‹#›</a:t>
            </a:fld>
            <a:endParaRPr lang="en-GB"/>
          </a:p>
        </p:txBody>
      </p:sp>
    </p:spTree>
    <p:extLst>
      <p:ext uri="{BB962C8B-B14F-4D97-AF65-F5344CB8AC3E}">
        <p14:creationId xmlns:p14="http://schemas.microsoft.com/office/powerpoint/2010/main" val="31965498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448C68-81E6-44AF-B09C-C95A98C95F96}" type="datetimeFigureOut">
              <a:rPr lang="en-GB" smtClean="0"/>
              <a:t>30/07/2023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B0EBBA2-FA2D-44EE-A2DB-02B043470C52}" type="slidenum">
              <a:rPr lang="en-GB" smtClean="0"/>
              <a:t>‹#›</a:t>
            </a:fld>
            <a:endParaRPr lang="en-GB"/>
          </a:p>
        </p:txBody>
      </p:sp>
    </p:spTree>
    <p:extLst>
      <p:ext uri="{BB962C8B-B14F-4D97-AF65-F5344CB8AC3E}">
        <p14:creationId xmlns:p14="http://schemas.microsoft.com/office/powerpoint/2010/main" val="1095646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448C68-81E6-44AF-B09C-C95A98C95F96}" type="datetimeFigureOut">
              <a:rPr lang="en-GB" smtClean="0"/>
              <a:t>30/07/2023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B0EBBA2-FA2D-44EE-A2DB-02B043470C52}" type="slidenum">
              <a:rPr lang="en-GB" smtClean="0"/>
              <a:t>‹#›</a:t>
            </a:fld>
            <a:endParaRPr lang="en-GB"/>
          </a:p>
        </p:txBody>
      </p:sp>
    </p:spTree>
    <p:extLst>
      <p:ext uri="{BB962C8B-B14F-4D97-AF65-F5344CB8AC3E}">
        <p14:creationId xmlns:p14="http://schemas.microsoft.com/office/powerpoint/2010/main" val="1139532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448C68-81E6-44AF-B09C-C95A98C95F96}" type="datetimeFigureOut">
              <a:rPr lang="en-GB" smtClean="0"/>
              <a:t>30/07/2023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B0EBBA2-FA2D-44EE-A2DB-02B043470C52}" type="slidenum">
              <a:rPr lang="en-GB" smtClean="0"/>
              <a:t>‹#›</a:t>
            </a:fld>
            <a:endParaRPr lang="en-GB"/>
          </a:p>
        </p:txBody>
      </p:sp>
    </p:spTree>
    <p:extLst>
      <p:ext uri="{BB962C8B-B14F-4D97-AF65-F5344CB8AC3E}">
        <p14:creationId xmlns:p14="http://schemas.microsoft.com/office/powerpoint/2010/main" val="1700706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7448C68-81E6-44AF-B09C-C95A98C95F96}" type="datetimeFigureOut">
              <a:rPr lang="en-GB" smtClean="0"/>
              <a:t>30/07/2023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B0EBBA2-FA2D-44EE-A2DB-02B043470C52}" type="slidenum">
              <a:rPr lang="en-GB" smtClean="0"/>
              <a:t>‹#›</a:t>
            </a:fld>
            <a:endParaRPr lang="en-GB"/>
          </a:p>
        </p:txBody>
      </p:sp>
    </p:spTree>
    <p:extLst>
      <p:ext uri="{BB962C8B-B14F-4D97-AF65-F5344CB8AC3E}">
        <p14:creationId xmlns:p14="http://schemas.microsoft.com/office/powerpoint/2010/main" val="2807516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448C68-81E6-44AF-B09C-C95A98C95F96}" type="datetimeFigureOut">
              <a:rPr lang="en-GB" smtClean="0"/>
              <a:t>30/07/2023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B0EBBA2-FA2D-44EE-A2DB-02B043470C52}" type="slidenum">
              <a:rPr lang="en-GB" smtClean="0"/>
              <a:t>‹#›</a:t>
            </a:fld>
            <a:endParaRPr lang="en-GB"/>
          </a:p>
        </p:txBody>
      </p:sp>
    </p:spTree>
    <p:extLst>
      <p:ext uri="{BB962C8B-B14F-4D97-AF65-F5344CB8AC3E}">
        <p14:creationId xmlns:p14="http://schemas.microsoft.com/office/powerpoint/2010/main" val="1225789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7448C68-81E6-44AF-B09C-C95A98C95F96}" type="datetimeFigureOut">
              <a:rPr lang="en-GB" smtClean="0"/>
              <a:t>30/07/2023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B0EBBA2-FA2D-44EE-A2DB-02B043470C52}" type="slidenum">
              <a:rPr lang="en-GB" smtClean="0"/>
              <a:t>‹#›</a:t>
            </a:fld>
            <a:endParaRPr lang="en-GB"/>
          </a:p>
        </p:txBody>
      </p:sp>
    </p:spTree>
    <p:extLst>
      <p:ext uri="{BB962C8B-B14F-4D97-AF65-F5344CB8AC3E}">
        <p14:creationId xmlns:p14="http://schemas.microsoft.com/office/powerpoint/2010/main" val="38492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448C68-81E6-44AF-B09C-C95A98C95F96}" type="datetimeFigureOut">
              <a:rPr lang="en-GB" smtClean="0"/>
              <a:t>30/07/2023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B0EBBA2-FA2D-44EE-A2DB-02B043470C52}" type="slidenum">
              <a:rPr lang="en-GB" smtClean="0"/>
              <a:t>‹#›</a:t>
            </a:fld>
            <a:endParaRPr lang="en-GB"/>
          </a:p>
        </p:txBody>
      </p:sp>
    </p:spTree>
    <p:extLst>
      <p:ext uri="{BB962C8B-B14F-4D97-AF65-F5344CB8AC3E}">
        <p14:creationId xmlns:p14="http://schemas.microsoft.com/office/powerpoint/2010/main" val="38117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7448C68-81E6-44AF-B09C-C95A98C95F96}" type="datetimeFigureOut">
              <a:rPr lang="en-GB" smtClean="0"/>
              <a:t>30/07/2023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B0EBBA2-FA2D-44EE-A2DB-02B043470C52}" type="slidenum">
              <a:rPr lang="en-GB" smtClean="0"/>
              <a:t>‹#›</a:t>
            </a:fld>
            <a:endParaRPr lang="en-GB"/>
          </a:p>
        </p:txBody>
      </p:sp>
    </p:spTree>
    <p:extLst>
      <p:ext uri="{BB962C8B-B14F-4D97-AF65-F5344CB8AC3E}">
        <p14:creationId xmlns:p14="http://schemas.microsoft.com/office/powerpoint/2010/main" val="2978980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6399212" y="5883275"/>
            <a:ext cx="914400" cy="365125"/>
          </a:xfrm>
        </p:spPr>
        <p:txBody>
          <a:bodyPr/>
          <a:lstStyle/>
          <a:p>
            <a:fld id="{A7448C68-81E6-44AF-B09C-C95A98C95F96}" type="datetimeFigureOut">
              <a:rPr lang="en-GB" smtClean="0"/>
              <a:t>30/07/2023</a:t>
            </a:fld>
            <a:endParaRPr lang="en-GB"/>
          </a:p>
        </p:txBody>
      </p:sp>
      <p:sp>
        <p:nvSpPr>
          <p:cNvPr id="6" name="Footer Placeholder 5"/>
          <p:cNvSpPr>
            <a:spLocks noGrp="1"/>
          </p:cNvSpPr>
          <p:nvPr>
            <p:ph type="ftr" sz="quarter" idx="11"/>
          </p:nvPr>
        </p:nvSpPr>
        <p:spPr>
          <a:xfrm>
            <a:off x="1141412" y="5883275"/>
            <a:ext cx="5105400" cy="365125"/>
          </a:xfrm>
        </p:spPr>
        <p:txBody>
          <a:bodyPr/>
          <a:lstStyle/>
          <a:p>
            <a:endParaRPr lang="en-GB"/>
          </a:p>
        </p:txBody>
      </p:sp>
      <p:sp>
        <p:nvSpPr>
          <p:cNvPr id="7" name="Slide Number Placeholder 6"/>
          <p:cNvSpPr>
            <a:spLocks noGrp="1"/>
          </p:cNvSpPr>
          <p:nvPr>
            <p:ph type="sldNum" sz="quarter" idx="12"/>
          </p:nvPr>
        </p:nvSpPr>
        <p:spPr>
          <a:xfrm>
            <a:off x="10742612" y="5883275"/>
            <a:ext cx="322567" cy="365125"/>
          </a:xfrm>
        </p:spPr>
        <p:txBody>
          <a:bodyPr/>
          <a:lstStyle/>
          <a:p>
            <a:fld id="{AB0EBBA2-FA2D-44EE-A2DB-02B043470C52}" type="slidenum">
              <a:rPr lang="en-GB" smtClean="0"/>
              <a:t>‹#›</a:t>
            </a:fld>
            <a:endParaRPr lang="en-GB"/>
          </a:p>
        </p:txBody>
      </p:sp>
    </p:spTree>
    <p:extLst>
      <p:ext uri="{BB962C8B-B14F-4D97-AF65-F5344CB8AC3E}">
        <p14:creationId xmlns:p14="http://schemas.microsoft.com/office/powerpoint/2010/main" val="546189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A7448C68-81E6-44AF-B09C-C95A98C95F96}" type="datetimeFigureOut">
              <a:rPr lang="en-GB" smtClean="0"/>
              <a:t>30/07/2023</a:t>
            </a:fld>
            <a:endParaRPr lang="en-GB"/>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GB"/>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AB0EBBA2-FA2D-44EE-A2DB-02B043470C52}" type="slidenum">
              <a:rPr lang="en-GB" smtClean="0"/>
              <a:t>‹#›</a:t>
            </a:fld>
            <a:endParaRPr lang="en-GB"/>
          </a:p>
        </p:txBody>
      </p:sp>
    </p:spTree>
    <p:extLst>
      <p:ext uri="{BB962C8B-B14F-4D97-AF65-F5344CB8AC3E}">
        <p14:creationId xmlns:p14="http://schemas.microsoft.com/office/powerpoint/2010/main" val="332385139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4EE9F-CEDD-413F-8412-C6561ED53D06}"/>
              </a:ext>
            </a:extLst>
          </p:cNvPr>
          <p:cNvSpPr>
            <a:spLocks noGrp="1"/>
          </p:cNvSpPr>
          <p:nvPr>
            <p:ph type="ctrTitle"/>
          </p:nvPr>
        </p:nvSpPr>
        <p:spPr/>
        <p:txBody>
          <a:bodyPr>
            <a:normAutofit fontScale="90000"/>
          </a:bodyPr>
          <a:lstStyle/>
          <a:p>
            <a:r>
              <a:rPr lang="en-GB" b="1" dirty="0">
                <a:effectLst/>
              </a:rPr>
              <a:t>Building a Secure and Decentralized Messaging App with Actor-Based Communication on the Blockchain</a:t>
            </a:r>
            <a:endParaRPr lang="en-GB" dirty="0"/>
          </a:p>
        </p:txBody>
      </p:sp>
      <p:sp>
        <p:nvSpPr>
          <p:cNvPr id="3" name="Subtitle 2">
            <a:extLst>
              <a:ext uri="{FF2B5EF4-FFF2-40B4-BE49-F238E27FC236}">
                <a16:creationId xmlns:a16="http://schemas.microsoft.com/office/drawing/2014/main" id="{76AF9031-361E-4E39-9E8B-ACD6CA908EB5}"/>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3350374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49748-3FEF-4C3B-92A5-935E31C93160}"/>
              </a:ext>
            </a:extLst>
          </p:cNvPr>
          <p:cNvSpPr>
            <a:spLocks noGrp="1"/>
          </p:cNvSpPr>
          <p:nvPr>
            <p:ph type="title"/>
          </p:nvPr>
        </p:nvSpPr>
        <p:spPr>
          <a:xfrm>
            <a:off x="1141413" y="609600"/>
            <a:ext cx="6651769" cy="1905000"/>
          </a:xfrm>
        </p:spPr>
        <p:txBody>
          <a:bodyPr/>
          <a:lstStyle/>
          <a:p>
            <a:r>
              <a:rPr lang="en-GB" dirty="0"/>
              <a:t>System consistency</a:t>
            </a:r>
          </a:p>
        </p:txBody>
      </p:sp>
      <p:sp>
        <p:nvSpPr>
          <p:cNvPr id="4" name="TextBox 3">
            <a:extLst>
              <a:ext uri="{FF2B5EF4-FFF2-40B4-BE49-F238E27FC236}">
                <a16:creationId xmlns:a16="http://schemas.microsoft.com/office/drawing/2014/main" id="{A94BCFCD-D1B0-4C53-B5F6-F124435F3C8E}"/>
              </a:ext>
            </a:extLst>
          </p:cNvPr>
          <p:cNvSpPr txBox="1"/>
          <p:nvPr/>
        </p:nvSpPr>
        <p:spPr>
          <a:xfrm>
            <a:off x="1141413" y="1896702"/>
            <a:ext cx="1828800" cy="954107"/>
          </a:xfrm>
          <a:prstGeom prst="rect">
            <a:avLst/>
          </a:prstGeom>
          <a:noFill/>
        </p:spPr>
        <p:txBody>
          <a:bodyPr wrap="square" rtlCol="0">
            <a:spAutoFit/>
          </a:bodyPr>
          <a:lstStyle/>
          <a:p>
            <a:r>
              <a:rPr lang="en-GB" sz="1400" dirty="0"/>
              <a:t>(as system of smart contracts, no as a whole messenger </a:t>
            </a:r>
            <a:r>
              <a:rPr lang="en-GB" sz="1400" dirty="0" err="1"/>
              <a:t>dapp</a:t>
            </a:r>
            <a:r>
              <a:rPr lang="en-GB" sz="1400" dirty="0"/>
              <a:t>)</a:t>
            </a:r>
          </a:p>
        </p:txBody>
      </p:sp>
      <p:pic>
        <p:nvPicPr>
          <p:cNvPr id="8" name="Picture 7">
            <a:extLst>
              <a:ext uri="{FF2B5EF4-FFF2-40B4-BE49-F238E27FC236}">
                <a16:creationId xmlns:a16="http://schemas.microsoft.com/office/drawing/2014/main" id="{F5AAC662-82A4-4FD4-8999-EB330488C9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0136" y="2514600"/>
            <a:ext cx="7721864" cy="4342840"/>
          </a:xfrm>
          <a:prstGeom prst="rect">
            <a:avLst/>
          </a:prstGeom>
        </p:spPr>
      </p:pic>
      <p:sp>
        <p:nvSpPr>
          <p:cNvPr id="9" name="TextBox 8">
            <a:extLst>
              <a:ext uri="{FF2B5EF4-FFF2-40B4-BE49-F238E27FC236}">
                <a16:creationId xmlns:a16="http://schemas.microsoft.com/office/drawing/2014/main" id="{05B07811-5E0D-429D-8CF9-57AE970B0EC2}"/>
              </a:ext>
            </a:extLst>
          </p:cNvPr>
          <p:cNvSpPr txBox="1"/>
          <p:nvPr/>
        </p:nvSpPr>
        <p:spPr>
          <a:xfrm>
            <a:off x="353291" y="3429000"/>
            <a:ext cx="3875809" cy="2677656"/>
          </a:xfrm>
          <a:prstGeom prst="rect">
            <a:avLst/>
          </a:prstGeom>
          <a:noFill/>
        </p:spPr>
        <p:txBody>
          <a:bodyPr wrap="square" rtlCol="0">
            <a:spAutoFit/>
          </a:bodyPr>
          <a:lstStyle/>
          <a:p>
            <a:r>
              <a:rPr lang="en-GB" sz="1400" dirty="0"/>
              <a:t>The only inconsistency can occur when we out of gas, but we handle it by sending with gas</a:t>
            </a:r>
          </a:p>
          <a:p>
            <a:endParaRPr lang="en-GB" sz="1400" dirty="0"/>
          </a:p>
          <a:p>
            <a:endParaRPr lang="en-GB" sz="1400" dirty="0"/>
          </a:p>
          <a:p>
            <a:endParaRPr lang="en-GB" sz="1400" dirty="0"/>
          </a:p>
          <a:p>
            <a:r>
              <a:rPr lang="en-GB" sz="1400" dirty="0"/>
              <a:t>We don’t need </a:t>
            </a:r>
            <a:r>
              <a:rPr lang="en-GB" sz="1400" dirty="0" err="1"/>
              <a:t>reply_deposit</a:t>
            </a:r>
            <a:r>
              <a:rPr lang="en-GB" sz="1400" dirty="0"/>
              <a:t> or </a:t>
            </a:r>
            <a:r>
              <a:rPr lang="en-GB" sz="1400" dirty="0" err="1"/>
              <a:t>system_reserve_gas</a:t>
            </a:r>
            <a:r>
              <a:rPr lang="en-GB" sz="1400" dirty="0"/>
              <a:t> since logic of adding group to user’s connections in MAIN-CONNECTOR as much simple as logic for </a:t>
            </a:r>
            <a:r>
              <a:rPr lang="en-GB" sz="1400" dirty="0" err="1"/>
              <a:t>handle_reply</a:t>
            </a:r>
            <a:r>
              <a:rPr lang="en-GB" sz="1400" dirty="0"/>
              <a:t> and </a:t>
            </a:r>
            <a:r>
              <a:rPr lang="en-GB" sz="1400" dirty="0" err="1"/>
              <a:t>handle_signal</a:t>
            </a:r>
            <a:r>
              <a:rPr lang="en-GB" sz="1400" dirty="0"/>
              <a:t> (if we implement them of course) </a:t>
            </a:r>
          </a:p>
        </p:txBody>
      </p:sp>
    </p:spTree>
    <p:extLst>
      <p:ext uri="{BB962C8B-B14F-4D97-AF65-F5344CB8AC3E}">
        <p14:creationId xmlns:p14="http://schemas.microsoft.com/office/powerpoint/2010/main" val="3193152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127C9-5FB2-4E68-806B-D611B4DB1067}"/>
              </a:ext>
            </a:extLst>
          </p:cNvPr>
          <p:cNvSpPr>
            <a:spLocks noGrp="1"/>
          </p:cNvSpPr>
          <p:nvPr>
            <p:ph type="title"/>
          </p:nvPr>
        </p:nvSpPr>
        <p:spPr/>
        <p:txBody>
          <a:bodyPr/>
          <a:lstStyle/>
          <a:p>
            <a:r>
              <a:rPr lang="en-GB" dirty="0"/>
              <a:t>Messenger frontend</a:t>
            </a:r>
          </a:p>
        </p:txBody>
      </p:sp>
      <p:pic>
        <p:nvPicPr>
          <p:cNvPr id="4" name="Picture 3">
            <a:extLst>
              <a:ext uri="{FF2B5EF4-FFF2-40B4-BE49-F238E27FC236}">
                <a16:creationId xmlns:a16="http://schemas.microsoft.com/office/drawing/2014/main" id="{D4F7AA5C-203B-4EEB-A69F-79FE5A01F4FC}"/>
              </a:ext>
            </a:extLst>
          </p:cNvPr>
          <p:cNvPicPr>
            <a:picLocks noChangeAspect="1"/>
          </p:cNvPicPr>
          <p:nvPr/>
        </p:nvPicPr>
        <p:blipFill>
          <a:blip r:embed="rId2"/>
          <a:stretch>
            <a:fillRect/>
          </a:stretch>
        </p:blipFill>
        <p:spPr>
          <a:xfrm>
            <a:off x="0" y="1908289"/>
            <a:ext cx="8768195" cy="4554855"/>
          </a:xfrm>
          <a:prstGeom prst="rect">
            <a:avLst/>
          </a:prstGeom>
        </p:spPr>
      </p:pic>
      <p:sp>
        <p:nvSpPr>
          <p:cNvPr id="5" name="TextBox 4">
            <a:extLst>
              <a:ext uri="{FF2B5EF4-FFF2-40B4-BE49-F238E27FC236}">
                <a16:creationId xmlns:a16="http://schemas.microsoft.com/office/drawing/2014/main" id="{0C6B4ED7-47DA-405F-B5C9-F11B5F61EF6B}"/>
              </a:ext>
            </a:extLst>
          </p:cNvPr>
          <p:cNvSpPr txBox="1"/>
          <p:nvPr/>
        </p:nvSpPr>
        <p:spPr>
          <a:xfrm>
            <a:off x="8988136" y="1908289"/>
            <a:ext cx="3065318" cy="2831544"/>
          </a:xfrm>
          <a:prstGeom prst="rect">
            <a:avLst/>
          </a:prstGeom>
          <a:noFill/>
        </p:spPr>
        <p:txBody>
          <a:bodyPr wrap="square" rtlCol="0">
            <a:spAutoFit/>
          </a:bodyPr>
          <a:lstStyle/>
          <a:p>
            <a:r>
              <a:rPr lang="en-GB" dirty="0"/>
              <a:t>Functionality:</a:t>
            </a:r>
          </a:p>
          <a:p>
            <a:pPr marL="285750" indent="-285750">
              <a:buFont typeface="Arial" panose="020B0604020202020204" pitchFamily="34" charset="0"/>
              <a:buChar char="•"/>
            </a:pPr>
            <a:r>
              <a:rPr lang="en-GB" sz="1600" dirty="0"/>
              <a:t>Send message to the chat</a:t>
            </a:r>
          </a:p>
          <a:p>
            <a:pPr marL="285750" indent="-285750">
              <a:buFont typeface="Arial" panose="020B0604020202020204" pitchFamily="34" charset="0"/>
              <a:buChar char="•"/>
            </a:pPr>
            <a:r>
              <a:rPr lang="en-GB" sz="1600" dirty="0"/>
              <a:t>Add user to the chat</a:t>
            </a:r>
          </a:p>
          <a:p>
            <a:pPr marL="285750" indent="-285750">
              <a:buFont typeface="Arial" panose="020B0604020202020204" pitchFamily="34" charset="0"/>
              <a:buChar char="•"/>
            </a:pPr>
            <a:r>
              <a:rPr lang="en-GB" sz="1600" dirty="0"/>
              <a:t>Create new chat</a:t>
            </a:r>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r>
              <a:rPr lang="en-GB" sz="1600" dirty="0"/>
              <a:t>Show the content of the chat</a:t>
            </a:r>
          </a:p>
          <a:p>
            <a:pPr marL="285750" indent="-285750">
              <a:buFont typeface="Arial" panose="020B0604020202020204" pitchFamily="34" charset="0"/>
              <a:buChar char="•"/>
            </a:pPr>
            <a:r>
              <a:rPr lang="en-GB" sz="1600" dirty="0"/>
              <a:t>Show user’s all chats</a:t>
            </a:r>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r>
              <a:rPr lang="en-GB" sz="1600" dirty="0"/>
              <a:t>Register</a:t>
            </a:r>
          </a:p>
          <a:p>
            <a:pPr marL="285750" indent="-285750">
              <a:buFont typeface="Arial" panose="020B0604020202020204" pitchFamily="34" charset="0"/>
              <a:buChar char="•"/>
            </a:pPr>
            <a:r>
              <a:rPr lang="en-GB" sz="1600" dirty="0"/>
              <a:t>Login</a:t>
            </a:r>
          </a:p>
        </p:txBody>
      </p:sp>
    </p:spTree>
    <p:extLst>
      <p:ext uri="{BB962C8B-B14F-4D97-AF65-F5344CB8AC3E}">
        <p14:creationId xmlns:p14="http://schemas.microsoft.com/office/powerpoint/2010/main" val="10990113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C8F85-4934-4B97-A450-90F52379FBB2}"/>
              </a:ext>
            </a:extLst>
          </p:cNvPr>
          <p:cNvSpPr>
            <a:spLocks noGrp="1"/>
          </p:cNvSpPr>
          <p:nvPr>
            <p:ph type="title"/>
          </p:nvPr>
        </p:nvSpPr>
        <p:spPr/>
        <p:txBody>
          <a:bodyPr/>
          <a:lstStyle/>
          <a:p>
            <a:r>
              <a:rPr lang="en-GB" dirty="0"/>
              <a:t>Create new chat</a:t>
            </a:r>
          </a:p>
        </p:txBody>
      </p:sp>
      <p:sp>
        <p:nvSpPr>
          <p:cNvPr id="4" name="TextBox 3">
            <a:extLst>
              <a:ext uri="{FF2B5EF4-FFF2-40B4-BE49-F238E27FC236}">
                <a16:creationId xmlns:a16="http://schemas.microsoft.com/office/drawing/2014/main" id="{6E4B3C36-F157-4B19-A31C-B88C0251BC36}"/>
              </a:ext>
            </a:extLst>
          </p:cNvPr>
          <p:cNvSpPr txBox="1"/>
          <p:nvPr/>
        </p:nvSpPr>
        <p:spPr>
          <a:xfrm>
            <a:off x="466003" y="2145268"/>
            <a:ext cx="5628409" cy="1477328"/>
          </a:xfrm>
          <a:prstGeom prst="rect">
            <a:avLst/>
          </a:prstGeom>
          <a:noFill/>
        </p:spPr>
        <p:txBody>
          <a:bodyPr wrap="square" rtlCol="0">
            <a:spAutoFit/>
          </a:bodyPr>
          <a:lstStyle/>
          <a:p>
            <a:pPr marL="342900" indent="-342900">
              <a:buAutoNum type="arabicPeriod"/>
            </a:pPr>
            <a:r>
              <a:rPr lang="en-GB" dirty="0"/>
              <a:t>Generate random symmetric key</a:t>
            </a:r>
          </a:p>
          <a:p>
            <a:pPr marL="342900" indent="-342900">
              <a:buAutoNum type="arabicPeriod"/>
            </a:pPr>
            <a:r>
              <a:rPr lang="en-GB" dirty="0"/>
              <a:t>Get your public key from MAIN-CONNECTOR</a:t>
            </a:r>
          </a:p>
          <a:p>
            <a:pPr marL="342900" indent="-342900">
              <a:buAutoNum type="arabicPeriod"/>
            </a:pPr>
            <a:r>
              <a:rPr lang="en-GB" dirty="0"/>
              <a:t>Encrypt symmetric key by your public key</a:t>
            </a:r>
          </a:p>
          <a:p>
            <a:pPr marL="342900" indent="-342900">
              <a:buAutoNum type="arabicPeriod"/>
            </a:pPr>
            <a:r>
              <a:rPr lang="en-GB" dirty="0"/>
              <a:t>Send create new chat with encrypted symmetric key to the MAIN-CONNECTOR</a:t>
            </a:r>
          </a:p>
        </p:txBody>
      </p:sp>
      <p:pic>
        <p:nvPicPr>
          <p:cNvPr id="8" name="Picture 7">
            <a:extLst>
              <a:ext uri="{FF2B5EF4-FFF2-40B4-BE49-F238E27FC236}">
                <a16:creationId xmlns:a16="http://schemas.microsoft.com/office/drawing/2014/main" id="{CC87B6AC-93FD-41C7-96E6-8603104F6C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8740" y="1935368"/>
            <a:ext cx="4204343" cy="4579731"/>
          </a:xfrm>
          <a:prstGeom prst="rect">
            <a:avLst/>
          </a:prstGeom>
        </p:spPr>
      </p:pic>
    </p:spTree>
    <p:extLst>
      <p:ext uri="{BB962C8B-B14F-4D97-AF65-F5344CB8AC3E}">
        <p14:creationId xmlns:p14="http://schemas.microsoft.com/office/powerpoint/2010/main" val="10851256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A7348-4AB7-4D1A-8D34-E6817AC19BF4}"/>
              </a:ext>
            </a:extLst>
          </p:cNvPr>
          <p:cNvSpPr>
            <a:spLocks noGrp="1"/>
          </p:cNvSpPr>
          <p:nvPr>
            <p:ph type="title"/>
          </p:nvPr>
        </p:nvSpPr>
        <p:spPr/>
        <p:txBody>
          <a:bodyPr/>
          <a:lstStyle/>
          <a:p>
            <a:r>
              <a:rPr lang="en-GB" dirty="0"/>
              <a:t>Send message to the chat</a:t>
            </a:r>
          </a:p>
        </p:txBody>
      </p:sp>
      <p:sp>
        <p:nvSpPr>
          <p:cNvPr id="4" name="TextBox 3">
            <a:extLst>
              <a:ext uri="{FF2B5EF4-FFF2-40B4-BE49-F238E27FC236}">
                <a16:creationId xmlns:a16="http://schemas.microsoft.com/office/drawing/2014/main" id="{A935A21E-C0A4-4F7C-A2C9-C2E7D84795F7}"/>
              </a:ext>
            </a:extLst>
          </p:cNvPr>
          <p:cNvSpPr txBox="1"/>
          <p:nvPr/>
        </p:nvSpPr>
        <p:spPr>
          <a:xfrm>
            <a:off x="519545" y="2145268"/>
            <a:ext cx="4717473" cy="1754326"/>
          </a:xfrm>
          <a:prstGeom prst="rect">
            <a:avLst/>
          </a:prstGeom>
          <a:noFill/>
        </p:spPr>
        <p:txBody>
          <a:bodyPr wrap="square" rtlCol="0">
            <a:spAutoFit/>
          </a:bodyPr>
          <a:lstStyle/>
          <a:p>
            <a:pPr marL="342900" indent="-342900">
              <a:buAutoNum type="arabicPeriod"/>
            </a:pPr>
            <a:r>
              <a:rPr lang="en-GB" dirty="0"/>
              <a:t>Get symmetric key encrypted by your public key from chat</a:t>
            </a:r>
          </a:p>
          <a:p>
            <a:pPr marL="342900" indent="-342900">
              <a:buAutoNum type="arabicPeriod"/>
            </a:pPr>
            <a:r>
              <a:rPr lang="en-GB" dirty="0"/>
              <a:t>Decrypt this key by your private key</a:t>
            </a:r>
          </a:p>
          <a:p>
            <a:pPr marL="342900" indent="-342900">
              <a:buAutoNum type="arabicPeriod"/>
            </a:pPr>
            <a:r>
              <a:rPr lang="en-GB" dirty="0"/>
              <a:t>Encrypt message by this symmetric key</a:t>
            </a:r>
          </a:p>
          <a:p>
            <a:pPr marL="342900" indent="-342900">
              <a:buAutoNum type="arabicPeriod"/>
            </a:pPr>
            <a:r>
              <a:rPr lang="en-GB" dirty="0"/>
              <a:t>Send message to the chat</a:t>
            </a:r>
          </a:p>
        </p:txBody>
      </p:sp>
      <p:pic>
        <p:nvPicPr>
          <p:cNvPr id="6" name="Picture 5">
            <a:extLst>
              <a:ext uri="{FF2B5EF4-FFF2-40B4-BE49-F238E27FC236}">
                <a16:creationId xmlns:a16="http://schemas.microsoft.com/office/drawing/2014/main" id="{E060DDBA-BBB8-4CA5-AC8F-F6246C5716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5117" y="2210617"/>
            <a:ext cx="6648975" cy="3761509"/>
          </a:xfrm>
          <a:prstGeom prst="rect">
            <a:avLst/>
          </a:prstGeom>
        </p:spPr>
      </p:pic>
    </p:spTree>
    <p:extLst>
      <p:ext uri="{BB962C8B-B14F-4D97-AF65-F5344CB8AC3E}">
        <p14:creationId xmlns:p14="http://schemas.microsoft.com/office/powerpoint/2010/main" val="3667491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D4139-DCB9-4E19-A94A-07F425194E1A}"/>
              </a:ext>
            </a:extLst>
          </p:cNvPr>
          <p:cNvSpPr>
            <a:spLocks noGrp="1"/>
          </p:cNvSpPr>
          <p:nvPr>
            <p:ph type="title"/>
          </p:nvPr>
        </p:nvSpPr>
        <p:spPr/>
        <p:txBody>
          <a:bodyPr/>
          <a:lstStyle/>
          <a:p>
            <a:r>
              <a:rPr lang="en-GB" dirty="0"/>
              <a:t>Add user to the chat</a:t>
            </a:r>
          </a:p>
        </p:txBody>
      </p:sp>
      <p:sp>
        <p:nvSpPr>
          <p:cNvPr id="4" name="TextBox 3">
            <a:extLst>
              <a:ext uri="{FF2B5EF4-FFF2-40B4-BE49-F238E27FC236}">
                <a16:creationId xmlns:a16="http://schemas.microsoft.com/office/drawing/2014/main" id="{0D1C8CEC-FC97-4011-B6FD-31D5FE5ECC57}"/>
              </a:ext>
            </a:extLst>
          </p:cNvPr>
          <p:cNvSpPr txBox="1"/>
          <p:nvPr/>
        </p:nvSpPr>
        <p:spPr>
          <a:xfrm>
            <a:off x="498764" y="2223654"/>
            <a:ext cx="4603172" cy="2585323"/>
          </a:xfrm>
          <a:prstGeom prst="rect">
            <a:avLst/>
          </a:prstGeom>
          <a:noFill/>
        </p:spPr>
        <p:txBody>
          <a:bodyPr wrap="square" rtlCol="0">
            <a:spAutoFit/>
          </a:bodyPr>
          <a:lstStyle/>
          <a:p>
            <a:pPr marL="342900" indent="-342900">
              <a:buAutoNum type="arabicPeriod"/>
            </a:pPr>
            <a:r>
              <a:rPr lang="en-GB" dirty="0"/>
              <a:t>Get user’s public key from MAIN-CONNECTOR</a:t>
            </a:r>
          </a:p>
          <a:p>
            <a:pPr marL="342900" indent="-342900">
              <a:buAutoNum type="arabicPeriod"/>
            </a:pPr>
            <a:r>
              <a:rPr lang="en-GB" dirty="0"/>
              <a:t>Get your encrypted symmetric from chat</a:t>
            </a:r>
          </a:p>
          <a:p>
            <a:pPr marL="342900" indent="-342900">
              <a:buAutoNum type="arabicPeriod"/>
            </a:pPr>
            <a:r>
              <a:rPr lang="en-GB" dirty="0"/>
              <a:t>Decrypt key by your private key</a:t>
            </a:r>
          </a:p>
          <a:p>
            <a:pPr marL="342900" indent="-342900">
              <a:buAutoNum type="arabicPeriod"/>
            </a:pPr>
            <a:r>
              <a:rPr lang="en-GB" dirty="0"/>
              <a:t>Encrypt symmetric key by user’s public key</a:t>
            </a:r>
          </a:p>
          <a:p>
            <a:pPr marL="342900" indent="-342900">
              <a:buAutoNum type="arabicPeriod"/>
            </a:pPr>
            <a:r>
              <a:rPr lang="en-GB" dirty="0"/>
              <a:t>Send add user with encrypted symmetric key to the chat </a:t>
            </a:r>
          </a:p>
        </p:txBody>
      </p:sp>
      <p:pic>
        <p:nvPicPr>
          <p:cNvPr id="6" name="Picture 5">
            <a:extLst>
              <a:ext uri="{FF2B5EF4-FFF2-40B4-BE49-F238E27FC236}">
                <a16:creationId xmlns:a16="http://schemas.microsoft.com/office/drawing/2014/main" id="{73FC64BA-0ABE-4C7F-B320-17D9304BBA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1737" y="2119745"/>
            <a:ext cx="6718279" cy="3906982"/>
          </a:xfrm>
          <a:prstGeom prst="rect">
            <a:avLst/>
          </a:prstGeom>
        </p:spPr>
      </p:pic>
    </p:spTree>
    <p:extLst>
      <p:ext uri="{BB962C8B-B14F-4D97-AF65-F5344CB8AC3E}">
        <p14:creationId xmlns:p14="http://schemas.microsoft.com/office/powerpoint/2010/main" val="40843694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9C861-FA70-4696-92E2-864D484191D9}"/>
              </a:ext>
            </a:extLst>
          </p:cNvPr>
          <p:cNvSpPr>
            <a:spLocks noGrp="1"/>
          </p:cNvSpPr>
          <p:nvPr>
            <p:ph type="title"/>
          </p:nvPr>
        </p:nvSpPr>
        <p:spPr/>
        <p:txBody>
          <a:bodyPr/>
          <a:lstStyle/>
          <a:p>
            <a:r>
              <a:rPr lang="en-GB" dirty="0"/>
              <a:t>Show the content of the chat</a:t>
            </a:r>
          </a:p>
        </p:txBody>
      </p:sp>
      <p:sp>
        <p:nvSpPr>
          <p:cNvPr id="4" name="TextBox 3">
            <a:extLst>
              <a:ext uri="{FF2B5EF4-FFF2-40B4-BE49-F238E27FC236}">
                <a16:creationId xmlns:a16="http://schemas.microsoft.com/office/drawing/2014/main" id="{D6806DED-B2BC-4E4D-B493-8DEB5CB054D1}"/>
              </a:ext>
            </a:extLst>
          </p:cNvPr>
          <p:cNvSpPr txBox="1"/>
          <p:nvPr/>
        </p:nvSpPr>
        <p:spPr>
          <a:xfrm>
            <a:off x="488372" y="2186832"/>
            <a:ext cx="4384963" cy="923330"/>
          </a:xfrm>
          <a:prstGeom prst="rect">
            <a:avLst/>
          </a:prstGeom>
          <a:noFill/>
        </p:spPr>
        <p:txBody>
          <a:bodyPr wrap="square" rtlCol="0">
            <a:spAutoFit/>
          </a:bodyPr>
          <a:lstStyle/>
          <a:p>
            <a:pPr marL="342900" indent="-342900">
              <a:buAutoNum type="arabicPeriod"/>
            </a:pPr>
            <a:r>
              <a:rPr lang="en-GB" dirty="0"/>
              <a:t>Get symmetric key from chat</a:t>
            </a:r>
          </a:p>
          <a:p>
            <a:pPr marL="342900" indent="-342900">
              <a:buAutoNum type="arabicPeriod"/>
            </a:pPr>
            <a:r>
              <a:rPr lang="en-GB" dirty="0"/>
              <a:t>Get encrypted content</a:t>
            </a:r>
          </a:p>
          <a:p>
            <a:pPr marL="342900" indent="-342900">
              <a:buAutoNum type="arabicPeriod"/>
            </a:pPr>
            <a:r>
              <a:rPr lang="en-GB" dirty="0"/>
              <a:t>Decrypt it</a:t>
            </a:r>
          </a:p>
        </p:txBody>
      </p:sp>
      <p:sp>
        <p:nvSpPr>
          <p:cNvPr id="5" name="Title 1">
            <a:extLst>
              <a:ext uri="{FF2B5EF4-FFF2-40B4-BE49-F238E27FC236}">
                <a16:creationId xmlns:a16="http://schemas.microsoft.com/office/drawing/2014/main" id="{8BDA60E5-CE83-49BE-9C3B-89219B5780B1}"/>
              </a:ext>
            </a:extLst>
          </p:cNvPr>
          <p:cNvSpPr txBox="1">
            <a:spLocks/>
          </p:cNvSpPr>
          <p:nvPr/>
        </p:nvSpPr>
        <p:spPr>
          <a:xfrm>
            <a:off x="1127558" y="2954482"/>
            <a:ext cx="9905998" cy="190500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Show all user’s chats </a:t>
            </a:r>
          </a:p>
        </p:txBody>
      </p:sp>
      <p:sp>
        <p:nvSpPr>
          <p:cNvPr id="6" name="TextBox 5">
            <a:extLst>
              <a:ext uri="{FF2B5EF4-FFF2-40B4-BE49-F238E27FC236}">
                <a16:creationId xmlns:a16="http://schemas.microsoft.com/office/drawing/2014/main" id="{2156CBE9-4DE8-4162-A33A-77721421A0AD}"/>
              </a:ext>
            </a:extLst>
          </p:cNvPr>
          <p:cNvSpPr txBox="1"/>
          <p:nvPr/>
        </p:nvSpPr>
        <p:spPr>
          <a:xfrm>
            <a:off x="488372" y="4741902"/>
            <a:ext cx="4384963" cy="369332"/>
          </a:xfrm>
          <a:prstGeom prst="rect">
            <a:avLst/>
          </a:prstGeom>
          <a:noFill/>
        </p:spPr>
        <p:txBody>
          <a:bodyPr wrap="square" rtlCol="0">
            <a:spAutoFit/>
          </a:bodyPr>
          <a:lstStyle/>
          <a:p>
            <a:pPr marL="342900" indent="-342900">
              <a:buAutoNum type="arabicPeriod"/>
            </a:pPr>
            <a:r>
              <a:rPr lang="en-GB" dirty="0"/>
              <a:t>Get it from MAIN-CONTRACT</a:t>
            </a:r>
          </a:p>
        </p:txBody>
      </p:sp>
    </p:spTree>
    <p:extLst>
      <p:ext uri="{BB962C8B-B14F-4D97-AF65-F5344CB8AC3E}">
        <p14:creationId xmlns:p14="http://schemas.microsoft.com/office/powerpoint/2010/main" val="37070593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598F9-4B19-4D21-913E-663A34F1CBBE}"/>
              </a:ext>
            </a:extLst>
          </p:cNvPr>
          <p:cNvSpPr>
            <a:spLocks noGrp="1"/>
          </p:cNvSpPr>
          <p:nvPr>
            <p:ph type="title"/>
          </p:nvPr>
        </p:nvSpPr>
        <p:spPr/>
        <p:txBody>
          <a:bodyPr/>
          <a:lstStyle/>
          <a:p>
            <a:r>
              <a:rPr lang="en-GB" dirty="0"/>
              <a:t>register</a:t>
            </a:r>
          </a:p>
        </p:txBody>
      </p:sp>
      <p:sp>
        <p:nvSpPr>
          <p:cNvPr id="4" name="TextBox 3">
            <a:extLst>
              <a:ext uri="{FF2B5EF4-FFF2-40B4-BE49-F238E27FC236}">
                <a16:creationId xmlns:a16="http://schemas.microsoft.com/office/drawing/2014/main" id="{D2F752E8-0CE3-43FD-B37C-834C6F80E5D8}"/>
              </a:ext>
            </a:extLst>
          </p:cNvPr>
          <p:cNvSpPr txBox="1"/>
          <p:nvPr/>
        </p:nvSpPr>
        <p:spPr>
          <a:xfrm>
            <a:off x="644236" y="2329934"/>
            <a:ext cx="4021282" cy="1477328"/>
          </a:xfrm>
          <a:prstGeom prst="rect">
            <a:avLst/>
          </a:prstGeom>
          <a:noFill/>
        </p:spPr>
        <p:txBody>
          <a:bodyPr wrap="square" rtlCol="0">
            <a:spAutoFit/>
          </a:bodyPr>
          <a:lstStyle/>
          <a:p>
            <a:pPr marL="342900" indent="-342900">
              <a:buAutoNum type="arabicPeriod"/>
            </a:pPr>
            <a:r>
              <a:rPr lang="en-GB" dirty="0"/>
              <a:t>Generate random private public key pair</a:t>
            </a:r>
          </a:p>
          <a:p>
            <a:pPr marL="342900" indent="-342900">
              <a:buAutoNum type="arabicPeriod"/>
            </a:pPr>
            <a:r>
              <a:rPr lang="en-GB" dirty="0"/>
              <a:t>Store private key</a:t>
            </a:r>
          </a:p>
          <a:p>
            <a:pPr marL="342900" indent="-342900">
              <a:buAutoNum type="arabicPeriod"/>
            </a:pPr>
            <a:r>
              <a:rPr lang="en-GB" dirty="0"/>
              <a:t>Send register with this public key to MAIN-CONNECTOR</a:t>
            </a:r>
          </a:p>
        </p:txBody>
      </p:sp>
      <p:pic>
        <p:nvPicPr>
          <p:cNvPr id="6" name="Picture 5">
            <a:extLst>
              <a:ext uri="{FF2B5EF4-FFF2-40B4-BE49-F238E27FC236}">
                <a16:creationId xmlns:a16="http://schemas.microsoft.com/office/drawing/2014/main" id="{75B9287F-828F-4165-B74A-C40FF63096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4671" y="2112818"/>
            <a:ext cx="4364489" cy="4135582"/>
          </a:xfrm>
          <a:prstGeom prst="rect">
            <a:avLst/>
          </a:prstGeom>
        </p:spPr>
      </p:pic>
    </p:spTree>
    <p:extLst>
      <p:ext uri="{BB962C8B-B14F-4D97-AF65-F5344CB8AC3E}">
        <p14:creationId xmlns:p14="http://schemas.microsoft.com/office/powerpoint/2010/main" val="5499297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EB5BA-DAA2-40BE-9C8E-8B29AFADA79F}"/>
              </a:ext>
            </a:extLst>
          </p:cNvPr>
          <p:cNvSpPr>
            <a:spLocks noGrp="1"/>
          </p:cNvSpPr>
          <p:nvPr>
            <p:ph type="title"/>
          </p:nvPr>
        </p:nvSpPr>
        <p:spPr/>
        <p:txBody>
          <a:bodyPr/>
          <a:lstStyle/>
          <a:p>
            <a:r>
              <a:rPr lang="en-GB" dirty="0"/>
              <a:t>issues</a:t>
            </a:r>
          </a:p>
        </p:txBody>
      </p:sp>
      <p:sp>
        <p:nvSpPr>
          <p:cNvPr id="4" name="TextBox 3">
            <a:extLst>
              <a:ext uri="{FF2B5EF4-FFF2-40B4-BE49-F238E27FC236}">
                <a16:creationId xmlns:a16="http://schemas.microsoft.com/office/drawing/2014/main" id="{BDA07995-C023-4EF8-B933-E96FF64F5FED}"/>
              </a:ext>
            </a:extLst>
          </p:cNvPr>
          <p:cNvSpPr txBox="1"/>
          <p:nvPr/>
        </p:nvSpPr>
        <p:spPr>
          <a:xfrm>
            <a:off x="592282" y="2329934"/>
            <a:ext cx="8998527" cy="4185761"/>
          </a:xfrm>
          <a:prstGeom prst="rect">
            <a:avLst/>
          </a:prstGeom>
          <a:noFill/>
        </p:spPr>
        <p:txBody>
          <a:bodyPr wrap="square" rtlCol="0">
            <a:spAutoFit/>
          </a:bodyPr>
          <a:lstStyle/>
          <a:p>
            <a:pPr marL="285750" indent="-285750">
              <a:buFont typeface="Arial" panose="020B0604020202020204" pitchFamily="34" charset="0"/>
              <a:buChar char="•"/>
            </a:pPr>
            <a:r>
              <a:rPr lang="en-GB" dirty="0"/>
              <a:t>Everyone can see with whom and how often you communicate (but they don’t see the content):</a:t>
            </a:r>
          </a:p>
          <a:p>
            <a:pPr lvl="1"/>
            <a:r>
              <a:rPr lang="en-GB" sz="1400" dirty="0"/>
              <a:t>Can be solved by using new identity every chat creation</a:t>
            </a:r>
          </a:p>
          <a:p>
            <a:pPr marL="285750" indent="-285750">
              <a:buFont typeface="Arial" panose="020B0604020202020204" pitchFamily="34" charset="0"/>
              <a:buChar char="•"/>
            </a:pPr>
            <a:r>
              <a:rPr lang="en-GB" dirty="0"/>
              <a:t>Actually we can use as private public key encryption decryption, keys from your wallet, but I don’t find any extension wallet which provide access to private key or at least give functionality to decrypt message by your private key:</a:t>
            </a:r>
            <a:endParaRPr lang="ru-RU" dirty="0"/>
          </a:p>
          <a:p>
            <a:pPr lvl="1"/>
            <a:r>
              <a:rPr lang="en-GB" sz="1400" dirty="0"/>
              <a:t>If we can solve it, we don’t need that costly registration, and hence we can easily use new identity every chat creation</a:t>
            </a:r>
          </a:p>
          <a:p>
            <a:pPr lvl="1"/>
            <a:r>
              <a:rPr lang="en-GB" sz="1400" dirty="0"/>
              <a:t>We can solve it by creating whole new system of identities with private public keys, so for that we must add sign functionality in our frontend in verify functionality in our chat contract, but it looks very unnecessary</a:t>
            </a:r>
            <a:endParaRPr lang="ru-RU" dirty="0"/>
          </a:p>
          <a:p>
            <a:pPr marL="285750" indent="-285750">
              <a:buFont typeface="Arial" panose="020B0604020202020204" pitchFamily="34" charset="0"/>
              <a:buChar char="•"/>
            </a:pPr>
            <a:r>
              <a:rPr lang="en-GB" dirty="0"/>
              <a:t>State reading:</a:t>
            </a:r>
          </a:p>
          <a:p>
            <a:pPr lvl="1"/>
            <a:r>
              <a:rPr lang="en-GB" sz="1400" dirty="0"/>
              <a:t>since Gear Protocol do not provide multiple functions for reading state, even if I need just read last message I still have to read full state, it really slows the messenger. Actually</a:t>
            </a:r>
            <a:r>
              <a:rPr lang="ru-RU" sz="1400" dirty="0"/>
              <a:t> </a:t>
            </a:r>
            <a:r>
              <a:rPr lang="en-GB" sz="1400" dirty="0"/>
              <a:t>this is such a problem that it is probably better to abandon the creation of complex real-time responsive applications</a:t>
            </a:r>
          </a:p>
        </p:txBody>
      </p:sp>
    </p:spTree>
    <p:extLst>
      <p:ext uri="{BB962C8B-B14F-4D97-AF65-F5344CB8AC3E}">
        <p14:creationId xmlns:p14="http://schemas.microsoft.com/office/powerpoint/2010/main" val="27445913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D080D-6195-44A9-BED6-15D980CB3F7B}"/>
              </a:ext>
            </a:extLst>
          </p:cNvPr>
          <p:cNvSpPr>
            <a:spLocks noGrp="1"/>
          </p:cNvSpPr>
          <p:nvPr>
            <p:ph type="title"/>
          </p:nvPr>
        </p:nvSpPr>
        <p:spPr>
          <a:xfrm>
            <a:off x="7984836" y="-15586"/>
            <a:ext cx="5207432" cy="1143000"/>
          </a:xfrm>
        </p:spPr>
        <p:txBody>
          <a:bodyPr/>
          <a:lstStyle/>
          <a:p>
            <a:r>
              <a:rPr lang="en-GB" dirty="0"/>
              <a:t>Example of Secure chat creation</a:t>
            </a:r>
          </a:p>
        </p:txBody>
      </p:sp>
      <p:pic>
        <p:nvPicPr>
          <p:cNvPr id="4" name="Picture 3">
            <a:extLst>
              <a:ext uri="{FF2B5EF4-FFF2-40B4-BE49-F238E27FC236}">
                <a16:creationId xmlns:a16="http://schemas.microsoft.com/office/drawing/2014/main" id="{EB568797-C6FF-4FF4-B943-466FBE3D08F7}"/>
              </a:ext>
            </a:extLst>
          </p:cNvPr>
          <p:cNvPicPr>
            <a:picLocks noChangeAspect="1"/>
          </p:cNvPicPr>
          <p:nvPr/>
        </p:nvPicPr>
        <p:blipFill>
          <a:blip r:embed="rId2"/>
          <a:stretch>
            <a:fillRect/>
          </a:stretch>
        </p:blipFill>
        <p:spPr>
          <a:xfrm>
            <a:off x="0" y="0"/>
            <a:ext cx="4819650" cy="1714500"/>
          </a:xfrm>
          <a:prstGeom prst="rect">
            <a:avLst/>
          </a:prstGeom>
        </p:spPr>
      </p:pic>
      <p:pic>
        <p:nvPicPr>
          <p:cNvPr id="5" name="Picture 4">
            <a:extLst>
              <a:ext uri="{FF2B5EF4-FFF2-40B4-BE49-F238E27FC236}">
                <a16:creationId xmlns:a16="http://schemas.microsoft.com/office/drawing/2014/main" id="{61DED246-7BC8-4D19-ADA6-64D91FFBB5CA}"/>
              </a:ext>
            </a:extLst>
          </p:cNvPr>
          <p:cNvPicPr>
            <a:picLocks noChangeAspect="1"/>
          </p:cNvPicPr>
          <p:nvPr/>
        </p:nvPicPr>
        <p:blipFill>
          <a:blip r:embed="rId3"/>
          <a:stretch>
            <a:fillRect/>
          </a:stretch>
        </p:blipFill>
        <p:spPr>
          <a:xfrm>
            <a:off x="1757795" y="1714500"/>
            <a:ext cx="6123709" cy="2213102"/>
          </a:xfrm>
          <a:prstGeom prst="rect">
            <a:avLst/>
          </a:prstGeom>
        </p:spPr>
      </p:pic>
      <p:pic>
        <p:nvPicPr>
          <p:cNvPr id="6" name="Picture 5">
            <a:extLst>
              <a:ext uri="{FF2B5EF4-FFF2-40B4-BE49-F238E27FC236}">
                <a16:creationId xmlns:a16="http://schemas.microsoft.com/office/drawing/2014/main" id="{27FB034A-A826-4CFD-B9A1-66C7139115B9}"/>
              </a:ext>
            </a:extLst>
          </p:cNvPr>
          <p:cNvPicPr>
            <a:picLocks noChangeAspect="1"/>
          </p:cNvPicPr>
          <p:nvPr/>
        </p:nvPicPr>
        <p:blipFill>
          <a:blip r:embed="rId4"/>
          <a:stretch>
            <a:fillRect/>
          </a:stretch>
        </p:blipFill>
        <p:spPr>
          <a:xfrm>
            <a:off x="5992523" y="3854865"/>
            <a:ext cx="6199477" cy="3003135"/>
          </a:xfrm>
          <a:prstGeom prst="rect">
            <a:avLst/>
          </a:prstGeom>
        </p:spPr>
      </p:pic>
      <p:sp>
        <p:nvSpPr>
          <p:cNvPr id="7" name="TextBox 6">
            <a:extLst>
              <a:ext uri="{FF2B5EF4-FFF2-40B4-BE49-F238E27FC236}">
                <a16:creationId xmlns:a16="http://schemas.microsoft.com/office/drawing/2014/main" id="{30F05F24-9AF7-4367-B07C-BA73A635B491}"/>
              </a:ext>
            </a:extLst>
          </p:cNvPr>
          <p:cNvSpPr txBox="1"/>
          <p:nvPr/>
        </p:nvSpPr>
        <p:spPr>
          <a:xfrm>
            <a:off x="7922417" y="1937141"/>
            <a:ext cx="2339687" cy="923330"/>
          </a:xfrm>
          <a:prstGeom prst="rect">
            <a:avLst/>
          </a:prstGeom>
          <a:noFill/>
        </p:spPr>
        <p:txBody>
          <a:bodyPr wrap="square" rtlCol="0">
            <a:spAutoFit/>
          </a:bodyPr>
          <a:lstStyle/>
          <a:p>
            <a:r>
              <a:rPr lang="en-GB" dirty="0"/>
              <a:t>Chat used for secure chat creation</a:t>
            </a:r>
          </a:p>
        </p:txBody>
      </p:sp>
      <p:sp>
        <p:nvSpPr>
          <p:cNvPr id="8" name="TextBox 7">
            <a:extLst>
              <a:ext uri="{FF2B5EF4-FFF2-40B4-BE49-F238E27FC236}">
                <a16:creationId xmlns:a16="http://schemas.microsoft.com/office/drawing/2014/main" id="{31ACF7E5-54CE-4A75-A81B-ECCBF3BF727F}"/>
              </a:ext>
            </a:extLst>
          </p:cNvPr>
          <p:cNvSpPr txBox="1"/>
          <p:nvPr/>
        </p:nvSpPr>
        <p:spPr>
          <a:xfrm>
            <a:off x="4405745" y="5094532"/>
            <a:ext cx="2005446" cy="369332"/>
          </a:xfrm>
          <a:prstGeom prst="rect">
            <a:avLst/>
          </a:prstGeom>
          <a:noFill/>
        </p:spPr>
        <p:txBody>
          <a:bodyPr wrap="square" rtlCol="0">
            <a:spAutoFit/>
          </a:bodyPr>
          <a:lstStyle/>
          <a:p>
            <a:r>
              <a:rPr lang="en-GB" dirty="0"/>
              <a:t>Secure chat</a:t>
            </a:r>
          </a:p>
        </p:txBody>
      </p:sp>
      <p:sp>
        <p:nvSpPr>
          <p:cNvPr id="9" name="TextBox 8">
            <a:extLst>
              <a:ext uri="{FF2B5EF4-FFF2-40B4-BE49-F238E27FC236}">
                <a16:creationId xmlns:a16="http://schemas.microsoft.com/office/drawing/2014/main" id="{5E6F7AF5-FCAA-430B-BEF8-5B0805C4B9CC}"/>
              </a:ext>
            </a:extLst>
          </p:cNvPr>
          <p:cNvSpPr txBox="1"/>
          <p:nvPr/>
        </p:nvSpPr>
        <p:spPr>
          <a:xfrm>
            <a:off x="4925291" y="436418"/>
            <a:ext cx="2587336" cy="646331"/>
          </a:xfrm>
          <a:prstGeom prst="rect">
            <a:avLst/>
          </a:prstGeom>
          <a:noFill/>
        </p:spPr>
        <p:txBody>
          <a:bodyPr wrap="square" rtlCol="0">
            <a:spAutoFit/>
          </a:bodyPr>
          <a:lstStyle/>
          <a:p>
            <a:r>
              <a:rPr lang="en-GB" dirty="0"/>
              <a:t>Known messenger for communication</a:t>
            </a:r>
          </a:p>
        </p:txBody>
      </p:sp>
    </p:spTree>
    <p:extLst>
      <p:ext uri="{BB962C8B-B14F-4D97-AF65-F5344CB8AC3E}">
        <p14:creationId xmlns:p14="http://schemas.microsoft.com/office/powerpoint/2010/main" val="14049463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54BAE-65FA-4C5B-8F75-2BEEA4F37EF3}"/>
              </a:ext>
            </a:extLst>
          </p:cNvPr>
          <p:cNvSpPr>
            <a:spLocks noGrp="1"/>
          </p:cNvSpPr>
          <p:nvPr>
            <p:ph type="title"/>
          </p:nvPr>
        </p:nvSpPr>
        <p:spPr/>
        <p:txBody>
          <a:bodyPr/>
          <a:lstStyle/>
          <a:p>
            <a:r>
              <a:rPr lang="en-GB" dirty="0"/>
              <a:t>distributed messenger with Main connector for each user</a:t>
            </a:r>
          </a:p>
        </p:txBody>
      </p:sp>
      <p:pic>
        <p:nvPicPr>
          <p:cNvPr id="5" name="Picture 4">
            <a:extLst>
              <a:ext uri="{FF2B5EF4-FFF2-40B4-BE49-F238E27FC236}">
                <a16:creationId xmlns:a16="http://schemas.microsoft.com/office/drawing/2014/main" id="{CCB6F4EB-6820-4DE2-9B83-71E41FA9F0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4799" y="2029689"/>
            <a:ext cx="6783633" cy="4488873"/>
          </a:xfrm>
          <a:prstGeom prst="rect">
            <a:avLst/>
          </a:prstGeom>
        </p:spPr>
      </p:pic>
      <p:sp>
        <p:nvSpPr>
          <p:cNvPr id="6" name="TextBox 5">
            <a:extLst>
              <a:ext uri="{FF2B5EF4-FFF2-40B4-BE49-F238E27FC236}">
                <a16:creationId xmlns:a16="http://schemas.microsoft.com/office/drawing/2014/main" id="{C89F5A8E-7A1A-4065-A5B6-E9D72C8E1957}"/>
              </a:ext>
            </a:extLst>
          </p:cNvPr>
          <p:cNvSpPr txBox="1"/>
          <p:nvPr/>
        </p:nvSpPr>
        <p:spPr>
          <a:xfrm>
            <a:off x="332510" y="2329934"/>
            <a:ext cx="4322618" cy="3539430"/>
          </a:xfrm>
          <a:prstGeom prst="rect">
            <a:avLst/>
          </a:prstGeom>
          <a:noFill/>
        </p:spPr>
        <p:txBody>
          <a:bodyPr wrap="square" rtlCol="0">
            <a:spAutoFit/>
          </a:bodyPr>
          <a:lstStyle/>
          <a:p>
            <a:r>
              <a:rPr lang="en-GB" sz="2000" dirty="0"/>
              <a:t>Benefits:</a:t>
            </a:r>
          </a:p>
          <a:p>
            <a:pPr marL="285750" indent="-285750">
              <a:buFont typeface="Arial" panose="020B0604020202020204" pitchFamily="34" charset="0"/>
              <a:buChar char="•"/>
            </a:pPr>
            <a:r>
              <a:rPr lang="en-GB" dirty="0"/>
              <a:t>MAIN-CONNECTORs for everyone:</a:t>
            </a:r>
          </a:p>
          <a:p>
            <a:pPr lvl="1"/>
            <a:r>
              <a:rPr lang="en-GB" sz="1600" dirty="0"/>
              <a:t>Even more distribution</a:t>
            </a:r>
          </a:p>
          <a:p>
            <a:pPr marL="285750" indent="-285750">
              <a:buFont typeface="Arial" panose="020B0604020202020204" pitchFamily="34" charset="0"/>
              <a:buChar char="•"/>
            </a:pPr>
            <a:r>
              <a:rPr lang="en-GB" dirty="0"/>
              <a:t>USER controls his own connector:</a:t>
            </a:r>
          </a:p>
          <a:p>
            <a:pPr lvl="1"/>
            <a:r>
              <a:rPr lang="en-GB" sz="1600" dirty="0"/>
              <a:t>We don’t need send add user from chat to connector, we can handle </a:t>
            </a:r>
            <a:r>
              <a:rPr lang="en-GB" sz="1600" dirty="0" err="1"/>
              <a:t>consistentness</a:t>
            </a:r>
            <a:r>
              <a:rPr lang="en-GB" sz="1600" dirty="0"/>
              <a:t> from frontend</a:t>
            </a:r>
          </a:p>
          <a:p>
            <a:pPr lvl="1"/>
            <a:r>
              <a:rPr lang="en-GB" sz="1600" dirty="0"/>
              <a:t>It adds even more distribution and a little simplifies chat contract logic</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r>
              <a:rPr lang="en-GB" dirty="0"/>
              <a:t>Does not solve previous issues</a:t>
            </a:r>
          </a:p>
        </p:txBody>
      </p:sp>
    </p:spTree>
    <p:extLst>
      <p:ext uri="{BB962C8B-B14F-4D97-AF65-F5344CB8AC3E}">
        <p14:creationId xmlns:p14="http://schemas.microsoft.com/office/powerpoint/2010/main" val="3328889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D42A5-42E7-483D-8AF5-EF59AFB4092D}"/>
              </a:ext>
            </a:extLst>
          </p:cNvPr>
          <p:cNvSpPr>
            <a:spLocks noGrp="1"/>
          </p:cNvSpPr>
          <p:nvPr>
            <p:ph type="title"/>
          </p:nvPr>
        </p:nvSpPr>
        <p:spPr/>
        <p:txBody>
          <a:bodyPr/>
          <a:lstStyle/>
          <a:p>
            <a:r>
              <a:rPr lang="en-GB" b="1" dirty="0">
                <a:effectLst/>
              </a:rPr>
              <a:t>Essential Properties of the Messaging </a:t>
            </a:r>
            <a:r>
              <a:rPr lang="en-GB" b="1" dirty="0" err="1">
                <a:effectLst/>
              </a:rPr>
              <a:t>DApp</a:t>
            </a:r>
            <a:endParaRPr lang="en-GB" dirty="0"/>
          </a:p>
        </p:txBody>
      </p:sp>
      <p:pic>
        <p:nvPicPr>
          <p:cNvPr id="4" name="Content Placeholder 3">
            <a:extLst>
              <a:ext uri="{FF2B5EF4-FFF2-40B4-BE49-F238E27FC236}">
                <a16:creationId xmlns:a16="http://schemas.microsoft.com/office/drawing/2014/main" id="{EFDECC74-D60F-47CE-A983-AA22A138E59F}"/>
              </a:ext>
            </a:extLst>
          </p:cNvPr>
          <p:cNvPicPr>
            <a:picLocks noGrp="1" noChangeAspect="1"/>
          </p:cNvPicPr>
          <p:nvPr>
            <p:ph idx="1"/>
          </p:nvPr>
        </p:nvPicPr>
        <p:blipFill>
          <a:blip r:embed="rId2"/>
          <a:stretch>
            <a:fillRect/>
          </a:stretch>
        </p:blipFill>
        <p:spPr>
          <a:xfrm>
            <a:off x="4935682" y="2145268"/>
            <a:ext cx="6795068" cy="3656100"/>
          </a:xfrm>
          <a:prstGeom prst="rect">
            <a:avLst/>
          </a:prstGeom>
        </p:spPr>
      </p:pic>
      <p:sp>
        <p:nvSpPr>
          <p:cNvPr id="5" name="TextBox 4">
            <a:extLst>
              <a:ext uri="{FF2B5EF4-FFF2-40B4-BE49-F238E27FC236}">
                <a16:creationId xmlns:a16="http://schemas.microsoft.com/office/drawing/2014/main" id="{E180903C-5608-44FF-9AC1-8D346EF988C5}"/>
              </a:ext>
            </a:extLst>
          </p:cNvPr>
          <p:cNvSpPr txBox="1"/>
          <p:nvPr/>
        </p:nvSpPr>
        <p:spPr>
          <a:xfrm>
            <a:off x="322118" y="2145268"/>
            <a:ext cx="5039591" cy="2585323"/>
          </a:xfrm>
          <a:prstGeom prst="rect">
            <a:avLst/>
          </a:prstGeom>
          <a:noFill/>
        </p:spPr>
        <p:txBody>
          <a:bodyPr wrap="square" rtlCol="0">
            <a:spAutoFit/>
          </a:bodyPr>
          <a:lstStyle/>
          <a:p>
            <a:pPr marL="285750" indent="-285750">
              <a:buFont typeface="Arial" panose="020B0604020202020204" pitchFamily="34" charset="0"/>
              <a:buChar char="•"/>
            </a:pPr>
            <a:r>
              <a:rPr lang="en-GB" b="1" dirty="0"/>
              <a:t>End-to-End Encryption</a:t>
            </a:r>
          </a:p>
          <a:p>
            <a:pPr marL="285750" indent="-285750">
              <a:buFont typeface="Arial" panose="020B0604020202020204" pitchFamily="34" charset="0"/>
              <a:buChar char="•"/>
            </a:pPr>
            <a:r>
              <a:rPr lang="en-GB" b="1" dirty="0"/>
              <a:t>Decentralization</a:t>
            </a:r>
          </a:p>
          <a:p>
            <a:pPr marL="285750" indent="-285750">
              <a:buFont typeface="Arial" panose="020B0604020202020204" pitchFamily="34" charset="0"/>
              <a:buChar char="•"/>
            </a:pPr>
            <a:r>
              <a:rPr lang="en-GB" b="1" dirty="0"/>
              <a:t>User Data Ownership</a:t>
            </a:r>
          </a:p>
          <a:p>
            <a:pPr marL="285750" indent="-285750">
              <a:buFont typeface="Arial" panose="020B0604020202020204" pitchFamily="34" charset="0"/>
              <a:buChar char="•"/>
            </a:pPr>
            <a:r>
              <a:rPr lang="en-GB" b="1" dirty="0"/>
              <a:t>Censorship Resistance</a:t>
            </a:r>
          </a:p>
          <a:p>
            <a:pPr marL="285750" indent="-285750">
              <a:buFont typeface="Arial" panose="020B0604020202020204" pitchFamily="34" charset="0"/>
              <a:buChar char="•"/>
            </a:pPr>
            <a:r>
              <a:rPr lang="en-GB" b="1" dirty="0"/>
              <a:t>Immutable Message History</a:t>
            </a:r>
          </a:p>
          <a:p>
            <a:pPr marL="285750" indent="-285750">
              <a:buFont typeface="Arial" panose="020B0604020202020204" pitchFamily="34" charset="0"/>
              <a:buChar char="•"/>
            </a:pPr>
            <a:r>
              <a:rPr lang="en-GB" b="1" dirty="0"/>
              <a:t>Scalability</a:t>
            </a:r>
          </a:p>
          <a:p>
            <a:pPr marL="285750" indent="-285750">
              <a:buFont typeface="Arial" panose="020B0604020202020204" pitchFamily="34" charset="0"/>
              <a:buChar char="•"/>
            </a:pPr>
            <a:r>
              <a:rPr lang="en-GB" b="1" dirty="0"/>
              <a:t>Cost-Efficiency</a:t>
            </a:r>
          </a:p>
          <a:p>
            <a:pPr marL="285750" indent="-285750">
              <a:buFont typeface="Arial" panose="020B0604020202020204" pitchFamily="34" charset="0"/>
              <a:buChar char="•"/>
            </a:pPr>
            <a:r>
              <a:rPr lang="en-GB" b="1" dirty="0"/>
              <a:t>User-Friendly Interface</a:t>
            </a:r>
          </a:p>
          <a:p>
            <a:pPr marL="285750" indent="-285750">
              <a:buFont typeface="Arial" panose="020B0604020202020204" pitchFamily="34" charset="0"/>
              <a:buChar char="•"/>
            </a:pPr>
            <a:r>
              <a:rPr lang="en-GB" b="1" dirty="0"/>
              <a:t>Security and Auditing</a:t>
            </a:r>
            <a:endParaRPr lang="en-GB" dirty="0"/>
          </a:p>
        </p:txBody>
      </p:sp>
    </p:spTree>
    <p:extLst>
      <p:ext uri="{BB962C8B-B14F-4D97-AF65-F5344CB8AC3E}">
        <p14:creationId xmlns:p14="http://schemas.microsoft.com/office/powerpoint/2010/main" val="9678695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A55B7-0E81-441A-B62D-AFF32BFDF1E3}"/>
              </a:ext>
            </a:extLst>
          </p:cNvPr>
          <p:cNvSpPr>
            <a:spLocks noGrp="1"/>
          </p:cNvSpPr>
          <p:nvPr>
            <p:ph type="title"/>
          </p:nvPr>
        </p:nvSpPr>
        <p:spPr/>
        <p:txBody>
          <a:bodyPr/>
          <a:lstStyle/>
          <a:p>
            <a:r>
              <a:rPr lang="en-GB" dirty="0"/>
              <a:t>Distributed messenger with all in one contract for everyone </a:t>
            </a:r>
          </a:p>
        </p:txBody>
      </p:sp>
      <p:sp>
        <p:nvSpPr>
          <p:cNvPr id="3" name="TextBox 2">
            <a:extLst>
              <a:ext uri="{FF2B5EF4-FFF2-40B4-BE49-F238E27FC236}">
                <a16:creationId xmlns:a16="http://schemas.microsoft.com/office/drawing/2014/main" id="{E7CA091D-6BFE-4918-BD11-822C85C0E0B0}"/>
              </a:ext>
            </a:extLst>
          </p:cNvPr>
          <p:cNvSpPr txBox="1"/>
          <p:nvPr/>
        </p:nvSpPr>
        <p:spPr>
          <a:xfrm>
            <a:off x="1141413" y="2145268"/>
            <a:ext cx="4021282" cy="369332"/>
          </a:xfrm>
          <a:prstGeom prst="rect">
            <a:avLst/>
          </a:prstGeom>
          <a:noFill/>
        </p:spPr>
        <p:txBody>
          <a:bodyPr wrap="square" rtlCol="0">
            <a:spAutoFit/>
          </a:bodyPr>
          <a:lstStyle/>
          <a:p>
            <a:r>
              <a:rPr lang="en-GB" dirty="0"/>
              <a:t>Solves all issues</a:t>
            </a:r>
          </a:p>
        </p:txBody>
      </p:sp>
      <p:pic>
        <p:nvPicPr>
          <p:cNvPr id="5" name="Picture 4">
            <a:extLst>
              <a:ext uri="{FF2B5EF4-FFF2-40B4-BE49-F238E27FC236}">
                <a16:creationId xmlns:a16="http://schemas.microsoft.com/office/drawing/2014/main" id="{0F455978-F698-494A-91FE-12E0384F49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4412" y="2514600"/>
            <a:ext cx="6096000" cy="2854940"/>
          </a:xfrm>
          <a:prstGeom prst="rect">
            <a:avLst/>
          </a:prstGeom>
        </p:spPr>
      </p:pic>
      <p:sp>
        <p:nvSpPr>
          <p:cNvPr id="6" name="TextBox 5">
            <a:extLst>
              <a:ext uri="{FF2B5EF4-FFF2-40B4-BE49-F238E27FC236}">
                <a16:creationId xmlns:a16="http://schemas.microsoft.com/office/drawing/2014/main" id="{A6F07D54-03C2-49DF-9BCF-5CF091B011E1}"/>
              </a:ext>
            </a:extLst>
          </p:cNvPr>
          <p:cNvSpPr txBox="1"/>
          <p:nvPr/>
        </p:nvSpPr>
        <p:spPr>
          <a:xfrm>
            <a:off x="540328" y="3065318"/>
            <a:ext cx="5143500" cy="646331"/>
          </a:xfrm>
          <a:prstGeom prst="rect">
            <a:avLst/>
          </a:prstGeom>
          <a:noFill/>
        </p:spPr>
        <p:txBody>
          <a:bodyPr wrap="square" rtlCol="0">
            <a:spAutoFit/>
          </a:bodyPr>
          <a:lstStyle/>
          <a:p>
            <a:r>
              <a:rPr lang="en-GB" dirty="0"/>
              <a:t>Everything that the user does, he does exclusively in his contract</a:t>
            </a:r>
          </a:p>
        </p:txBody>
      </p:sp>
    </p:spTree>
    <p:extLst>
      <p:ext uri="{BB962C8B-B14F-4D97-AF65-F5344CB8AC3E}">
        <p14:creationId xmlns:p14="http://schemas.microsoft.com/office/powerpoint/2010/main" val="818114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30294-A448-46FB-ABB7-3029267D3D92}"/>
              </a:ext>
            </a:extLst>
          </p:cNvPr>
          <p:cNvSpPr>
            <a:spLocks noGrp="1"/>
          </p:cNvSpPr>
          <p:nvPr>
            <p:ph type="title"/>
          </p:nvPr>
        </p:nvSpPr>
        <p:spPr/>
        <p:txBody>
          <a:bodyPr/>
          <a:lstStyle/>
          <a:p>
            <a:r>
              <a:rPr lang="en-GB" dirty="0"/>
              <a:t>All in one contract implementation</a:t>
            </a:r>
          </a:p>
        </p:txBody>
      </p:sp>
      <p:pic>
        <p:nvPicPr>
          <p:cNvPr id="7" name="Picture 6">
            <a:extLst>
              <a:ext uri="{FF2B5EF4-FFF2-40B4-BE49-F238E27FC236}">
                <a16:creationId xmlns:a16="http://schemas.microsoft.com/office/drawing/2014/main" id="{733270E9-7C55-4914-8501-55959AB9C2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0991" y="1867081"/>
            <a:ext cx="3563145" cy="4785922"/>
          </a:xfrm>
          <a:prstGeom prst="rect">
            <a:avLst/>
          </a:prstGeom>
        </p:spPr>
      </p:pic>
      <p:sp>
        <p:nvSpPr>
          <p:cNvPr id="8" name="TextBox 7">
            <a:extLst>
              <a:ext uri="{FF2B5EF4-FFF2-40B4-BE49-F238E27FC236}">
                <a16:creationId xmlns:a16="http://schemas.microsoft.com/office/drawing/2014/main" id="{AB7041A3-23C5-4786-BC05-C1A7098530B5}"/>
              </a:ext>
            </a:extLst>
          </p:cNvPr>
          <p:cNvSpPr txBox="1"/>
          <p:nvPr/>
        </p:nvSpPr>
        <p:spPr>
          <a:xfrm>
            <a:off x="581890" y="1942832"/>
            <a:ext cx="6037119" cy="4062651"/>
          </a:xfrm>
          <a:prstGeom prst="rect">
            <a:avLst/>
          </a:prstGeom>
          <a:noFill/>
        </p:spPr>
        <p:txBody>
          <a:bodyPr wrap="square" rtlCol="0">
            <a:spAutoFit/>
          </a:bodyPr>
          <a:lstStyle/>
          <a:p>
            <a:r>
              <a:rPr lang="en-GB" dirty="0"/>
              <a:t>The whole implementation of messenger in one contract</a:t>
            </a:r>
            <a:br>
              <a:rPr lang="en-GB" dirty="0"/>
            </a:br>
            <a:br>
              <a:rPr lang="en-GB" dirty="0"/>
            </a:br>
            <a:r>
              <a:rPr lang="en-GB" dirty="0"/>
              <a:t>Benefits:</a:t>
            </a:r>
          </a:p>
          <a:p>
            <a:pPr marL="285750" indent="-285750">
              <a:buFont typeface="Arial" panose="020B0604020202020204" pitchFamily="34" charset="0"/>
              <a:buChar char="•"/>
            </a:pPr>
            <a:r>
              <a:rPr lang="en-GB" sz="1400" dirty="0"/>
              <a:t>it is much easier to prove that everything works as it is written in the documentation and there are no inconsistencies</a:t>
            </a:r>
          </a:p>
          <a:p>
            <a:pPr marL="285750" indent="-285750">
              <a:buFont typeface="Arial" panose="020B0604020202020204" pitchFamily="34" charset="0"/>
              <a:buChar char="•"/>
            </a:pPr>
            <a:r>
              <a:rPr lang="en-GB" sz="1400" dirty="0"/>
              <a:t>we can</a:t>
            </a:r>
            <a:r>
              <a:rPr lang="ru-RU" sz="1400" dirty="0"/>
              <a:t> </a:t>
            </a:r>
            <a:r>
              <a:rPr lang="en-GB" sz="1400" dirty="0"/>
              <a:t>modify the contract in such a way that no one can find out who communicates with whom</a:t>
            </a:r>
          </a:p>
          <a:p>
            <a:pPr marL="285750" indent="-285750">
              <a:buFont typeface="Arial" panose="020B0604020202020204" pitchFamily="34" charset="0"/>
              <a:buChar char="•"/>
            </a:pPr>
            <a:endParaRPr lang="en-GB" sz="1400" dirty="0"/>
          </a:p>
          <a:p>
            <a:r>
              <a:rPr lang="en-GB" dirty="0"/>
              <a:t>Disadvantages:</a:t>
            </a:r>
          </a:p>
          <a:p>
            <a:pPr marL="285750" indent="-285750">
              <a:buFont typeface="Arial" panose="020B0604020202020204" pitchFamily="34" charset="0"/>
              <a:buChar char="•"/>
            </a:pPr>
            <a:r>
              <a:rPr lang="en-GB" sz="1400" dirty="0"/>
              <a:t>since the smart contract can only execute one message at a time, everyone will have to wait in line for each other</a:t>
            </a:r>
            <a:endParaRPr lang="ru-RU" sz="1400" dirty="0"/>
          </a:p>
          <a:p>
            <a:pPr marL="285750" indent="-285750">
              <a:buFont typeface="Arial" panose="020B0604020202020204" pitchFamily="34" charset="0"/>
              <a:buChar char="•"/>
            </a:pPr>
            <a:r>
              <a:rPr lang="en-GB" sz="1400" dirty="0"/>
              <a:t>the risk of DDoS attacks increases</a:t>
            </a:r>
            <a:r>
              <a:rPr lang="ru-RU" sz="1400" dirty="0"/>
              <a:t> </a:t>
            </a:r>
            <a:r>
              <a:rPr lang="en-GB" sz="1400" dirty="0"/>
              <a:t>significantly (from previous point)</a:t>
            </a:r>
          </a:p>
          <a:p>
            <a:pPr marL="285750" indent="-285750">
              <a:buFont typeface="Arial" panose="020B0604020202020204" pitchFamily="34" charset="0"/>
              <a:buChar char="•"/>
            </a:pPr>
            <a:r>
              <a:rPr lang="en-GB" sz="1400" dirty="0"/>
              <a:t>smart contract memory can be limited (but this is not a big problem since we can just create a new one and have them refer to each other)</a:t>
            </a:r>
          </a:p>
        </p:txBody>
      </p:sp>
    </p:spTree>
    <p:extLst>
      <p:ext uri="{BB962C8B-B14F-4D97-AF65-F5344CB8AC3E}">
        <p14:creationId xmlns:p14="http://schemas.microsoft.com/office/powerpoint/2010/main" val="1403102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B641F-45D5-4EC1-A304-4A956F7B4D03}"/>
              </a:ext>
            </a:extLst>
          </p:cNvPr>
          <p:cNvSpPr>
            <a:spLocks noGrp="1"/>
          </p:cNvSpPr>
          <p:nvPr>
            <p:ph type="title"/>
          </p:nvPr>
        </p:nvSpPr>
        <p:spPr/>
        <p:txBody>
          <a:bodyPr/>
          <a:lstStyle/>
          <a:p>
            <a:r>
              <a:rPr lang="en-GB" b="1" dirty="0">
                <a:effectLst/>
              </a:rPr>
              <a:t>Actor-Based Communication</a:t>
            </a:r>
            <a:endParaRPr lang="en-GB" dirty="0"/>
          </a:p>
        </p:txBody>
      </p:sp>
      <p:pic>
        <p:nvPicPr>
          <p:cNvPr id="4" name="Picture 3">
            <a:extLst>
              <a:ext uri="{FF2B5EF4-FFF2-40B4-BE49-F238E27FC236}">
                <a16:creationId xmlns:a16="http://schemas.microsoft.com/office/drawing/2014/main" id="{0B05DD7B-5075-4D1C-940F-0C4BB0EB3D5C}"/>
              </a:ext>
            </a:extLst>
          </p:cNvPr>
          <p:cNvPicPr>
            <a:picLocks noChangeAspect="1"/>
          </p:cNvPicPr>
          <p:nvPr/>
        </p:nvPicPr>
        <p:blipFill>
          <a:blip r:embed="rId2"/>
          <a:stretch>
            <a:fillRect/>
          </a:stretch>
        </p:blipFill>
        <p:spPr>
          <a:xfrm>
            <a:off x="6359236" y="2147452"/>
            <a:ext cx="5548745" cy="3444955"/>
          </a:xfrm>
          <a:prstGeom prst="rect">
            <a:avLst/>
          </a:prstGeom>
        </p:spPr>
      </p:pic>
      <p:sp>
        <p:nvSpPr>
          <p:cNvPr id="6" name="TextBox 5">
            <a:extLst>
              <a:ext uri="{FF2B5EF4-FFF2-40B4-BE49-F238E27FC236}">
                <a16:creationId xmlns:a16="http://schemas.microsoft.com/office/drawing/2014/main" id="{33E117F8-9BE4-4090-AA10-A101D35CD11F}"/>
              </a:ext>
            </a:extLst>
          </p:cNvPr>
          <p:cNvSpPr txBox="1"/>
          <p:nvPr/>
        </p:nvSpPr>
        <p:spPr>
          <a:xfrm>
            <a:off x="758536" y="2147453"/>
            <a:ext cx="5429709" cy="3262432"/>
          </a:xfrm>
          <a:prstGeom prst="rect">
            <a:avLst/>
          </a:prstGeom>
          <a:noFill/>
        </p:spPr>
        <p:txBody>
          <a:bodyPr wrap="square" rtlCol="0">
            <a:spAutoFit/>
          </a:bodyPr>
          <a:lstStyle/>
          <a:p>
            <a:r>
              <a:rPr lang="en-GB" sz="1400" dirty="0"/>
              <a:t>In traditional software design, communication between components often follows a centralized or client-server model</a:t>
            </a:r>
          </a:p>
          <a:p>
            <a:endParaRPr lang="en-GB" sz="1400" dirty="0"/>
          </a:p>
          <a:p>
            <a:r>
              <a:rPr lang="en-GB" sz="1400" b="1" dirty="0"/>
              <a:t>Actor-Based Communication:</a:t>
            </a:r>
          </a:p>
          <a:p>
            <a:r>
              <a:rPr lang="en-GB" sz="1200" dirty="0"/>
              <a:t>An actor is a computational entity that, in response to a message it receives, can concurrently:</a:t>
            </a:r>
          </a:p>
          <a:p>
            <a:pPr marL="171450" indent="-171450">
              <a:buFont typeface="Arial" panose="020B0604020202020204" pitchFamily="34" charset="0"/>
              <a:buChar char="•"/>
            </a:pPr>
            <a:r>
              <a:rPr lang="en-GB" sz="1200" dirty="0"/>
              <a:t>send a finite number of messages to other actors</a:t>
            </a:r>
          </a:p>
          <a:p>
            <a:pPr marL="171450" indent="-171450">
              <a:buFont typeface="Arial" panose="020B0604020202020204" pitchFamily="34" charset="0"/>
              <a:buChar char="•"/>
            </a:pPr>
            <a:r>
              <a:rPr lang="en-GB" sz="1200" dirty="0"/>
              <a:t>create a finite number of new actors</a:t>
            </a:r>
          </a:p>
          <a:p>
            <a:pPr marL="171450" indent="-171450">
              <a:buFont typeface="Arial" panose="020B0604020202020204" pitchFamily="34" charset="0"/>
              <a:buChar char="•"/>
            </a:pPr>
            <a:r>
              <a:rPr lang="en-GB" sz="1200" dirty="0"/>
              <a:t>designate the </a:t>
            </a:r>
            <a:r>
              <a:rPr lang="en-GB" sz="1200" dirty="0" err="1"/>
              <a:t>behavior</a:t>
            </a:r>
            <a:r>
              <a:rPr lang="en-GB" sz="1200" dirty="0"/>
              <a:t> to be used for the next message it receives</a:t>
            </a:r>
          </a:p>
          <a:p>
            <a:endParaRPr lang="en-GB" sz="1200" dirty="0"/>
          </a:p>
          <a:p>
            <a:r>
              <a:rPr lang="en-GB" sz="1200" dirty="0"/>
              <a:t>There is no assumed sequence to the above actions and they could be carried out in parallel.</a:t>
            </a:r>
          </a:p>
          <a:p>
            <a:endParaRPr lang="en-GB" sz="1200" dirty="0"/>
          </a:p>
          <a:p>
            <a:pPr marL="171450" indent="-171450">
              <a:buFont typeface="Arial" panose="020B0604020202020204" pitchFamily="34" charset="0"/>
              <a:buChar char="•"/>
            </a:pPr>
            <a:endParaRPr lang="en-GB" sz="1400" b="1" dirty="0"/>
          </a:p>
          <a:p>
            <a:endParaRPr lang="en-GB" sz="1400" dirty="0"/>
          </a:p>
        </p:txBody>
      </p:sp>
    </p:spTree>
    <p:extLst>
      <p:ext uri="{BB962C8B-B14F-4D97-AF65-F5344CB8AC3E}">
        <p14:creationId xmlns:p14="http://schemas.microsoft.com/office/powerpoint/2010/main" val="2902665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DA8FEF8-FF92-4C1B-8A3D-DD6EAD32DC30}"/>
              </a:ext>
            </a:extLst>
          </p:cNvPr>
          <p:cNvPicPr>
            <a:picLocks noChangeAspect="1"/>
          </p:cNvPicPr>
          <p:nvPr/>
        </p:nvPicPr>
        <p:blipFill>
          <a:blip r:embed="rId2"/>
          <a:stretch>
            <a:fillRect/>
          </a:stretch>
        </p:blipFill>
        <p:spPr>
          <a:xfrm>
            <a:off x="5517574" y="449189"/>
            <a:ext cx="6463834" cy="5959622"/>
          </a:xfrm>
          <a:prstGeom prst="rect">
            <a:avLst/>
          </a:prstGeom>
        </p:spPr>
      </p:pic>
      <p:sp>
        <p:nvSpPr>
          <p:cNvPr id="5" name="TextBox 4">
            <a:extLst>
              <a:ext uri="{FF2B5EF4-FFF2-40B4-BE49-F238E27FC236}">
                <a16:creationId xmlns:a16="http://schemas.microsoft.com/office/drawing/2014/main" id="{83FF1184-2595-453B-A691-45970127D5CA}"/>
              </a:ext>
            </a:extLst>
          </p:cNvPr>
          <p:cNvSpPr txBox="1"/>
          <p:nvPr/>
        </p:nvSpPr>
        <p:spPr>
          <a:xfrm>
            <a:off x="332509" y="529935"/>
            <a:ext cx="4831773" cy="6124754"/>
          </a:xfrm>
          <a:prstGeom prst="rect">
            <a:avLst/>
          </a:prstGeom>
          <a:noFill/>
        </p:spPr>
        <p:txBody>
          <a:bodyPr wrap="square" rtlCol="0">
            <a:spAutoFit/>
          </a:bodyPr>
          <a:lstStyle/>
          <a:p>
            <a:pPr marL="285750" indent="-285750">
              <a:buFont typeface="Arial" panose="020B0604020202020204" pitchFamily="34" charset="0"/>
              <a:buChar char="•"/>
            </a:pPr>
            <a:r>
              <a:rPr lang="en-GB" sz="1400" dirty="0"/>
              <a:t>Gear Protocol allocates isolated memory space for each program. Programs cannot access each other's memory</a:t>
            </a:r>
          </a:p>
          <a:p>
            <a:pPr marL="285750" indent="-285750">
              <a:buFont typeface="Arial" panose="020B0604020202020204" pitchFamily="34" charset="0"/>
              <a:buChar char="•"/>
            </a:pPr>
            <a:r>
              <a:rPr lang="en-GB" sz="1400" dirty="0"/>
              <a:t>Messages are divided into multiple streams for parallel processing</a:t>
            </a:r>
          </a:p>
          <a:p>
            <a:pPr marL="285750" indent="-285750">
              <a:buFont typeface="Arial" panose="020B0604020202020204" pitchFamily="34" charset="0"/>
              <a:buChar char="•"/>
            </a:pPr>
            <a:r>
              <a:rPr lang="en-GB" sz="1400" dirty="0"/>
              <a:t>Parallel streams allow nodes to efficiently utilize multi-core hardware</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endParaRPr lang="en-GB" sz="1400" dirty="0"/>
          </a:p>
          <a:p>
            <a:r>
              <a:rPr lang="en-GB" sz="1400" dirty="0"/>
              <a:t>If the blockchain system provides nodes with the ability to execute messages in parallel, then it will be very beneficial for us to make our messenger distributed, as this will greatly reduce the waiting time for message processing</a:t>
            </a:r>
          </a:p>
        </p:txBody>
      </p:sp>
    </p:spTree>
    <p:extLst>
      <p:ext uri="{BB962C8B-B14F-4D97-AF65-F5344CB8AC3E}">
        <p14:creationId xmlns:p14="http://schemas.microsoft.com/office/powerpoint/2010/main" val="3148874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77DEC-533B-4A79-A14B-DA1DFC0C67FB}"/>
              </a:ext>
            </a:extLst>
          </p:cNvPr>
          <p:cNvSpPr>
            <a:spLocks noGrp="1"/>
          </p:cNvSpPr>
          <p:nvPr>
            <p:ph type="title"/>
          </p:nvPr>
        </p:nvSpPr>
        <p:spPr/>
        <p:txBody>
          <a:bodyPr/>
          <a:lstStyle/>
          <a:p>
            <a:r>
              <a:rPr lang="en-GB" dirty="0"/>
              <a:t>distributed messenger with central Main contract creator </a:t>
            </a:r>
          </a:p>
        </p:txBody>
      </p:sp>
      <p:pic>
        <p:nvPicPr>
          <p:cNvPr id="7" name="Picture 6">
            <a:extLst>
              <a:ext uri="{FF2B5EF4-FFF2-40B4-BE49-F238E27FC236}">
                <a16:creationId xmlns:a16="http://schemas.microsoft.com/office/drawing/2014/main" id="{2C5F5C1C-03BE-4488-8FC2-FF0DE8674B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4148" y="2608118"/>
            <a:ext cx="6624882" cy="3990109"/>
          </a:xfrm>
          <a:prstGeom prst="rect">
            <a:avLst/>
          </a:prstGeom>
        </p:spPr>
      </p:pic>
      <p:sp>
        <p:nvSpPr>
          <p:cNvPr id="8" name="TextBox 7">
            <a:extLst>
              <a:ext uri="{FF2B5EF4-FFF2-40B4-BE49-F238E27FC236}">
                <a16:creationId xmlns:a16="http://schemas.microsoft.com/office/drawing/2014/main" id="{8C6EEDA6-E1AE-4E11-BD91-0B64A3902462}"/>
              </a:ext>
            </a:extLst>
          </p:cNvPr>
          <p:cNvSpPr txBox="1"/>
          <p:nvPr/>
        </p:nvSpPr>
        <p:spPr>
          <a:xfrm>
            <a:off x="311728" y="2608118"/>
            <a:ext cx="4831773" cy="3816429"/>
          </a:xfrm>
          <a:prstGeom prst="rect">
            <a:avLst/>
          </a:prstGeom>
          <a:noFill/>
        </p:spPr>
        <p:txBody>
          <a:bodyPr wrap="square" rtlCol="0">
            <a:spAutoFit/>
          </a:bodyPr>
          <a:lstStyle/>
          <a:p>
            <a:r>
              <a:rPr lang="en-GB" dirty="0"/>
              <a:t>Benefits of distributed Messaging </a:t>
            </a:r>
            <a:r>
              <a:rPr lang="en-GB" dirty="0" err="1"/>
              <a:t>Dapp</a:t>
            </a:r>
            <a:r>
              <a:rPr lang="en-GB" dirty="0"/>
              <a:t> </a:t>
            </a:r>
            <a:r>
              <a:rPr lang="en-GB" b="1" dirty="0"/>
              <a:t>:</a:t>
            </a:r>
          </a:p>
          <a:p>
            <a:pPr marL="285750" indent="-285750">
              <a:buFont typeface="Arial" panose="020B0604020202020204" pitchFamily="34" charset="0"/>
              <a:buChar char="•"/>
            </a:pPr>
            <a:r>
              <a:rPr lang="en-GB" sz="1400" dirty="0"/>
              <a:t>Enhanced Security: Actor-based communication minimizes attack vectors, reducing potential vulnerabilities</a:t>
            </a:r>
          </a:p>
          <a:p>
            <a:pPr marL="285750" indent="-285750">
              <a:buFont typeface="Arial" panose="020B0604020202020204" pitchFamily="34" charset="0"/>
              <a:buChar char="•"/>
            </a:pPr>
            <a:r>
              <a:rPr lang="en-GB" sz="1400" dirty="0"/>
              <a:t>Scalability: Actor-based architecture enables efficient parallel processing of transactions, improving performance</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Privacy: Messages are end-to-end encrypted, ensuring confidentiality and protecting user data</a:t>
            </a:r>
          </a:p>
          <a:p>
            <a:pPr marL="285750" indent="-285750">
              <a:buFont typeface="Arial" panose="020B0604020202020204" pitchFamily="34" charset="0"/>
              <a:buChar char="•"/>
            </a:pPr>
            <a:r>
              <a:rPr lang="en-GB" sz="1400" dirty="0"/>
              <a:t>Decentralization: The absence of a central authority empowers users and promotes censorship resistance</a:t>
            </a:r>
          </a:p>
          <a:p>
            <a:pPr marL="285750" indent="-285750">
              <a:buFont typeface="Arial" panose="020B0604020202020204" pitchFamily="34" charset="0"/>
              <a:buChar char="•"/>
            </a:pPr>
            <a:r>
              <a:rPr lang="en-GB" sz="1400" dirty="0"/>
              <a:t>User Control: Users have ownership of their data and cryptographic identities, promoting data sovereignty</a:t>
            </a:r>
          </a:p>
        </p:txBody>
      </p:sp>
    </p:spTree>
    <p:extLst>
      <p:ext uri="{BB962C8B-B14F-4D97-AF65-F5344CB8AC3E}">
        <p14:creationId xmlns:p14="http://schemas.microsoft.com/office/powerpoint/2010/main" val="1601352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4DDDC-5486-4432-9BA9-89695C86974E}"/>
              </a:ext>
            </a:extLst>
          </p:cNvPr>
          <p:cNvSpPr>
            <a:spLocks noGrp="1"/>
          </p:cNvSpPr>
          <p:nvPr>
            <p:ph type="title"/>
          </p:nvPr>
        </p:nvSpPr>
        <p:spPr/>
        <p:txBody>
          <a:bodyPr/>
          <a:lstStyle/>
          <a:p>
            <a:r>
              <a:rPr lang="en-GB" dirty="0"/>
              <a:t>Main connector</a:t>
            </a:r>
          </a:p>
        </p:txBody>
      </p:sp>
      <p:pic>
        <p:nvPicPr>
          <p:cNvPr id="5" name="Picture 4">
            <a:extLst>
              <a:ext uri="{FF2B5EF4-FFF2-40B4-BE49-F238E27FC236}">
                <a16:creationId xmlns:a16="http://schemas.microsoft.com/office/drawing/2014/main" id="{5B50A738-20FE-41A2-B74D-4D2C982674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3553" y="2047009"/>
            <a:ext cx="5104572" cy="4468092"/>
          </a:xfrm>
          <a:prstGeom prst="rect">
            <a:avLst/>
          </a:prstGeom>
        </p:spPr>
      </p:pic>
      <p:sp>
        <p:nvSpPr>
          <p:cNvPr id="6" name="TextBox 5">
            <a:extLst>
              <a:ext uri="{FF2B5EF4-FFF2-40B4-BE49-F238E27FC236}">
                <a16:creationId xmlns:a16="http://schemas.microsoft.com/office/drawing/2014/main" id="{1F1DD61D-45DE-4182-B730-638B5FAA2B14}"/>
              </a:ext>
            </a:extLst>
          </p:cNvPr>
          <p:cNvSpPr txBox="1"/>
          <p:nvPr/>
        </p:nvSpPr>
        <p:spPr>
          <a:xfrm>
            <a:off x="561110" y="2329934"/>
            <a:ext cx="6089072" cy="3508653"/>
          </a:xfrm>
          <a:prstGeom prst="rect">
            <a:avLst/>
          </a:prstGeom>
          <a:noFill/>
        </p:spPr>
        <p:txBody>
          <a:bodyPr wrap="square" rtlCol="0">
            <a:spAutoFit/>
          </a:bodyPr>
          <a:lstStyle/>
          <a:p>
            <a:r>
              <a:rPr lang="en-GB" dirty="0"/>
              <a:t>Functionality:</a:t>
            </a:r>
          </a:p>
          <a:p>
            <a:pPr marL="285750" indent="-285750">
              <a:buFont typeface="Arial" panose="020B0604020202020204" pitchFamily="34" charset="0"/>
              <a:buChar char="•"/>
            </a:pPr>
            <a:r>
              <a:rPr lang="en-GB" sz="1600" dirty="0"/>
              <a:t>Register user public key:</a:t>
            </a:r>
          </a:p>
          <a:p>
            <a:pPr lvl="1"/>
            <a:r>
              <a:rPr lang="en-GB" sz="1400" dirty="0"/>
              <a:t>User just sends his public key</a:t>
            </a:r>
          </a:p>
          <a:p>
            <a:pPr marL="285750" indent="-285750">
              <a:buFont typeface="Arial" panose="020B0604020202020204" pitchFamily="34" charset="0"/>
              <a:buChar char="•"/>
            </a:pPr>
            <a:r>
              <a:rPr lang="en-GB" sz="1600" dirty="0"/>
              <a:t>Create new group chat:</a:t>
            </a:r>
          </a:p>
          <a:p>
            <a:pPr lvl="1"/>
            <a:r>
              <a:rPr lang="en-GB" sz="1400" dirty="0"/>
              <a:t>User send generated by him encrypted symmetric key for future created chat</a:t>
            </a:r>
          </a:p>
          <a:p>
            <a:pPr marL="285750" indent="-285750">
              <a:buFont typeface="Arial" panose="020B0604020202020204" pitchFamily="34" charset="0"/>
              <a:buChar char="•"/>
            </a:pPr>
            <a:r>
              <a:rPr lang="en-GB" sz="1600" dirty="0"/>
              <a:t>Create new pair chat:</a:t>
            </a:r>
          </a:p>
          <a:p>
            <a:pPr lvl="1"/>
            <a:r>
              <a:rPr lang="en-GB" sz="1400" dirty="0"/>
              <a:t>User send symmetric key encrypted by his public key and by public key of user</a:t>
            </a:r>
            <a:r>
              <a:rPr lang="ru-RU" sz="1400" dirty="0"/>
              <a:t> </a:t>
            </a:r>
            <a:r>
              <a:rPr lang="en-GB" sz="1400" dirty="0"/>
              <a:t>with which he wants to start communication and address of that user</a:t>
            </a:r>
          </a:p>
          <a:p>
            <a:pPr marL="285750" indent="-285750">
              <a:buFont typeface="Arial" panose="020B0604020202020204" pitchFamily="34" charset="0"/>
              <a:buChar char="•"/>
            </a:pPr>
            <a:r>
              <a:rPr lang="en-GB" sz="1600" dirty="0"/>
              <a:t>Add user in the chat:</a:t>
            </a:r>
          </a:p>
          <a:p>
            <a:pPr lvl="1"/>
            <a:r>
              <a:rPr lang="en-GB" sz="1400" dirty="0"/>
              <a:t>Can only be sent by chats themselves (so, if user want to add another user in the chat he must send it to the chat, and chat in its turn send it to MAIN-CONNECTOR)</a:t>
            </a:r>
          </a:p>
          <a:p>
            <a:pPr lvl="1"/>
            <a:r>
              <a:rPr lang="en-GB" sz="1400" dirty="0"/>
              <a:t>So if MAIN-CONNECTOR didn’t create this chat then it panic</a:t>
            </a:r>
          </a:p>
        </p:txBody>
      </p:sp>
    </p:spTree>
    <p:extLst>
      <p:ext uri="{BB962C8B-B14F-4D97-AF65-F5344CB8AC3E}">
        <p14:creationId xmlns:p14="http://schemas.microsoft.com/office/powerpoint/2010/main" val="3291570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DA1A9-A35A-474B-8A1A-708C62ABB4A9}"/>
              </a:ext>
            </a:extLst>
          </p:cNvPr>
          <p:cNvSpPr>
            <a:spLocks noGrp="1"/>
          </p:cNvSpPr>
          <p:nvPr>
            <p:ph type="title"/>
          </p:nvPr>
        </p:nvSpPr>
        <p:spPr/>
        <p:txBody>
          <a:bodyPr/>
          <a:lstStyle/>
          <a:p>
            <a:r>
              <a:rPr lang="en-GB" dirty="0"/>
              <a:t>Group connection</a:t>
            </a:r>
          </a:p>
        </p:txBody>
      </p:sp>
      <p:pic>
        <p:nvPicPr>
          <p:cNvPr id="5" name="Picture 4">
            <a:extLst>
              <a:ext uri="{FF2B5EF4-FFF2-40B4-BE49-F238E27FC236}">
                <a16:creationId xmlns:a16="http://schemas.microsoft.com/office/drawing/2014/main" id="{4EFFD57B-65F7-4560-B8C1-CA93AB55CE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6699" y="2888672"/>
            <a:ext cx="6224197" cy="3740727"/>
          </a:xfrm>
          <a:prstGeom prst="rect">
            <a:avLst/>
          </a:prstGeom>
        </p:spPr>
      </p:pic>
      <p:sp>
        <p:nvSpPr>
          <p:cNvPr id="6" name="TextBox 5">
            <a:extLst>
              <a:ext uri="{FF2B5EF4-FFF2-40B4-BE49-F238E27FC236}">
                <a16:creationId xmlns:a16="http://schemas.microsoft.com/office/drawing/2014/main" id="{12856F71-A94E-4999-9C79-A8A2B8D879A0}"/>
              </a:ext>
            </a:extLst>
          </p:cNvPr>
          <p:cNvSpPr txBox="1"/>
          <p:nvPr/>
        </p:nvSpPr>
        <p:spPr>
          <a:xfrm>
            <a:off x="571500" y="2888672"/>
            <a:ext cx="4759037" cy="3570208"/>
          </a:xfrm>
          <a:prstGeom prst="rect">
            <a:avLst/>
          </a:prstGeom>
          <a:noFill/>
        </p:spPr>
        <p:txBody>
          <a:bodyPr wrap="square" rtlCol="0">
            <a:spAutoFit/>
          </a:bodyPr>
          <a:lstStyle/>
          <a:p>
            <a:r>
              <a:rPr lang="en-GB" dirty="0"/>
              <a:t>Functionality:</a:t>
            </a:r>
          </a:p>
          <a:p>
            <a:pPr marL="285750" indent="-285750">
              <a:buFont typeface="Arial" panose="020B0604020202020204" pitchFamily="34" charset="0"/>
              <a:buChar char="•"/>
            </a:pPr>
            <a:r>
              <a:rPr lang="en-GB" sz="1600" dirty="0"/>
              <a:t>Add new user:</a:t>
            </a:r>
          </a:p>
          <a:p>
            <a:pPr lvl="1"/>
            <a:r>
              <a:rPr lang="en-GB" sz="1400" dirty="0"/>
              <a:t>The from chat can add another user, he must send symmetric key for chat encrypted by public key of adding user and the address of user itself</a:t>
            </a:r>
          </a:p>
          <a:p>
            <a:pPr lvl="1"/>
            <a:r>
              <a:rPr lang="en-GB" sz="1400" dirty="0"/>
              <a:t>Chat in its turn send appropriate message to MAIN-CONNECTOR </a:t>
            </a:r>
          </a:p>
          <a:p>
            <a:pPr marL="285750" indent="-285750">
              <a:buFont typeface="Arial" panose="020B0604020202020204" pitchFamily="34" charset="0"/>
              <a:buChar char="•"/>
            </a:pPr>
            <a:r>
              <a:rPr lang="en-GB" sz="1600" dirty="0"/>
              <a:t>Send message:</a:t>
            </a:r>
          </a:p>
          <a:p>
            <a:pPr lvl="1"/>
            <a:r>
              <a:rPr lang="en-GB" sz="1400" dirty="0"/>
              <a:t>User from chat send message encrypted by symmetric key for that chat</a:t>
            </a:r>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r>
              <a:rPr lang="en-GB" sz="1600" dirty="0"/>
              <a:t>Mark as read</a:t>
            </a:r>
          </a:p>
          <a:p>
            <a:pPr marL="285750" indent="-285750">
              <a:buFont typeface="Arial" panose="020B0604020202020204" pitchFamily="34" charset="0"/>
              <a:buChar char="•"/>
            </a:pPr>
            <a:r>
              <a:rPr lang="en-GB" sz="1600" dirty="0"/>
              <a:t>Send link to data on IPFS</a:t>
            </a:r>
          </a:p>
          <a:p>
            <a:pPr marL="285750" indent="-285750">
              <a:buFont typeface="Arial" panose="020B0604020202020204" pitchFamily="34" charset="0"/>
              <a:buChar char="•"/>
            </a:pPr>
            <a:r>
              <a:rPr lang="en-GB" sz="1600" dirty="0"/>
              <a:t>Delete message</a:t>
            </a:r>
          </a:p>
        </p:txBody>
      </p:sp>
    </p:spTree>
    <p:extLst>
      <p:ext uri="{BB962C8B-B14F-4D97-AF65-F5344CB8AC3E}">
        <p14:creationId xmlns:p14="http://schemas.microsoft.com/office/powerpoint/2010/main" val="3713457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FBD6-9DB8-4F76-8A7D-76A5D38113A1}"/>
              </a:ext>
            </a:extLst>
          </p:cNvPr>
          <p:cNvSpPr>
            <a:spLocks noGrp="1"/>
          </p:cNvSpPr>
          <p:nvPr>
            <p:ph type="title"/>
          </p:nvPr>
        </p:nvSpPr>
        <p:spPr/>
        <p:txBody>
          <a:bodyPr/>
          <a:lstStyle/>
          <a:p>
            <a:r>
              <a:rPr lang="en-GB" dirty="0"/>
              <a:t>Pair-connection</a:t>
            </a:r>
          </a:p>
        </p:txBody>
      </p:sp>
      <p:pic>
        <p:nvPicPr>
          <p:cNvPr id="5" name="Picture 4">
            <a:extLst>
              <a:ext uri="{FF2B5EF4-FFF2-40B4-BE49-F238E27FC236}">
                <a16:creationId xmlns:a16="http://schemas.microsoft.com/office/drawing/2014/main" id="{B1763AA4-A566-42A9-B05D-6849EA8E8E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6441" y="2649682"/>
            <a:ext cx="5535559" cy="2360550"/>
          </a:xfrm>
          <a:prstGeom prst="rect">
            <a:avLst/>
          </a:prstGeom>
        </p:spPr>
      </p:pic>
      <p:sp>
        <p:nvSpPr>
          <p:cNvPr id="6" name="TextBox 5">
            <a:extLst>
              <a:ext uri="{FF2B5EF4-FFF2-40B4-BE49-F238E27FC236}">
                <a16:creationId xmlns:a16="http://schemas.microsoft.com/office/drawing/2014/main" id="{2C17795C-AF4E-49A8-AE68-2A57CA550978}"/>
              </a:ext>
            </a:extLst>
          </p:cNvPr>
          <p:cNvSpPr txBox="1"/>
          <p:nvPr/>
        </p:nvSpPr>
        <p:spPr>
          <a:xfrm>
            <a:off x="519545" y="2649682"/>
            <a:ext cx="5652655" cy="3539430"/>
          </a:xfrm>
          <a:prstGeom prst="rect">
            <a:avLst/>
          </a:prstGeom>
          <a:noFill/>
        </p:spPr>
        <p:txBody>
          <a:bodyPr wrap="square" rtlCol="0">
            <a:spAutoFit/>
          </a:bodyPr>
          <a:lstStyle/>
          <a:p>
            <a:r>
              <a:rPr lang="en-GB" dirty="0"/>
              <a:t>Functionality:</a:t>
            </a:r>
          </a:p>
          <a:p>
            <a:pPr marL="285750" indent="-285750">
              <a:buFont typeface="Arial" panose="020B0604020202020204" pitchFamily="34" charset="0"/>
              <a:buChar char="•"/>
            </a:pPr>
            <a:r>
              <a:rPr lang="en-GB" sz="1600" dirty="0"/>
              <a:t>Send message:</a:t>
            </a:r>
            <a:br>
              <a:rPr lang="en-GB" dirty="0"/>
            </a:br>
            <a:r>
              <a:rPr lang="en-GB" dirty="0"/>
              <a:t>	</a:t>
            </a:r>
            <a:r>
              <a:rPr lang="en-GB" sz="1400" dirty="0"/>
              <a:t>Check that user is in the chat</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endParaRPr lang="en-GB" sz="1400" dirty="0"/>
          </a:p>
          <a:p>
            <a:r>
              <a:rPr lang="en-GB" sz="1400" dirty="0"/>
              <a:t>PAIR-CONNECTION lives on its own, we don’t need send any messages from it to MAIN-CONNECTOR</a:t>
            </a:r>
            <a:endParaRPr lang="en-GB" dirty="0"/>
          </a:p>
          <a:p>
            <a:endParaRPr lang="en-GB" dirty="0"/>
          </a:p>
        </p:txBody>
      </p:sp>
    </p:spTree>
    <p:extLst>
      <p:ext uri="{BB962C8B-B14F-4D97-AF65-F5344CB8AC3E}">
        <p14:creationId xmlns:p14="http://schemas.microsoft.com/office/powerpoint/2010/main" val="2526436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Mesh</Template>
  <TotalTime>456</TotalTime>
  <Words>1164</Words>
  <Application>Microsoft Office PowerPoint</Application>
  <PresentationFormat>Widescreen</PresentationFormat>
  <Paragraphs>165</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Century Gothic</vt:lpstr>
      <vt:lpstr>Mesh</vt:lpstr>
      <vt:lpstr>Building a Secure and Decentralized Messaging App with Actor-Based Communication on the Blockchain</vt:lpstr>
      <vt:lpstr>Essential Properties of the Messaging DApp</vt:lpstr>
      <vt:lpstr>All in one contract implementation</vt:lpstr>
      <vt:lpstr>Actor-Based Communication</vt:lpstr>
      <vt:lpstr>PowerPoint Presentation</vt:lpstr>
      <vt:lpstr>distributed messenger with central Main contract creator </vt:lpstr>
      <vt:lpstr>Main connector</vt:lpstr>
      <vt:lpstr>Group connection</vt:lpstr>
      <vt:lpstr>Pair-connection</vt:lpstr>
      <vt:lpstr>System consistency</vt:lpstr>
      <vt:lpstr>Messenger frontend</vt:lpstr>
      <vt:lpstr>Create new chat</vt:lpstr>
      <vt:lpstr>Send message to the chat</vt:lpstr>
      <vt:lpstr>Add user to the chat</vt:lpstr>
      <vt:lpstr>Show the content of the chat</vt:lpstr>
      <vt:lpstr>register</vt:lpstr>
      <vt:lpstr>issues</vt:lpstr>
      <vt:lpstr>Example of Secure chat creation</vt:lpstr>
      <vt:lpstr>distributed messenger with Main connector for each user</vt:lpstr>
      <vt:lpstr>Distributed messenger with all in one contract for everyone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 Secure and Decentralized Messaging App with Actor-Based Communication on the Blockchain</dc:title>
  <dc:creator>First Last</dc:creator>
  <cp:lastModifiedBy>First Last</cp:lastModifiedBy>
  <cp:revision>37</cp:revision>
  <dcterms:created xsi:type="dcterms:W3CDTF">2023-07-28T02:57:59Z</dcterms:created>
  <dcterms:modified xsi:type="dcterms:W3CDTF">2023-07-30T15:24:31Z</dcterms:modified>
</cp:coreProperties>
</file>