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  <p:sldMasterId id="2147483658" r:id="rId2"/>
    <p:sldMasterId id="2147483648" r:id="rId3"/>
  </p:sldMasterIdLst>
  <p:notesMasterIdLst>
    <p:notesMasterId r:id="rId15"/>
  </p:notesMasterIdLst>
  <p:sldIdLst>
    <p:sldId id="256" r:id="rId4"/>
    <p:sldId id="321" r:id="rId5"/>
    <p:sldId id="322" r:id="rId6"/>
    <p:sldId id="323" r:id="rId7"/>
    <p:sldId id="296" r:id="rId8"/>
    <p:sldId id="324" r:id="rId9"/>
    <p:sldId id="329" r:id="rId10"/>
    <p:sldId id="327" r:id="rId11"/>
    <p:sldId id="326" r:id="rId12"/>
    <p:sldId id="328" r:id="rId13"/>
    <p:sldId id="286" r:id="rId14"/>
  </p:sldIdLst>
  <p:sldSz cx="9144000" cy="6858000" type="screen4x3"/>
  <p:notesSz cx="6797675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>
          <p15:clr>
            <a:srgbClr val="A4A3A4"/>
          </p15:clr>
        </p15:guide>
        <p15:guide id="2" pos="4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D2"/>
    <a:srgbClr val="414141"/>
    <a:srgbClr val="323232"/>
    <a:srgbClr val="A5C300"/>
    <a:srgbClr val="0050A0"/>
    <a:srgbClr val="D20078"/>
    <a:srgbClr val="A8CC2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718" autoAdjust="0"/>
  </p:normalViewPr>
  <p:slideViewPr>
    <p:cSldViewPr>
      <p:cViewPr varScale="1">
        <p:scale>
          <a:sx n="66" d="100"/>
          <a:sy n="66" d="100"/>
        </p:scale>
        <p:origin x="1326" y="60"/>
      </p:cViewPr>
      <p:guideLst>
        <p:guide orient="horz" pos="436"/>
        <p:guide pos="4468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b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FC3DE98-3643-4367-B63C-A3A2711DABC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479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5807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8761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42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709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6099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5511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smtClean="0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516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0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70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90269-6326-48CF-9A68-059F2DA2417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47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07F82-3008-4EEA-8C0C-7E347DD877D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61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29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-36512" y="390525"/>
            <a:ext cx="8763000" cy="6062811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endParaRPr lang="de-DE" altLang="de-DE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4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495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Times" pitchFamily="18" charset="0"/>
              <a:buNone/>
              <a:defRPr sz="1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3EAA2D7-A4AB-4652-8870-334BC02C5CB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6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8" y="495300"/>
            <a:ext cx="21050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 txBox="1">
            <a:spLocks/>
          </p:cNvSpPr>
          <p:nvPr/>
        </p:nvSpPr>
        <p:spPr>
          <a:xfrm>
            <a:off x="257175" y="390525"/>
            <a:ext cx="8496300" cy="535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2700"/>
              </a:lnSpc>
              <a:defRPr/>
            </a:pPr>
            <a:r>
              <a:rPr lang="de-DE" altLang="de-DE" sz="2400" b="1" kern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WebApplications</a:t>
            </a:r>
            <a:r>
              <a:rPr lang="de-DE" altLang="de-DE" sz="24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2020</a:t>
            </a:r>
          </a:p>
          <a:p>
            <a:pPr eaLnBrk="1" hangingPunct="1">
              <a:lnSpc>
                <a:spcPts val="2700"/>
              </a:lnSpc>
              <a:defRPr/>
            </a:pPr>
            <a:r>
              <a:rPr lang="de-DE" altLang="de-DE" sz="2400" kern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Freelancing</a:t>
            </a:r>
            <a:r>
              <a:rPr lang="de-DE" altLang="de-DE" sz="2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</a:t>
            </a:r>
            <a:endParaRPr lang="de-DE" altLang="de-DE" sz="24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7175" y="4869160"/>
            <a:ext cx="3954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Eleonora </a:t>
            </a:r>
            <a:r>
              <a:rPr lang="de-DE" sz="2000" kern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Kostova</a:t>
            </a:r>
            <a:endParaRPr lang="de-DE" sz="2000" kern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10</a:t>
            </a:fld>
            <a:endParaRPr lang="de-DE" altLang="de-DE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85850"/>
            <a:ext cx="8147247" cy="4503738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More Tasks</a:t>
            </a: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 smtClean="0"/>
              <a:t>03· Information Management</a:t>
            </a:r>
            <a:endParaRPr lang="de-DE" altLang="de-DE" sz="1000" dirty="0"/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 smtClean="0"/>
              <a:t>Fachgebiet Internettechnologie </a:t>
            </a:r>
            <a:r>
              <a:rPr lang="de-DE" altLang="de-DE" sz="1000" dirty="0"/>
              <a:t>Prof. Dr. </a:t>
            </a:r>
            <a:r>
              <a:rPr lang="de-DE" altLang="de-DE" sz="1000" dirty="0" smtClean="0"/>
              <a:t>phil. habil. Gerd Wagner </a:t>
            </a:r>
            <a:endParaRPr lang="de-DE" altLang="de-DE" sz="10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 smtClean="0">
                <a:solidFill>
                  <a:srgbClr val="009BD2"/>
                </a:solidFill>
                <a:cs typeface="Arial" charset="0"/>
              </a:rPr>
              <a:t>Information Management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71525"/>
              </p:ext>
            </p:extLst>
          </p:nvPr>
        </p:nvGraphicFramePr>
        <p:xfrm>
          <a:off x="457200" y="1483519"/>
          <a:ext cx="716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821">
                  <a:extLst>
                    <a:ext uri="{9D8B030D-6E8A-4147-A177-3AD203B41FA5}">
                      <a16:colId xmlns:a16="http://schemas.microsoft.com/office/drawing/2014/main" val="284541635"/>
                    </a:ext>
                  </a:extLst>
                </a:gridCol>
                <a:gridCol w="5188979">
                  <a:extLst>
                    <a:ext uri="{9D8B030D-6E8A-4147-A177-3AD203B41FA5}">
                      <a16:colId xmlns:a16="http://schemas.microsoft.com/office/drawing/2014/main" val="3996900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38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Task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limit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Every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has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de-DE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8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Task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limit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Every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has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provider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7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Task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limit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Every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has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deadline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2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Update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people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Change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person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provider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List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people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List all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people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their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roles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1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List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cust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prov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List all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customers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their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providers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List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prov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cust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task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List all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providers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their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customers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services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8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4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88F60BF-01A1-4364-BC00-C65EB17EC0AD}" type="slidenum">
              <a:rPr lang="de-DE" altLang="de-DE" sz="1000" smtClean="0">
                <a:solidFill>
                  <a:srgbClr val="A8CC2F"/>
                </a:solidFill>
              </a:rPr>
              <a:pPr>
                <a:spcBef>
                  <a:spcPct val="0"/>
                </a:spcBef>
              </a:pPr>
              <a:t>11</a:t>
            </a:fld>
            <a:endParaRPr lang="de-DE" altLang="de-DE" sz="1000" smtClean="0">
              <a:solidFill>
                <a:srgbClr val="A8CC2F"/>
              </a:solidFill>
            </a:endParaRPr>
          </a:p>
        </p:txBody>
      </p:sp>
      <p:sp>
        <p:nvSpPr>
          <p:cNvPr id="8195" name="Foliennummernplatzhalter 3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r">
              <a:spcBef>
                <a:spcPct val="0"/>
              </a:spcBef>
              <a:buFont typeface="Times" pitchFamily="18" charset="0"/>
              <a:buNone/>
            </a:pPr>
            <a:fld id="{EE27ACD0-3A4C-4CA4-8AE0-510CB7855A6C}" type="slidenum">
              <a:rPr lang="de-DE" altLang="de-DE" sz="1000">
                <a:solidFill>
                  <a:srgbClr val="009BD2"/>
                </a:solidFill>
              </a:rPr>
              <a:pPr algn="r">
                <a:spcBef>
                  <a:spcPct val="0"/>
                </a:spcBef>
                <a:buFont typeface="Times" pitchFamily="18" charset="0"/>
                <a:buNone/>
              </a:pPr>
              <a:t>11</a:t>
            </a:fld>
            <a:endParaRPr lang="de-DE" altLang="de-DE" sz="1000">
              <a:solidFill>
                <a:srgbClr val="009BD2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193800" y="3284538"/>
            <a:ext cx="6618288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/>
            <a:r>
              <a:rPr lang="de-DE" altLang="de-DE" sz="2000" dirty="0" err="1" smtClean="0">
                <a:solidFill>
                  <a:srgbClr val="009BD2"/>
                </a:solidFill>
              </a:rPr>
              <a:t>Thank</a:t>
            </a:r>
            <a:r>
              <a:rPr lang="de-DE" altLang="de-DE" sz="2000" dirty="0" smtClean="0">
                <a:solidFill>
                  <a:srgbClr val="009BD2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9BD2"/>
                </a:solidFill>
              </a:rPr>
              <a:t>You</a:t>
            </a:r>
            <a:r>
              <a:rPr lang="de-DE" altLang="de-DE" sz="2000" dirty="0" smtClean="0">
                <a:solidFill>
                  <a:srgbClr val="009BD2"/>
                </a:solidFill>
              </a:rPr>
              <a:t>!</a:t>
            </a:r>
            <a:endParaRPr lang="de-DE" altLang="de-DE" sz="2000" dirty="0">
              <a:solidFill>
                <a:srgbClr val="009BD2"/>
              </a:solidFill>
            </a:endParaRPr>
          </a:p>
        </p:txBody>
      </p:sp>
      <p:sp>
        <p:nvSpPr>
          <p:cNvPr id="8197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/>
              <a:t>Fachgebiet Internettechnologie Prof. Dr. phil. habil. Gerd Wagner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267200" y="2286000"/>
            <a:ext cx="403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</a:pPr>
            <a:r>
              <a:rPr lang="de-DE" altLang="de-DE" sz="2000" dirty="0">
                <a:solidFill>
                  <a:schemeClr val="bg1"/>
                </a:solidFill>
              </a:rPr>
              <a:t>01</a:t>
            </a:r>
            <a:br>
              <a:rPr lang="de-DE" altLang="de-DE" sz="2000" dirty="0">
                <a:solidFill>
                  <a:schemeClr val="bg1"/>
                </a:solidFill>
              </a:rPr>
            </a:br>
            <a:r>
              <a:rPr lang="de-DE" altLang="de-DE" sz="2000" b="1" dirty="0" smtClean="0">
                <a:solidFill>
                  <a:schemeClr val="bg1"/>
                </a:solidFill>
              </a:rPr>
              <a:t>Business Description</a:t>
            </a:r>
            <a:endParaRPr lang="de-DE" altLang="de-DE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3</a:t>
            </a:fld>
            <a:endParaRPr lang="de-DE" altLang="de-DE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338"/>
            <a:ext cx="5770563" cy="4032250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Small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Cottbus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initiated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BTU-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graduates</a:t>
            </a:r>
            <a:endParaRPr lang="de-DE" altLang="de-DE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owners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 expert in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having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expertise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often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not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enough</a:t>
            </a: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was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form a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de-DE" altLang="de-DE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  <a:tabLst>
                <a:tab pos="177800" algn="l"/>
              </a:tabLst>
              <a:defRPr/>
            </a:pPr>
            <a:endParaRPr lang="de-DE" altLang="de-DE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r>
              <a:rPr lang="de-DE" altLang="de-DE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</a:t>
            </a:r>
            <a: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want</a:t>
            </a:r>
            <a: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„Connect </a:t>
            </a:r>
            <a:r>
              <a:rPr lang="de-DE" altLang="de-DE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Experts</a:t>
            </a:r>
            <a: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expertly</a:t>
            </a:r>
            <a: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!“</a:t>
            </a: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</a:t>
            </a:r>
            <a:r>
              <a:rPr lang="de-DE" altLang="de-DE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</a:t>
            </a:r>
            <a: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+mj-lt"/>
              <a:buAutoNum type="arabicPeriod"/>
              <a:defRPr/>
            </a:pPr>
            <a:r>
              <a:rPr lang="de-DE" sz="1300" dirty="0" smtClean="0"/>
              <a:t>Find </a:t>
            </a:r>
            <a:r>
              <a:rPr lang="de-DE" sz="1300" dirty="0" err="1" smtClean="0"/>
              <a:t>experst</a:t>
            </a:r>
            <a:r>
              <a:rPr lang="de-DE" sz="1300" dirty="0" smtClean="0"/>
              <a:t> in </a:t>
            </a:r>
            <a:r>
              <a:rPr lang="de-DE" sz="1300" dirty="0" err="1" smtClean="0"/>
              <a:t>various</a:t>
            </a:r>
            <a:r>
              <a:rPr lang="de-DE" sz="1300" dirty="0" smtClean="0"/>
              <a:t> </a:t>
            </a:r>
            <a:r>
              <a:rPr lang="de-DE" sz="1300" dirty="0" err="1" smtClean="0"/>
              <a:t>fileds</a:t>
            </a:r>
            <a:endParaRPr lang="de-DE" sz="1300" dirty="0"/>
          </a:p>
          <a:p>
            <a:pPr>
              <a:buFont typeface="+mj-lt"/>
              <a:buAutoNum type="arabicPeriod"/>
              <a:defRPr/>
            </a:pPr>
            <a:r>
              <a:rPr lang="de-DE" sz="1300" dirty="0" smtClean="0"/>
              <a:t>Find </a:t>
            </a:r>
            <a:r>
              <a:rPr lang="de-DE" sz="1300" dirty="0" err="1" smtClean="0"/>
              <a:t>companiesin</a:t>
            </a:r>
            <a:r>
              <a:rPr lang="de-DE" sz="1300" dirty="0" smtClean="0"/>
              <a:t> </a:t>
            </a:r>
            <a:r>
              <a:rPr lang="de-DE" sz="1300" dirty="0" err="1" smtClean="0"/>
              <a:t>need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</a:t>
            </a:r>
            <a:r>
              <a:rPr lang="de-DE" sz="1300" dirty="0" err="1" smtClean="0"/>
              <a:t>expertise</a:t>
            </a:r>
            <a:r>
              <a:rPr lang="de-DE" sz="1300" dirty="0" smtClean="0"/>
              <a:t> in a </a:t>
            </a:r>
            <a:r>
              <a:rPr lang="de-DE" sz="1300" dirty="0" err="1" smtClean="0"/>
              <a:t>certain</a:t>
            </a:r>
            <a:r>
              <a:rPr lang="de-DE" sz="1300" dirty="0" smtClean="0"/>
              <a:t> </a:t>
            </a:r>
            <a:r>
              <a:rPr lang="de-DE" sz="1300" dirty="0" err="1" smtClean="0"/>
              <a:t>field</a:t>
            </a:r>
            <a:r>
              <a:rPr lang="de-DE" sz="1300" dirty="0" smtClean="0"/>
              <a:t> </a:t>
            </a:r>
            <a:r>
              <a:rPr lang="de-DE" sz="1300" dirty="0" err="1" smtClean="0"/>
              <a:t>for</a:t>
            </a:r>
            <a:r>
              <a:rPr lang="de-DE" sz="1300" dirty="0" smtClean="0"/>
              <a:t> a </a:t>
            </a:r>
            <a:r>
              <a:rPr lang="de-DE" sz="1300" u="sng" dirty="0" smtClean="0"/>
              <a:t>limited time</a:t>
            </a:r>
            <a:endParaRPr lang="de-DE" sz="1300" u="sng" dirty="0"/>
          </a:p>
          <a:p>
            <a:pPr>
              <a:buFont typeface="+mj-lt"/>
              <a:buAutoNum type="arabicPeriod"/>
              <a:defRPr/>
            </a:pPr>
            <a:r>
              <a:rPr 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 </a:t>
            </a:r>
            <a:r>
              <a:rPr 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these</a:t>
            </a:r>
            <a:r>
              <a:rPr 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interest</a:t>
            </a:r>
            <a:r>
              <a:rPr 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</a:t>
            </a:r>
            <a:r>
              <a:rPr 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/>
              <a:t>01 · </a:t>
            </a:r>
            <a:r>
              <a:rPr lang="de-DE" altLang="de-DE" sz="1000" dirty="0" smtClean="0"/>
              <a:t>Business Description</a:t>
            </a:r>
            <a:endParaRPr lang="de-DE" altLang="de-DE" sz="1000" dirty="0"/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 smtClean="0"/>
              <a:t>Fachgebiet Internettechnologie </a:t>
            </a:r>
            <a:r>
              <a:rPr lang="de-DE" altLang="de-DE" sz="1000" dirty="0"/>
              <a:t>Prof. Dr. </a:t>
            </a:r>
            <a:r>
              <a:rPr lang="de-DE" altLang="de-DE" sz="1000" dirty="0" smtClean="0"/>
              <a:t>phil. habil. Gerd Wagner </a:t>
            </a:r>
            <a:endParaRPr lang="de-DE" altLang="de-DE" sz="10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 smtClean="0">
                <a:solidFill>
                  <a:srgbClr val="009BD2"/>
                </a:solidFill>
                <a:cs typeface="Arial" charset="0"/>
              </a:rPr>
              <a:t>Business Description</a:t>
            </a:r>
          </a:p>
        </p:txBody>
      </p:sp>
    </p:spTree>
    <p:extLst>
      <p:ext uri="{BB962C8B-B14F-4D97-AF65-F5344CB8AC3E}">
        <p14:creationId xmlns:p14="http://schemas.microsoft.com/office/powerpoint/2010/main" val="15418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4</a:t>
            </a:fld>
            <a:endParaRPr lang="de-DE" altLang="de-DE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338"/>
            <a:ext cx="5770563" cy="4032250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Titel</a:t>
            </a: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FreestyleFreeLancing</a:t>
            </a: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r>
              <a:rPr lang="de-DE" altLang="de-DE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Domain Name</a:t>
            </a:r>
          </a:p>
          <a:p>
            <a:pPr marL="0" indent="0">
              <a:buClr>
                <a:srgbClr val="009BD2"/>
              </a:buClr>
              <a:defRPr/>
            </a:pPr>
            <a:endParaRPr lang="de-DE" sz="1300" dirty="0" smtClean="0"/>
          </a:p>
          <a:p>
            <a:pPr marL="0" indent="0">
              <a:buClr>
                <a:srgbClr val="009BD2"/>
              </a:buClr>
              <a:defRPr/>
            </a:pP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www.freestylefreelancing.de</a:t>
            </a: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/>
              <a:t>01 · </a:t>
            </a:r>
            <a:r>
              <a:rPr lang="de-DE" altLang="de-DE" sz="1000" dirty="0" smtClean="0"/>
              <a:t>Business Description</a:t>
            </a:r>
            <a:endParaRPr lang="de-DE" altLang="de-DE" sz="1000" dirty="0"/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 smtClean="0"/>
              <a:t>Fachgebiet Internettechnologie </a:t>
            </a:r>
            <a:r>
              <a:rPr lang="de-DE" altLang="de-DE" sz="1000" dirty="0"/>
              <a:t>Prof. Dr. </a:t>
            </a:r>
            <a:r>
              <a:rPr lang="de-DE" altLang="de-DE" sz="1000" dirty="0" smtClean="0"/>
              <a:t>phil. habil. Gerd Wagner </a:t>
            </a:r>
            <a:endParaRPr lang="de-DE" altLang="de-DE" sz="10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 smtClean="0">
                <a:solidFill>
                  <a:srgbClr val="009BD2"/>
                </a:solidFill>
                <a:cs typeface="Arial" charset="0"/>
              </a:rPr>
              <a:t>Business Description</a:t>
            </a:r>
          </a:p>
        </p:txBody>
      </p:sp>
    </p:spTree>
    <p:extLst>
      <p:ext uri="{BB962C8B-B14F-4D97-AF65-F5344CB8AC3E}">
        <p14:creationId xmlns:p14="http://schemas.microsoft.com/office/powerpoint/2010/main" val="36822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267200" y="2286000"/>
            <a:ext cx="403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</a:pPr>
            <a:r>
              <a:rPr lang="de-DE" altLang="de-DE" sz="2000" dirty="0">
                <a:solidFill>
                  <a:schemeClr val="bg1"/>
                </a:solidFill>
              </a:rPr>
              <a:t>02</a:t>
            </a:r>
            <a:br>
              <a:rPr lang="de-DE" altLang="de-DE" sz="2000" dirty="0">
                <a:solidFill>
                  <a:schemeClr val="bg1"/>
                </a:solidFill>
              </a:rPr>
            </a:br>
            <a:r>
              <a:rPr lang="de-DE" altLang="de-DE" sz="2000" b="1" dirty="0" smtClean="0">
                <a:solidFill>
                  <a:schemeClr val="bg1"/>
                </a:solidFill>
              </a:rPr>
              <a:t>App </a:t>
            </a:r>
            <a:r>
              <a:rPr lang="de-DE" altLang="de-DE" sz="2000" b="1" dirty="0" err="1" smtClean="0">
                <a:solidFill>
                  <a:schemeClr val="bg1"/>
                </a:solidFill>
              </a:rPr>
              <a:t>Requirements</a:t>
            </a:r>
            <a:endParaRPr lang="de-DE" altLang="de-DE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6</a:t>
            </a:fld>
            <a:endParaRPr lang="de-DE" altLang="de-DE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338"/>
            <a:ext cx="7571184" cy="4032250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Purposes</a:t>
            </a:r>
            <a:endParaRPr lang="de-DE" altLang="de-DE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want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ive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experts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opportunity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promote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their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knowledge</a:t>
            </a:r>
            <a:endParaRPr lang="de-DE" altLang="de-DE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ive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companies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chance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look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profiles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professionals form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various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fields</a:t>
            </a:r>
            <a:endParaRPr lang="de-DE" altLang="de-DE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ive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experts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chance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negotiate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timed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de-DE" altLang="de-DE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give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companies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chance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adevrtise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their</a:t>
            </a:r>
            <a:r>
              <a:rPr lang="de-DE" altLang="de-DE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offerings</a:t>
            </a:r>
            <a:endParaRPr lang="de-DE" altLang="de-DE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 smtClean="0"/>
              <a:t>02· App </a:t>
            </a:r>
            <a:r>
              <a:rPr lang="de-DE" altLang="de-DE" sz="1000" dirty="0" err="1" smtClean="0"/>
              <a:t>Requirements</a:t>
            </a:r>
            <a:endParaRPr lang="de-DE" altLang="de-DE" sz="1000" dirty="0"/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 smtClean="0"/>
              <a:t>Fachgebiet Internettechnologie </a:t>
            </a:r>
            <a:r>
              <a:rPr lang="de-DE" altLang="de-DE" sz="1000" dirty="0"/>
              <a:t>Prof. Dr. </a:t>
            </a:r>
            <a:r>
              <a:rPr lang="de-DE" altLang="de-DE" sz="1000" dirty="0" smtClean="0"/>
              <a:t>phil. habil. Gerd Wagner </a:t>
            </a:r>
            <a:endParaRPr lang="de-DE" altLang="de-DE" sz="10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 smtClean="0">
                <a:solidFill>
                  <a:srgbClr val="009BD2"/>
                </a:solidFill>
                <a:cs typeface="Arial" charset="0"/>
              </a:rPr>
              <a:t>App </a:t>
            </a:r>
            <a:r>
              <a:rPr lang="de-DE" altLang="de-DE" sz="1800" b="1" dirty="0" err="1" smtClean="0">
                <a:solidFill>
                  <a:srgbClr val="009BD2"/>
                </a:solidFill>
                <a:cs typeface="Arial" charset="0"/>
              </a:rPr>
              <a:t>Requirements</a:t>
            </a:r>
            <a:endParaRPr lang="de-DE" altLang="de-DE" sz="1800" b="1" dirty="0" smtClean="0">
              <a:solidFill>
                <a:srgbClr val="009BD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7</a:t>
            </a:fld>
            <a:endParaRPr lang="de-DE" altLang="de-DE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338"/>
            <a:ext cx="7571184" cy="4032250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Requirements</a:t>
            </a:r>
            <a:endParaRPr lang="de-DE" altLang="de-DE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 smtClean="0"/>
          </a:p>
          <a:p>
            <a:pPr marL="0" indent="0">
              <a:buClr>
                <a:srgbClr val="009BD2"/>
              </a:buClr>
              <a:defRPr/>
            </a:pPr>
            <a:r>
              <a:rPr lang="de-DE" sz="1300" dirty="0" smtClean="0"/>
              <a:t>The </a:t>
            </a:r>
            <a:r>
              <a:rPr lang="de-DE" sz="1300" dirty="0" err="1" smtClean="0"/>
              <a:t>app</a:t>
            </a:r>
            <a:r>
              <a:rPr lang="de-DE" sz="1300" dirty="0" smtClean="0"/>
              <a:t> </a:t>
            </a:r>
            <a:r>
              <a:rPr lang="de-DE" sz="1300" dirty="0" err="1" smtClean="0"/>
              <a:t>therefore</a:t>
            </a:r>
            <a:r>
              <a:rPr lang="de-DE" sz="1300" dirty="0" smtClean="0"/>
              <a:t> </a:t>
            </a:r>
            <a:r>
              <a:rPr lang="de-DE" sz="1300" dirty="0" err="1" smtClean="0"/>
              <a:t>should</a:t>
            </a:r>
            <a:r>
              <a:rPr lang="de-DE" sz="1300" dirty="0" smtClean="0"/>
              <a:t>:</a:t>
            </a: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sz="1300" dirty="0" err="1" smtClean="0"/>
              <a:t>Be</a:t>
            </a:r>
            <a:r>
              <a:rPr lang="de-DE" sz="1300" dirty="0" smtClean="0"/>
              <a:t> </a:t>
            </a:r>
            <a:r>
              <a:rPr lang="de-DE" sz="1300" dirty="0" err="1" smtClean="0"/>
              <a:t>able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keep</a:t>
            </a:r>
            <a:r>
              <a:rPr lang="de-DE" sz="1300" dirty="0" smtClean="0"/>
              <a:t> </a:t>
            </a:r>
            <a:r>
              <a:rPr lang="de-DE" sz="1300" dirty="0" err="1" smtClean="0"/>
              <a:t>track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an expert </a:t>
            </a:r>
            <a:r>
              <a:rPr lang="de-DE" sz="1300" dirty="0" err="1" smtClean="0"/>
              <a:t>and</a:t>
            </a:r>
            <a:r>
              <a:rPr lang="de-DE" sz="1300" dirty="0" smtClean="0"/>
              <a:t> </a:t>
            </a:r>
            <a:r>
              <a:rPr lang="de-DE" sz="1300" dirty="0" err="1" smtClean="0"/>
              <a:t>his</a:t>
            </a:r>
            <a:r>
              <a:rPr lang="de-DE" sz="1300" dirty="0" smtClean="0"/>
              <a:t>/her </a:t>
            </a:r>
            <a:r>
              <a:rPr lang="de-DE" sz="1300" dirty="0" err="1" smtClean="0"/>
              <a:t>skills</a:t>
            </a:r>
            <a:r>
              <a:rPr lang="de-DE" sz="1300" dirty="0" smtClean="0"/>
              <a:t> (a </a:t>
            </a:r>
            <a:r>
              <a:rPr lang="de-DE" sz="1300" dirty="0" err="1" smtClean="0"/>
              <a:t>profile</a:t>
            </a:r>
            <a:r>
              <a:rPr lang="de-DE" sz="13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sz="1300" dirty="0" err="1" smtClean="0"/>
              <a:t>Be</a:t>
            </a:r>
            <a:r>
              <a:rPr lang="de-DE" sz="1300" dirty="0" smtClean="0"/>
              <a:t> </a:t>
            </a:r>
            <a:r>
              <a:rPr lang="de-DE" sz="1300" dirty="0" err="1" smtClean="0"/>
              <a:t>able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budget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amount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time an expert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willing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invest</a:t>
            </a:r>
            <a:r>
              <a:rPr lang="de-DE" sz="1300" dirty="0" smtClean="0"/>
              <a:t> </a:t>
            </a:r>
            <a:r>
              <a:rPr lang="de-DE" sz="1300" dirty="0" err="1" smtClean="0"/>
              <a:t>within</a:t>
            </a:r>
            <a:r>
              <a:rPr lang="de-DE" sz="1300" dirty="0" smtClean="0"/>
              <a:t> a </a:t>
            </a:r>
            <a:r>
              <a:rPr lang="de-DE" sz="1300" dirty="0" err="1" smtClean="0"/>
              <a:t>given</a:t>
            </a:r>
            <a:r>
              <a:rPr lang="de-DE" sz="1300" dirty="0" smtClean="0"/>
              <a:t> </a:t>
            </a:r>
            <a:r>
              <a:rPr lang="de-DE" sz="1300" dirty="0" err="1" smtClean="0"/>
              <a:t>period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time</a:t>
            </a:r>
            <a:br>
              <a:rPr lang="de-DE" sz="1300" dirty="0" smtClean="0"/>
            </a:br>
            <a:r>
              <a:rPr lang="de-DE" sz="1300" dirty="0" smtClean="0"/>
              <a:t>(i.e. </a:t>
            </a:r>
            <a:r>
              <a:rPr lang="de-DE" sz="1300" dirty="0" err="1" smtClean="0"/>
              <a:t>amount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</a:t>
            </a:r>
            <a:r>
              <a:rPr lang="de-DE" sz="1300" dirty="0" err="1" smtClean="0"/>
              <a:t>work</a:t>
            </a:r>
            <a:r>
              <a:rPr lang="de-DE" sz="1300" dirty="0" smtClean="0"/>
              <a:t> </a:t>
            </a:r>
            <a:r>
              <a:rPr lang="de-DE" sz="1300" dirty="0" err="1" smtClean="0"/>
              <a:t>hours</a:t>
            </a:r>
            <a:r>
              <a:rPr lang="de-DE" sz="1300" dirty="0" smtClean="0"/>
              <a:t> per </a:t>
            </a:r>
            <a:r>
              <a:rPr lang="de-DE" sz="1300" dirty="0" err="1" smtClean="0"/>
              <a:t>month</a:t>
            </a:r>
            <a:r>
              <a:rPr lang="de-DE" sz="1300" dirty="0" smtClean="0"/>
              <a:t> </a:t>
            </a:r>
            <a:r>
              <a:rPr lang="de-DE" sz="1300" dirty="0" err="1" smtClean="0"/>
              <a:t>are</a:t>
            </a:r>
            <a:r>
              <a:rPr lang="de-DE" sz="1300" dirty="0" smtClean="0"/>
              <a:t> </a:t>
            </a:r>
            <a:r>
              <a:rPr lang="de-DE" sz="1300" dirty="0" err="1" smtClean="0"/>
              <a:t>avaiable</a:t>
            </a:r>
            <a:r>
              <a:rPr lang="de-DE" sz="13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sz="1300" dirty="0" err="1" smtClean="0"/>
              <a:t>Be</a:t>
            </a:r>
            <a:r>
              <a:rPr lang="de-DE" sz="1300" dirty="0" smtClean="0"/>
              <a:t> </a:t>
            </a:r>
            <a:r>
              <a:rPr lang="de-DE" sz="1300" dirty="0" err="1" smtClean="0"/>
              <a:t>able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rank/</a:t>
            </a:r>
            <a:r>
              <a:rPr lang="de-DE" sz="1300" dirty="0" err="1" smtClean="0"/>
              <a:t>review</a:t>
            </a:r>
            <a:r>
              <a:rPr lang="de-DE" sz="1300" dirty="0" smtClean="0"/>
              <a:t> an </a:t>
            </a:r>
            <a:r>
              <a:rPr lang="de-DE" sz="1300" dirty="0" err="1" smtClean="0"/>
              <a:t>experts</a:t>
            </a:r>
            <a:r>
              <a:rPr lang="de-DE" sz="1300" dirty="0" smtClean="0"/>
              <a:t> </a:t>
            </a:r>
            <a:r>
              <a:rPr lang="de-DE" sz="1300" dirty="0" err="1" smtClean="0"/>
              <a:t>performance</a:t>
            </a:r>
            <a:r>
              <a:rPr lang="de-DE" sz="1300" dirty="0" smtClean="0"/>
              <a:t> </a:t>
            </a:r>
            <a:br>
              <a:rPr lang="de-DE" sz="1300" dirty="0" smtClean="0"/>
            </a:br>
            <a:r>
              <a:rPr lang="de-DE" sz="1300" dirty="0" smtClean="0"/>
              <a:t>(but </a:t>
            </a:r>
            <a:r>
              <a:rPr lang="de-DE" sz="1300" dirty="0" err="1" smtClean="0"/>
              <a:t>only</a:t>
            </a:r>
            <a:r>
              <a:rPr lang="de-DE" sz="1300" dirty="0" smtClean="0"/>
              <a:t> </a:t>
            </a:r>
            <a:r>
              <a:rPr lang="de-DE" sz="1300" dirty="0" err="1" smtClean="0"/>
              <a:t>for</a:t>
            </a:r>
            <a:r>
              <a:rPr lang="de-DE" sz="1300" dirty="0" smtClean="0"/>
              <a:t> </a:t>
            </a:r>
            <a:r>
              <a:rPr lang="de-DE" sz="1300" dirty="0" err="1" smtClean="0"/>
              <a:t>someone</a:t>
            </a:r>
            <a:r>
              <a:rPr lang="de-DE" sz="1300" dirty="0" smtClean="0"/>
              <a:t> </a:t>
            </a:r>
            <a:r>
              <a:rPr lang="de-DE" sz="1300" dirty="0" err="1" smtClean="0"/>
              <a:t>who</a:t>
            </a:r>
            <a:r>
              <a:rPr lang="de-DE" sz="1300" dirty="0" smtClean="0"/>
              <a:t> </a:t>
            </a:r>
            <a:r>
              <a:rPr lang="de-DE" sz="1300" dirty="0" err="1" smtClean="0"/>
              <a:t>worked</a:t>
            </a:r>
            <a:r>
              <a:rPr lang="de-DE" sz="1300" dirty="0" smtClean="0"/>
              <a:t> </a:t>
            </a:r>
            <a:r>
              <a:rPr lang="de-DE" sz="1300" dirty="0" err="1" smtClean="0"/>
              <a:t>with</a:t>
            </a:r>
            <a:r>
              <a:rPr lang="de-DE" sz="1300" dirty="0" smtClean="0"/>
              <a:t> </a:t>
            </a:r>
            <a:r>
              <a:rPr lang="de-DE" sz="1300" dirty="0" err="1" smtClean="0"/>
              <a:t>them</a:t>
            </a:r>
            <a:r>
              <a:rPr lang="de-DE" sz="13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de-DE" sz="13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sz="1300" dirty="0" err="1" smtClean="0"/>
              <a:t>Be</a:t>
            </a:r>
            <a:r>
              <a:rPr lang="de-DE" sz="1300" dirty="0" smtClean="0"/>
              <a:t> also </a:t>
            </a:r>
            <a:r>
              <a:rPr lang="de-DE" sz="1300" dirty="0" err="1" smtClean="0"/>
              <a:t>able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keep</a:t>
            </a:r>
            <a:r>
              <a:rPr lang="de-DE" sz="1300" dirty="0" smtClean="0"/>
              <a:t> </a:t>
            </a:r>
            <a:r>
              <a:rPr lang="de-DE" sz="1300" dirty="0" err="1" smtClean="0"/>
              <a:t>track</a:t>
            </a:r>
            <a:r>
              <a:rPr lang="de-DE" sz="1300" dirty="0" smtClean="0"/>
              <a:t> a </a:t>
            </a:r>
            <a:r>
              <a:rPr lang="de-DE" sz="1300" dirty="0" err="1" smtClean="0"/>
              <a:t>business</a:t>
            </a:r>
            <a:r>
              <a:rPr lang="de-DE" sz="1300" dirty="0" smtClean="0"/>
              <a:t>/</a:t>
            </a:r>
            <a:r>
              <a:rPr lang="de-DE" sz="1300" dirty="0" err="1" smtClean="0"/>
              <a:t>company</a:t>
            </a:r>
            <a:r>
              <a:rPr lang="de-DE" sz="1300" dirty="0" smtClean="0"/>
              <a:t> (</a:t>
            </a:r>
            <a:r>
              <a:rPr lang="de-DE" sz="1300" dirty="0" err="1" smtClean="0"/>
              <a:t>yes</a:t>
            </a:r>
            <a:r>
              <a:rPr lang="de-DE" sz="1300" dirty="0" smtClean="0"/>
              <a:t>, also a </a:t>
            </a:r>
            <a:r>
              <a:rPr lang="de-DE" sz="1300" dirty="0" err="1" smtClean="0"/>
              <a:t>profile</a:t>
            </a:r>
            <a:r>
              <a:rPr lang="de-DE" sz="13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sz="1300" dirty="0" err="1" smtClean="0"/>
              <a:t>Be</a:t>
            </a:r>
            <a:r>
              <a:rPr lang="de-DE" sz="1300" dirty="0" smtClean="0"/>
              <a:t> </a:t>
            </a:r>
            <a:r>
              <a:rPr lang="de-DE" sz="1300" dirty="0" err="1" smtClean="0"/>
              <a:t>able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promote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terms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task</a:t>
            </a:r>
            <a:r>
              <a:rPr lang="de-DE" sz="1300" dirty="0" smtClean="0"/>
              <a:t>(s) a </a:t>
            </a:r>
            <a:r>
              <a:rPr lang="de-DE" sz="1300" dirty="0" err="1" smtClean="0"/>
              <a:t>business</a:t>
            </a:r>
            <a:r>
              <a:rPr lang="de-DE" sz="1300" dirty="0" smtClean="0"/>
              <a:t> </a:t>
            </a:r>
            <a:r>
              <a:rPr lang="de-DE" sz="1300" dirty="0" err="1" smtClean="0"/>
              <a:t>has</a:t>
            </a:r>
            <a:r>
              <a:rPr lang="de-DE" sz="1300" dirty="0" smtClean="0"/>
              <a:t> </a:t>
            </a:r>
            <a:r>
              <a:rPr lang="de-DE" sz="1300" dirty="0" err="1" smtClean="0"/>
              <a:t>available</a:t>
            </a:r>
            <a:endParaRPr lang="de-DE" sz="1300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sz="1300" dirty="0" err="1" smtClean="0"/>
              <a:t>Be</a:t>
            </a:r>
            <a:r>
              <a:rPr lang="de-DE" sz="1300" dirty="0" smtClean="0"/>
              <a:t> </a:t>
            </a:r>
            <a:r>
              <a:rPr lang="de-DE" sz="1300" dirty="0" err="1" smtClean="0"/>
              <a:t>able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review</a:t>
            </a:r>
            <a:r>
              <a:rPr lang="de-DE" sz="1300" dirty="0" smtClean="0"/>
              <a:t>/rank a </a:t>
            </a:r>
            <a:r>
              <a:rPr lang="de-DE" sz="1300" dirty="0" err="1" smtClean="0"/>
              <a:t>business</a:t>
            </a:r>
            <a:r>
              <a:rPr lang="de-DE" sz="1300" dirty="0"/>
              <a:t/>
            </a:r>
            <a:br>
              <a:rPr lang="de-DE" sz="1300" dirty="0"/>
            </a:br>
            <a:r>
              <a:rPr lang="de-DE" sz="1300" dirty="0" smtClean="0"/>
              <a:t>(</a:t>
            </a:r>
            <a:r>
              <a:rPr lang="de-DE" sz="1300" dirty="0" err="1" smtClean="0"/>
              <a:t>again</a:t>
            </a:r>
            <a:r>
              <a:rPr lang="de-DE" sz="1300" dirty="0" smtClean="0"/>
              <a:t> </a:t>
            </a:r>
            <a:r>
              <a:rPr lang="de-DE" sz="1300" dirty="0" err="1" smtClean="0"/>
              <a:t>only</a:t>
            </a:r>
            <a:r>
              <a:rPr lang="de-DE" sz="1300" dirty="0" smtClean="0"/>
              <a:t> </a:t>
            </a:r>
            <a:r>
              <a:rPr lang="de-DE" sz="1300" dirty="0" err="1" smtClean="0"/>
              <a:t>for</a:t>
            </a:r>
            <a:r>
              <a:rPr lang="de-DE" sz="1300" dirty="0" smtClean="0"/>
              <a:t> </a:t>
            </a:r>
            <a:r>
              <a:rPr lang="de-DE" sz="1300" dirty="0" err="1" smtClean="0"/>
              <a:t>experts</a:t>
            </a:r>
            <a:r>
              <a:rPr lang="de-DE" sz="1300" dirty="0" smtClean="0"/>
              <a:t> </a:t>
            </a:r>
            <a:r>
              <a:rPr lang="de-DE" sz="1300" dirty="0" err="1" smtClean="0"/>
              <a:t>who</a:t>
            </a:r>
            <a:r>
              <a:rPr lang="de-DE" sz="1300" dirty="0" smtClean="0"/>
              <a:t> </a:t>
            </a:r>
            <a:r>
              <a:rPr lang="de-DE" sz="1300" dirty="0" err="1" smtClean="0"/>
              <a:t>had</a:t>
            </a:r>
            <a:r>
              <a:rPr lang="de-DE" sz="1300" dirty="0" smtClean="0"/>
              <a:t> a </a:t>
            </a:r>
            <a:r>
              <a:rPr lang="de-DE" sz="1300" dirty="0" err="1" smtClean="0"/>
              <a:t>verified</a:t>
            </a:r>
            <a:r>
              <a:rPr lang="de-DE" sz="1300" dirty="0" smtClean="0"/>
              <a:t> </a:t>
            </a:r>
            <a:r>
              <a:rPr lang="de-DE" sz="1300" dirty="0" err="1" smtClean="0"/>
              <a:t>working</a:t>
            </a:r>
            <a:r>
              <a:rPr lang="de-DE" sz="1300" dirty="0" smtClean="0"/>
              <a:t> </a:t>
            </a:r>
            <a:r>
              <a:rPr lang="de-DE" sz="1300" dirty="0" err="1" smtClean="0"/>
              <a:t>relationship</a:t>
            </a:r>
            <a:r>
              <a:rPr lang="de-DE" sz="13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de-DE" sz="1300" dirty="0" smtClean="0"/>
          </a:p>
          <a:p>
            <a:pPr marL="285750" indent="-285750">
              <a:buClr>
                <a:srgbClr val="009BD2"/>
              </a:buClr>
              <a:buFont typeface="Arial" panose="020B0604020202020204" pitchFamily="34" charset="0"/>
              <a:buChar char="•"/>
              <a:defRPr/>
            </a:pP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 smtClean="0"/>
              <a:t>02· App </a:t>
            </a:r>
            <a:r>
              <a:rPr lang="de-DE" altLang="de-DE" sz="1000" dirty="0" err="1" smtClean="0"/>
              <a:t>Requirements</a:t>
            </a:r>
            <a:endParaRPr lang="de-DE" altLang="de-DE" sz="1000" dirty="0"/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 smtClean="0"/>
              <a:t>Fachgebiet Internettechnologie </a:t>
            </a:r>
            <a:r>
              <a:rPr lang="de-DE" altLang="de-DE" sz="1000" dirty="0"/>
              <a:t>Prof. Dr. </a:t>
            </a:r>
            <a:r>
              <a:rPr lang="de-DE" altLang="de-DE" sz="1000" dirty="0" smtClean="0"/>
              <a:t>phil. habil. Gerd Wagner </a:t>
            </a:r>
            <a:endParaRPr lang="de-DE" altLang="de-DE" sz="10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 smtClean="0">
                <a:solidFill>
                  <a:srgbClr val="009BD2"/>
                </a:solidFill>
                <a:cs typeface="Arial" charset="0"/>
              </a:rPr>
              <a:t>App </a:t>
            </a:r>
            <a:r>
              <a:rPr lang="de-DE" altLang="de-DE" sz="1800" b="1" dirty="0" err="1" smtClean="0">
                <a:solidFill>
                  <a:srgbClr val="009BD2"/>
                </a:solidFill>
                <a:cs typeface="Arial" charset="0"/>
              </a:rPr>
              <a:t>Requirements</a:t>
            </a:r>
            <a:endParaRPr lang="de-DE" altLang="de-DE" sz="1800" b="1" dirty="0" smtClean="0">
              <a:solidFill>
                <a:srgbClr val="009BD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8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267200" y="2286000"/>
            <a:ext cx="403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</a:pPr>
            <a:r>
              <a:rPr lang="de-DE" altLang="de-DE" sz="2000" dirty="0">
                <a:solidFill>
                  <a:schemeClr val="bg1"/>
                </a:solidFill>
              </a:rPr>
              <a:t>02</a:t>
            </a:r>
            <a:br>
              <a:rPr lang="de-DE" altLang="de-DE" sz="2000" dirty="0">
                <a:solidFill>
                  <a:schemeClr val="bg1"/>
                </a:solidFill>
              </a:rPr>
            </a:br>
            <a:r>
              <a:rPr lang="de-DE" altLang="de-DE" sz="2000" b="1" dirty="0" smtClean="0">
                <a:solidFill>
                  <a:schemeClr val="bg1"/>
                </a:solidFill>
              </a:rPr>
              <a:t>Information Management</a:t>
            </a:r>
            <a:endParaRPr lang="de-DE" alt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9</a:t>
            </a:fld>
            <a:endParaRPr lang="de-DE" altLang="de-DE" sz="1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85850"/>
            <a:ext cx="8147247" cy="4503738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Tasks</a:t>
            </a: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 smtClean="0"/>
              <a:t>03· Information Management</a:t>
            </a:r>
            <a:endParaRPr lang="de-DE" altLang="de-DE" sz="1000" dirty="0"/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 smtClean="0"/>
              <a:t>Fachgebiet Internettechnologie </a:t>
            </a:r>
            <a:r>
              <a:rPr lang="de-DE" altLang="de-DE" sz="1000" dirty="0"/>
              <a:t>Prof. Dr. </a:t>
            </a:r>
            <a:r>
              <a:rPr lang="de-DE" altLang="de-DE" sz="1000" dirty="0" smtClean="0"/>
              <a:t>phil. habil. Gerd Wagner </a:t>
            </a:r>
            <a:endParaRPr lang="de-DE" altLang="de-DE" sz="10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 smtClean="0">
                <a:solidFill>
                  <a:srgbClr val="009BD2"/>
                </a:solidFill>
                <a:cs typeface="Arial" charset="0"/>
              </a:rPr>
              <a:t>Information Management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286420"/>
              </p:ext>
            </p:extLst>
          </p:nvPr>
        </p:nvGraphicFramePr>
        <p:xfrm>
          <a:off x="457200" y="1483519"/>
          <a:ext cx="7162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821">
                  <a:extLst>
                    <a:ext uri="{9D8B030D-6E8A-4147-A177-3AD203B41FA5}">
                      <a16:colId xmlns:a16="http://schemas.microsoft.com/office/drawing/2014/main" val="284541635"/>
                    </a:ext>
                  </a:extLst>
                </a:gridCol>
                <a:gridCol w="5188979">
                  <a:extLst>
                    <a:ext uri="{9D8B030D-6E8A-4147-A177-3AD203B41FA5}">
                      <a16:colId xmlns:a16="http://schemas.microsoft.com/office/drawing/2014/main" val="3996900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38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Create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As a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person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, a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as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provider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8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Unique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Every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should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unique</a:t>
                      </a:r>
                      <a:endParaRPr lang="de-D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7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Unique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provider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should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have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provider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2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Provide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minimum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provider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should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have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at least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Roles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person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can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have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also a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role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cust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prov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1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Provider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limits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Every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provider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able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work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kind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Task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creation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Create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task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8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Unique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tasks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Every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should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uniqe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71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Task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theme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Every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should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have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website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, etc.)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8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9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BTU_Foliensatz_VorlageBlanco_deutsch</Template>
  <TotalTime>0</TotalTime>
  <Words>404</Words>
  <Application>Microsoft Office PowerPoint</Application>
  <PresentationFormat>Bildschirmpräsentation (4:3)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Times</vt:lpstr>
      <vt:lpstr>ヒラギノ角ゴ Pro W3</vt:lpstr>
      <vt:lpstr>Benutzerdefiniertes Design</vt:lpstr>
      <vt:lpstr>1_Benutzerdefiniertes Design</vt:lpstr>
      <vt:lpstr>Leere 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Windows-Benutzer</cp:lastModifiedBy>
  <cp:revision>15</cp:revision>
  <cp:lastPrinted>2013-11-07T14:00:40Z</cp:lastPrinted>
  <dcterms:created xsi:type="dcterms:W3CDTF">2020-06-03T19:21:00Z</dcterms:created>
  <dcterms:modified xsi:type="dcterms:W3CDTF">2020-06-03T23:21:17Z</dcterms:modified>
</cp:coreProperties>
</file>