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488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5401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775589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CEED53-D3BE-BA47-65BE-3952C8092C73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693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7430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705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29A7E3-C285-AC3B-002C-33D18DEFC65F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2463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3875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20446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4B91E2-290F-0CB5-4612-75A22F5A408C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7625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1267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1518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F8BDDC-C64C-4115-531F-0BC54F680A68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749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01412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93000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8B382F-4F1B-6931-0D27-BC0B00547AE4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334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55891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92726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E7EA8B-CDD8-CB5A-E167-4F0A3A7C6CB4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0339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91635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67135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B12B93-3D79-A8DD-D158-DDDF78400077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4944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54253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79478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628C59-C014-9DF4-E73E-20B5526BA861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160792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825697335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22549225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9" y="0"/>
            <a:ext cx="4572000" cy="6858000"/>
          </a:xfrm>
          <a:prstGeom prst="rect">
            <a:avLst/>
          </a:prstGeom>
        </p:spPr>
      </p:pic>
      <p:sp>
        <p:nvSpPr>
          <p:cNvPr id="1741800019" name="Text 2"/>
          <p:cNvSpPr/>
          <p:nvPr/>
        </p:nvSpPr>
        <p:spPr bwMode="auto">
          <a:xfrm flipH="0" flipV="0">
            <a:off x="694332" y="1264051"/>
            <a:ext cx="6231333" cy="2583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  <a:defRPr/>
            </a:pPr>
            <a:r>
              <a:rPr lang="en-US" sz="5250">
                <a:solidFill>
                  <a:srgbClr val="6EB9FC"/>
                </a:solidFill>
                <a:latin typeface="Lora"/>
                <a:ea typeface="Lora"/>
                <a:cs typeface="Lora"/>
              </a:rPr>
              <a:t>Überblick über die IT-Sicherheit in unserer Firma</a:t>
            </a:r>
            <a:endParaRPr lang="en-US" sz="5250"/>
          </a:p>
        </p:txBody>
      </p:sp>
      <p:sp>
        <p:nvSpPr>
          <p:cNvPr id="418640920" name="Text 3"/>
          <p:cNvSpPr/>
          <p:nvPr/>
        </p:nvSpPr>
        <p:spPr bwMode="auto">
          <a:xfrm flipH="0" flipV="0">
            <a:off x="694332" y="4016970"/>
            <a:ext cx="6231333" cy="18287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defRPr/>
            </a:pPr>
            <a:endParaRPr/>
          </a:p>
        </p:txBody>
      </p:sp>
      <p:sp>
        <p:nvSpPr>
          <p:cNvPr id="933401248" name=""/>
          <p:cNvSpPr txBox="1"/>
          <p:nvPr/>
        </p:nvSpPr>
        <p:spPr bwMode="auto">
          <a:xfrm flipH="0" flipV="0">
            <a:off x="2802107" y="5186597"/>
            <a:ext cx="488880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Kostiantyn Cheshykhin</a:t>
            </a:r>
            <a:endParaRPr sz="2800"/>
          </a:p>
          <a:p>
            <a:pPr>
              <a:defRPr/>
            </a:pPr>
            <a:r>
              <a:rPr sz="2800">
                <a:solidFill>
                  <a:schemeClr val="accent1"/>
                </a:solidFill>
              </a:rPr>
              <a:t>Flavia IT-Management GmbH</a:t>
            </a:r>
            <a:endParaRPr sz="2800"/>
          </a:p>
        </p:txBody>
      </p:sp>
      <p:pic>
        <p:nvPicPr>
          <p:cNvPr id="432811586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flipH="0" flipV="0">
            <a:off x="1736850" y="5186597"/>
            <a:ext cx="928099" cy="122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499396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840912344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1872722910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9" y="0"/>
            <a:ext cx="4572000" cy="6858000"/>
          </a:xfrm>
          <a:prstGeom prst="rect">
            <a:avLst/>
          </a:prstGeom>
        </p:spPr>
      </p:pic>
      <p:sp>
        <p:nvSpPr>
          <p:cNvPr id="1122852424" name="Text 2"/>
          <p:cNvSpPr/>
          <p:nvPr/>
        </p:nvSpPr>
        <p:spPr bwMode="auto">
          <a:xfrm flipH="0" flipV="0">
            <a:off x="694332" y="444293"/>
            <a:ext cx="6231333" cy="14109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 b="0" i="0" u="none" strike="noStrike" cap="none" spc="0">
                <a:solidFill>
                  <a:srgbClr val="6EB9FC"/>
                </a:solidFill>
                <a:latin typeface="Lora"/>
                <a:ea typeface="Lora"/>
                <a:cs typeface="Lora"/>
              </a:rPr>
              <a:t>Maßnahmen zur Informationssicherheit</a:t>
            </a:r>
            <a:endParaRPr lang="en-US" sz="4350"/>
          </a:p>
        </p:txBody>
      </p:sp>
      <p:sp>
        <p:nvSpPr>
          <p:cNvPr id="516771956" name="Text 3"/>
          <p:cNvSpPr/>
          <p:nvPr/>
        </p:nvSpPr>
        <p:spPr bwMode="auto">
          <a:xfrm flipH="0" flipV="0">
            <a:off x="694332" y="1960225"/>
            <a:ext cx="6820471" cy="44333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de-DE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Implementierung der Multi-Faktor-Authentifizierung:</a:t>
            </a:r>
            <a:endParaRPr lang="de-DE" sz="1750">
              <a:solidFill>
                <a:srgbClr val="D6E5EF"/>
              </a:solidFill>
              <a:latin typeface="Source Sans Pro"/>
              <a:ea typeface="Source Sans Pro"/>
              <a:cs typeface="Source Sans Pro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de-DE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Stärken Sie den Zugangsschutz mit einem Multi-Faktor-Authentifizierungssystem</a:t>
            </a:r>
            <a:r>
              <a:rPr lang="de-DE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 lang="de-DE" sz="1750"/>
          </a:p>
          <a:p>
            <a:pPr marL="0" indent="0">
              <a:lnSpc>
                <a:spcPts val="2798"/>
              </a:lnSpc>
              <a:buNone/>
              <a:defRPr/>
            </a:pPr>
            <a:endParaRPr lang="de-DE" sz="1750"/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de-DE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Regelmäßige Aktualisierungen und Überwachung</a:t>
            </a:r>
            <a:r>
              <a:rPr lang="de-DE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de-DE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</a:t>
            </a:r>
            <a:endParaRPr lang="de-DE" sz="1750" b="0" i="0" u="none" strike="noStrike" cap="none" spc="0">
              <a:solidFill>
                <a:srgbClr val="D6E5EF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de-DE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Gewährleisten Sie die Netzwerksicherheit durch regelmäßige Aktualisierungen von Antivirenprogrammen und Überwachung der Netzwerkaktivitäten</a:t>
            </a:r>
            <a:r>
              <a:rPr lang="de-DE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 lang="de-DE" sz="17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endParaRPr lang="de-DE" sz="17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de-DE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Mitarbeiterschulungen und Seminare</a:t>
            </a:r>
            <a:r>
              <a:rPr lang="de-DE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de-DE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</a:t>
            </a:r>
            <a:endParaRPr lang="de-DE" sz="1750" b="0" i="0" u="none" strike="noStrike" cap="none" spc="0">
              <a:solidFill>
                <a:srgbClr val="D6E5EF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de-DE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Organisieren Sie Schulungssitzungen und Seminare, um die Mitarbeiter über die Grundlagen der Cybersicherheit zu informieren</a:t>
            </a:r>
            <a:endParaRPr lang="de-DE" sz="1750"/>
          </a:p>
          <a:p>
            <a:pPr marL="0" indent="0">
              <a:lnSpc>
                <a:spcPts val="2798"/>
              </a:lnSpc>
              <a:buNone/>
              <a:defRPr/>
            </a:pPr>
            <a:endParaRPr lang="de-DE" sz="1750"/>
          </a:p>
          <a:p>
            <a:pPr marL="0" indent="0">
              <a:lnSpc>
                <a:spcPts val="2798"/>
              </a:lnSpc>
              <a:buNone/>
              <a:defRPr/>
            </a:pPr>
            <a:endParaRPr lang="de-DE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948253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28498919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10980011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9" y="0"/>
            <a:ext cx="4572000" cy="6858000"/>
          </a:xfrm>
          <a:prstGeom prst="rect">
            <a:avLst/>
          </a:prstGeom>
        </p:spPr>
      </p:pic>
      <p:sp>
        <p:nvSpPr>
          <p:cNvPr id="1734167832" name="Text 2"/>
          <p:cNvSpPr/>
          <p:nvPr/>
        </p:nvSpPr>
        <p:spPr bwMode="auto">
          <a:xfrm flipH="0" flipV="0">
            <a:off x="694332" y="1156948"/>
            <a:ext cx="6577677" cy="897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 b="0" i="0" u="none" strike="noStrike" cap="none" spc="0">
                <a:solidFill>
                  <a:srgbClr val="6EB9FC"/>
                </a:solidFill>
                <a:latin typeface="Lora"/>
                <a:ea typeface="Lora"/>
                <a:cs typeface="Lora"/>
              </a:rPr>
              <a:t>Data-Schutzmaßnahmen</a:t>
            </a:r>
            <a:endParaRPr lang="en-US" sz="4350"/>
          </a:p>
        </p:txBody>
      </p:sp>
      <p:sp>
        <p:nvSpPr>
          <p:cNvPr id="776258757" name="Text 3"/>
          <p:cNvSpPr/>
          <p:nvPr/>
        </p:nvSpPr>
        <p:spPr bwMode="auto">
          <a:xfrm flipH="0" flipV="0">
            <a:off x="694332" y="2200070"/>
            <a:ext cx="6231333" cy="4318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Entwicklung und Umsetzung strenger Datenschutzrichtlinien</a:t>
            </a: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Etablieren und durchsetzen Sie robuste Richtlinien zum Schutz personenbezogener Daten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 lang="en-US" sz="1750"/>
          </a:p>
          <a:p>
            <a:pPr marL="0" indent="0">
              <a:lnSpc>
                <a:spcPts val="2798"/>
              </a:lnSpc>
              <a:buNone/>
              <a:defRPr/>
            </a:pPr>
            <a:endParaRPr lang="en-US" sz="1750"/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Data Encryption during Transmission and Storage:</a:t>
            </a:r>
            <a:r>
              <a:rPr lang="en-US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Utilize up-to-date encryption algorithms to secure data during transfer and storage.</a:t>
            </a:r>
            <a:endParaRPr lang="en-US" sz="17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endParaRPr lang="en-US" sz="175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Regular Security Audits:</a:t>
            </a:r>
            <a:r>
              <a:rPr lang="en-US" sz="1750" b="0" i="0" u="none" strike="noStrike" cap="none" spc="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Conduct periodic security audits to ensure compliance with DSGVO standards.</a:t>
            </a:r>
            <a:endParaRPr sz="1750"/>
          </a:p>
          <a:p>
            <a:pPr marL="0" indent="0">
              <a:lnSpc>
                <a:spcPts val="2798"/>
              </a:lnSpc>
              <a:buNone/>
              <a:defRPr/>
            </a:pPr>
            <a:endParaRPr sz="1750"/>
          </a:p>
          <a:p>
            <a:pPr marL="0" indent="0">
              <a:lnSpc>
                <a:spcPts val="2798"/>
              </a:lnSpc>
              <a:buNone/>
              <a:defRPr/>
            </a:pP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372935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272165613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959465943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44009749" name="Text 2"/>
          <p:cNvSpPr/>
          <p:nvPr/>
        </p:nvSpPr>
        <p:spPr bwMode="auto">
          <a:xfrm>
            <a:off x="5266332" y="1284652"/>
            <a:ext cx="5543550" cy="5786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>
                <a:solidFill>
                  <a:srgbClr val="6EB9FC"/>
                </a:solidFill>
                <a:latin typeface="Lora"/>
                <a:ea typeface="Lora"/>
                <a:cs typeface="Lora"/>
              </a:rPr>
              <a:t>Risk Assessment Methods</a:t>
            </a:r>
            <a:endParaRPr lang="en-US" sz="4350"/>
          </a:p>
        </p:txBody>
      </p:sp>
      <p:sp>
        <p:nvSpPr>
          <p:cNvPr id="573357113" name="Text 3"/>
          <p:cNvSpPr/>
          <p:nvPr/>
        </p:nvSpPr>
        <p:spPr bwMode="auto">
          <a:xfrm flipH="0" flipV="0">
            <a:off x="5266332" y="2639049"/>
            <a:ext cx="6231333" cy="1174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Utilization of Threat Analysis and Risk Assessment: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Apply a comprehensive approach to identify and evaluate potential risks to information security.</a:t>
            </a:r>
            <a:endParaRPr lang="en-US" sz="1750"/>
          </a:p>
        </p:txBody>
      </p:sp>
      <p:sp>
        <p:nvSpPr>
          <p:cNvPr id="2077207078" name="Text 4"/>
          <p:cNvSpPr/>
          <p:nvPr/>
        </p:nvSpPr>
        <p:spPr bwMode="auto">
          <a:xfrm flipH="0" flipV="0">
            <a:off x="5266332" y="3813174"/>
            <a:ext cx="6231333" cy="1490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Continuous Update of Security Measures Catalog: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Regularly review and update the catalog of security measures to ensure compliance with evolving requirements of DSGVO and BSI-Grundschutz.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37899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296428066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893530870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9" y="0"/>
            <a:ext cx="4572000" cy="6858000"/>
          </a:xfrm>
          <a:prstGeom prst="rect">
            <a:avLst/>
          </a:prstGeom>
        </p:spPr>
      </p:pic>
      <p:sp>
        <p:nvSpPr>
          <p:cNvPr id="1610791975" name="Text 2"/>
          <p:cNvSpPr/>
          <p:nvPr/>
        </p:nvSpPr>
        <p:spPr bwMode="auto">
          <a:xfrm>
            <a:off x="694332" y="437774"/>
            <a:ext cx="6231333" cy="1735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>
                <a:solidFill>
                  <a:srgbClr val="6EB9FC"/>
                </a:solidFill>
                <a:latin typeface="Lora"/>
                <a:ea typeface="Lora"/>
                <a:cs typeface="Lora"/>
              </a:rPr>
              <a:t>Compliance with IT Security and Data Protection Standards</a:t>
            </a:r>
            <a:endParaRPr lang="en-US" sz="4350"/>
          </a:p>
        </p:txBody>
      </p:sp>
      <p:sp>
        <p:nvSpPr>
          <p:cNvPr id="1863461870" name="Text 3"/>
          <p:cNvSpPr/>
          <p:nvPr/>
        </p:nvSpPr>
        <p:spPr bwMode="auto">
          <a:xfrm flipH="0" flipV="0">
            <a:off x="694332" y="2513673"/>
            <a:ext cx="6231333" cy="1252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Adherence to GDPR, DSGVO, ISO 27001, and Relevant Regulations: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Ensure compliance with legal and regulatory requirements for IT security and data protection.</a:t>
            </a:r>
            <a:endParaRPr lang="en-US" sz="1750"/>
          </a:p>
        </p:txBody>
      </p:sp>
      <p:sp>
        <p:nvSpPr>
          <p:cNvPr id="128958966" name="Text 4"/>
          <p:cNvSpPr/>
          <p:nvPr/>
        </p:nvSpPr>
        <p:spPr bwMode="auto">
          <a:xfrm flipH="0" flipV="0">
            <a:off x="694332" y="3766075"/>
            <a:ext cx="6231333" cy="1174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Regular Updating of Security Policies: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Keep security policies up-to-date with changes in legislation to maintain preparedness against evolving threats.</a:t>
            </a:r>
            <a:endParaRPr lang="en-US" sz="1750"/>
          </a:p>
        </p:txBody>
      </p:sp>
      <p:sp>
        <p:nvSpPr>
          <p:cNvPr id="1757578380" name="Text 5"/>
          <p:cNvSpPr/>
          <p:nvPr/>
        </p:nvSpPr>
        <p:spPr bwMode="auto">
          <a:xfrm flipH="0" flipV="0">
            <a:off x="694332" y="4940200"/>
            <a:ext cx="6231333" cy="14969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Addressing Human Factors in Cybersecurity: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Conduct regular training sessions for employees to identify social engineering and phishing attempts. Regularly test for social engineering vulnerabilities.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586558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743377786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1546196840" name="Text 2"/>
          <p:cNvSpPr/>
          <p:nvPr/>
        </p:nvSpPr>
        <p:spPr bwMode="auto">
          <a:xfrm>
            <a:off x="1956990" y="1279227"/>
            <a:ext cx="8277918" cy="11572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>
                <a:solidFill>
                  <a:srgbClr val="6EB9FC"/>
                </a:solidFill>
                <a:latin typeface="Lora"/>
                <a:ea typeface="Lora"/>
                <a:cs typeface="Lora"/>
              </a:rPr>
              <a:t>Risk Mitigation Measures for the Human Factor</a:t>
            </a:r>
            <a:endParaRPr lang="en-US" sz="4350"/>
          </a:p>
        </p:txBody>
      </p:sp>
      <p:sp>
        <p:nvSpPr>
          <p:cNvPr id="107027235" name="Text 3"/>
          <p:cNvSpPr/>
          <p:nvPr/>
        </p:nvSpPr>
        <p:spPr bwMode="auto">
          <a:xfrm>
            <a:off x="1956990" y="2806799"/>
            <a:ext cx="8277918" cy="592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Implementation of User Behavior Monitoring and Analytics: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Deploy monitoring and analytics systems to detect anomalies in user behavior.</a:t>
            </a:r>
            <a:endParaRPr lang="en-US" sz="1750"/>
          </a:p>
        </p:txBody>
      </p:sp>
      <p:sp>
        <p:nvSpPr>
          <p:cNvPr id="1765187790" name="Text 4"/>
          <p:cNvSpPr/>
          <p:nvPr/>
        </p:nvSpPr>
        <p:spPr bwMode="auto">
          <a:xfrm>
            <a:off x="1956990" y="3607394"/>
            <a:ext cx="8277918" cy="592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Conducting Phishing Attack Simulations: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Conduct simulations of phishing attacks to train staff in recognizing such threats.</a:t>
            </a:r>
            <a:endParaRPr lang="en-US" sz="1750"/>
          </a:p>
        </p:txBody>
      </p:sp>
      <p:sp>
        <p:nvSpPr>
          <p:cNvPr id="1399120423" name="Text 5"/>
          <p:cNvSpPr/>
          <p:nvPr/>
        </p:nvSpPr>
        <p:spPr bwMode="auto">
          <a:xfrm>
            <a:off x="1956990" y="4407991"/>
            <a:ext cx="827791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Methods to Protect Against Password Theft:</a:t>
            </a:r>
            <a:endParaRPr lang="en-US" sz="1750"/>
          </a:p>
        </p:txBody>
      </p:sp>
      <p:sp>
        <p:nvSpPr>
          <p:cNvPr id="1712672103" name="Text 6"/>
          <p:cNvSpPr/>
          <p:nvPr/>
        </p:nvSpPr>
        <p:spPr bwMode="auto">
          <a:xfrm>
            <a:off x="2253158" y="4912418"/>
            <a:ext cx="79817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Regularly updating password complexity policies and storage requirements.</a:t>
            </a:r>
            <a:endParaRPr lang="en-US" sz="1750"/>
          </a:p>
        </p:txBody>
      </p:sp>
      <p:sp>
        <p:nvSpPr>
          <p:cNvPr id="134195801" name="Text 7"/>
          <p:cNvSpPr/>
          <p:nvPr/>
        </p:nvSpPr>
        <p:spPr bwMode="auto">
          <a:xfrm>
            <a:off x="2253158" y="5282604"/>
            <a:ext cx="79817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Implementing two-factor and biometric authentication technologies.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743527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779756352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58092003" name="Text 2"/>
          <p:cNvSpPr/>
          <p:nvPr/>
        </p:nvSpPr>
        <p:spPr bwMode="auto">
          <a:xfrm>
            <a:off x="1956990" y="1279227"/>
            <a:ext cx="8277918" cy="11572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>
                <a:solidFill>
                  <a:srgbClr val="6EB9FC"/>
                </a:solidFill>
                <a:latin typeface="Lora"/>
                <a:ea typeface="Lora"/>
                <a:cs typeface="Lora"/>
              </a:rPr>
              <a:t>Main Insights from the "Brain Hacking" Presentation</a:t>
            </a:r>
            <a:endParaRPr lang="en-US" sz="4350"/>
          </a:p>
        </p:txBody>
      </p:sp>
      <p:sp>
        <p:nvSpPr>
          <p:cNvPr id="803609016" name="Text 3"/>
          <p:cNvSpPr/>
          <p:nvPr/>
        </p:nvSpPr>
        <p:spPr bwMode="auto">
          <a:xfrm>
            <a:off x="1956990" y="2806799"/>
            <a:ext cx="8277918" cy="592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Understanding how psychology can be used for security hacking: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Explore the psychological techniques hackers use to exploit vulnerabilities.</a:t>
            </a:r>
            <a:endParaRPr lang="en-US" sz="1750"/>
          </a:p>
        </p:txBody>
      </p:sp>
      <p:sp>
        <p:nvSpPr>
          <p:cNvPr id="448947555" name="Text 4"/>
          <p:cNvSpPr/>
          <p:nvPr/>
        </p:nvSpPr>
        <p:spPr bwMode="auto">
          <a:xfrm>
            <a:off x="1956990" y="3607394"/>
            <a:ext cx="8277918" cy="592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Integration of Attack Psychology Knowledge in Security Training: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Incorporate knowledge of psychological attacks into employee security training.</a:t>
            </a:r>
            <a:endParaRPr lang="en-US" sz="1750"/>
          </a:p>
        </p:txBody>
      </p:sp>
      <p:sp>
        <p:nvSpPr>
          <p:cNvPr id="262505836" name="Text 5"/>
          <p:cNvSpPr/>
          <p:nvPr/>
        </p:nvSpPr>
        <p:spPr bwMode="auto">
          <a:xfrm>
            <a:off x="1956990" y="4407991"/>
            <a:ext cx="827791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Key Lessons from the Self-Study Cybersecurity Course:</a:t>
            </a:r>
            <a:endParaRPr lang="en-US" sz="1750"/>
          </a:p>
        </p:txBody>
      </p:sp>
      <p:sp>
        <p:nvSpPr>
          <p:cNvPr id="1296953903" name="Text 6"/>
          <p:cNvSpPr/>
          <p:nvPr/>
        </p:nvSpPr>
        <p:spPr bwMode="auto">
          <a:xfrm>
            <a:off x="2253158" y="4912418"/>
            <a:ext cx="79817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Awareness of current threats and methods to prevent them.</a:t>
            </a:r>
            <a:endParaRPr lang="en-US" sz="1750"/>
          </a:p>
        </p:txBody>
      </p:sp>
      <p:sp>
        <p:nvSpPr>
          <p:cNvPr id="1632051138" name="Text 7"/>
          <p:cNvSpPr/>
          <p:nvPr/>
        </p:nvSpPr>
        <p:spPr bwMode="auto">
          <a:xfrm>
            <a:off x="2253158" y="5282604"/>
            <a:ext cx="79817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Integration of acquired knowledge into security auditing processes and employee training.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833700" name="Shape 0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005365187" name="Shape 1"/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917773551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85397767" name="Text 2"/>
          <p:cNvSpPr/>
          <p:nvPr/>
        </p:nvSpPr>
        <p:spPr bwMode="auto">
          <a:xfrm>
            <a:off x="5266332" y="1267974"/>
            <a:ext cx="6231333" cy="11572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7"/>
              </a:lnSpc>
              <a:buNone/>
              <a:defRPr/>
            </a:pPr>
            <a:r>
              <a:rPr lang="en-US" sz="4350">
                <a:solidFill>
                  <a:srgbClr val="6EB9FC"/>
                </a:solidFill>
                <a:latin typeface="Lora"/>
                <a:ea typeface="Lora"/>
                <a:cs typeface="Lora"/>
              </a:rPr>
              <a:t>Additional Measures for Cybersecurity</a:t>
            </a:r>
            <a:endParaRPr lang="en-US" sz="4350"/>
          </a:p>
        </p:txBody>
      </p:sp>
      <p:sp>
        <p:nvSpPr>
          <p:cNvPr id="1043707069" name="Text 3"/>
          <p:cNvSpPr/>
          <p:nvPr/>
        </p:nvSpPr>
        <p:spPr bwMode="auto">
          <a:xfrm flipH="0" flipV="0">
            <a:off x="5266332" y="3169886"/>
            <a:ext cx="6231333" cy="1156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Implementation of an Automated Incident Detection and Response System: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Deploy a system that can automatically detect and respond to security incidents.</a:t>
            </a:r>
            <a:endParaRPr lang="en-US" sz="1750"/>
          </a:p>
        </p:txBody>
      </p:sp>
      <p:sp>
        <p:nvSpPr>
          <p:cNvPr id="1342755735" name="Text 4"/>
          <p:cNvSpPr/>
          <p:nvPr/>
        </p:nvSpPr>
        <p:spPr bwMode="auto">
          <a:xfrm flipH="0" flipV="0">
            <a:off x="5266332" y="4250630"/>
            <a:ext cx="6231333" cy="773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8"/>
              </a:lnSpc>
              <a:buNone/>
              <a:defRPr/>
            </a:pPr>
            <a:r>
              <a:rPr lang="en-US" sz="1750" b="1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Regular Penetration Testing:</a:t>
            </a:r>
            <a:r>
              <a:rPr lang="en-US" sz="1750">
                <a:solidFill>
                  <a:srgbClr val="D6E5EF"/>
                </a:solidFill>
                <a:latin typeface="Source Sans Pro"/>
                <a:ea typeface="Source Sans Pro"/>
                <a:cs typeface="Source Sans Pro"/>
              </a:rPr>
              <a:t> Conduct regular penetration tests to identify vulnerabilities in systems.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2024-01-14T19:05:53Z</dcterms:modified>
  <cp:category/>
  <cp:contentStatus/>
  <cp:version/>
</cp:coreProperties>
</file>