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C1612E-F1AB-4ABD-E49E-D0436D0EAAB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2D302A-51C3-6EE7-BD17-8757CDC483D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2478D1-FA84-389F-89B7-575F4C11866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B831C4-CC94-D819-D25C-0B9B05285C4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68577B-6AA2-B43D-BD79-9CDE0597176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26411E-E82A-BF21-BDA0-732256738D6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70480C-4EE3-D03A-8714-9BD80E021CA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F4B17C-2F0E-6A71-1A3C-7D57A2CC6D1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FF9A-D830-5D26-7F86-8EF35B884C1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4EFC28-DCD9-F9AE-EB97-84F81DCD66C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7DEA28-26C9-8A5B-1CD1-FF0F0443351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DEAA33-C216-CF88-4CCB-E8278F5BECC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auto">
          <a:xfrm>
            <a:off x="1631031" y="1340767"/>
            <a:ext cx="5965303" cy="37444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" name="Прямоугольник 3"/>
          <p:cNvSpPr/>
          <p:nvPr userDrawn="1"/>
        </p:nvSpPr>
        <p:spPr bwMode="auto">
          <a:xfrm>
            <a:off x="1763687" y="1484784"/>
            <a:ext cx="5688631" cy="3456383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123727" y="2132855"/>
            <a:ext cx="4968551" cy="10801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123727" y="3284983"/>
            <a:ext cx="4968551" cy="122413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475656" y="1188367"/>
            <a:ext cx="6264695" cy="40492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33535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3100536" y="6165303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6529536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33535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3100536" y="6165303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6529536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199" y="1600201"/>
            <a:ext cx="4038599" cy="452596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 </a:t>
            </a:r>
            <a:r>
              <a:rPr/>
              <a:t>Образец текста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 bwMode="auto">
          <a:xfrm>
            <a:off x="365760" y="1600200"/>
            <a:ext cx="4041648" cy="4526279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>
              <a:defRPr/>
            </a:pPr>
            <a:r>
              <a:rPr/>
              <a:t> </a:t>
            </a:r>
            <a:r>
              <a:rPr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33535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3100536" y="6165303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6529536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4767" y="1441375"/>
            <a:ext cx="4040187" cy="65300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85767" y="1448779"/>
            <a:ext cx="4126692" cy="6456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 bwMode="auto">
          <a:xfrm>
            <a:off x="4617005" y="2276865"/>
            <a:ext cx="4097226" cy="3849170"/>
          </a:xfrm>
        </p:spPr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 bwMode="auto">
          <a:xfrm>
            <a:off x="386535" y="2258870"/>
            <a:ext cx="4097226" cy="3849170"/>
          </a:xfrm>
        </p:spPr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33535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3100536" y="6165303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6529536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33535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3100536" y="6165303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6529536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33535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3100536" y="6165303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6529536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055602" y="1412777"/>
            <a:ext cx="5060328" cy="3795246"/>
          </a:xfrm>
          <a:prstGeom prst="rect">
            <a:avLst/>
          </a:prstGeom>
          <a:blipFill>
            <a:blip r:embed="rId2">
              <a:alphaModFix amt="36000"/>
            </a:blip>
            <a:stretch/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679575" y="5373215"/>
            <a:ext cx="5711823" cy="97043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cxnSp>
        <p:nvCxnSpPr>
          <p:cNvPr id="8" name="Straight Connector 9"/>
          <p:cNvCxnSpPr>
            <a:cxnSpLocks/>
          </p:cNvCxnSpPr>
          <p:nvPr userDrawn="1"/>
        </p:nvCxnSpPr>
        <p:spPr bwMode="auto">
          <a:xfrm>
            <a:off x="13766" y="943135"/>
            <a:ext cx="9144000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>
            <a:cxnSpLocks/>
          </p:cNvCxnSpPr>
          <p:nvPr userDrawn="1"/>
        </p:nvCxnSpPr>
        <p:spPr bwMode="auto">
          <a:xfrm>
            <a:off x="13766" y="979139"/>
            <a:ext cx="9144000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457200" y="188640"/>
            <a:ext cx="8229600" cy="86409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33535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3100536" y="6165303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6529536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8640"/>
            <a:ext cx="8229600" cy="86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33535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3100536" y="6165303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6529536" y="6165303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1196751"/>
            <a:ext cx="9144000" cy="1587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>
        <a:lnSpc>
          <a:spcPts val="5799"/>
        </a:lnSpc>
        <a:spcBef>
          <a:spcPts val="0"/>
        </a:spcBef>
        <a:buNone/>
        <a:defRPr sz="40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1949" indent="-361949" algn="l" defTabSz="914400">
        <a:spcBef>
          <a:spcPts val="0"/>
        </a:spcBef>
        <a:buFont typeface="Arial"/>
        <a:buChar char="•"/>
        <a:defRPr sz="24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49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4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4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69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media1.sv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Überblick über die IT-Sicherheit in unserer Firma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Einleitung</a:t>
            </a:r>
            <a:endParaRPr/>
          </a:p>
        </p:txBody>
      </p:sp>
      <p:pic>
        <p:nvPicPr>
          <p:cNvPr id="292061967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7912931" y="5659813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Erkenntnisse aus Selbstlernkursen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1371600"/>
            <a:ext cx="3129038" cy="1189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/>
          </a:p>
          <a:p>
            <a:pPr>
              <a:defRPr sz="1800"/>
            </a:pPr>
            <a:r>
              <a:rPr/>
              <a:t>- Sicherheitsbewusstsein</a:t>
            </a:r>
            <a:br>
              <a:rPr/>
            </a:br>
            <a:r>
              <a:rPr/>
              <a:t>- Anwendungswissen</a:t>
            </a:r>
            <a:br>
              <a:rPr/>
            </a:br>
            <a:r>
              <a:rPr/>
              <a:t>- Kontinuierliche Weiterbildung</a:t>
            </a:r>
            <a:endParaRPr/>
          </a:p>
        </p:txBody>
      </p:sp>
      <p:pic>
        <p:nvPicPr>
          <p:cNvPr id="2716906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2930" y="5659812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Zusätzliche Maßnahmen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1371600"/>
            <a:ext cx="3116197" cy="1189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/>
          </a:p>
          <a:p>
            <a:pPr>
              <a:defRPr sz="1800"/>
            </a:pPr>
            <a:r>
              <a:rPr/>
              <a:t>- Erweiterte Bedrohungsanalyse</a:t>
            </a:r>
            <a:br>
              <a:rPr/>
            </a:br>
            <a:r>
              <a:rPr/>
              <a:t>- Zero Trust Architektur</a:t>
            </a:r>
            <a:br>
              <a:rPr/>
            </a:br>
            <a:r>
              <a:rPr/>
              <a:t>- Incident Response Team</a:t>
            </a:r>
            <a:endParaRPr/>
          </a:p>
        </p:txBody>
      </p:sp>
      <p:pic>
        <p:nvPicPr>
          <p:cNvPr id="3394725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2930" y="5659812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Schluss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1371600"/>
            <a:ext cx="3763595" cy="640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/>
          </a:p>
          <a:p>
            <a:pPr>
              <a:defRPr sz="1800"/>
            </a:pPr>
            <a:r>
              <a:rPr/>
              <a:t>Vielen Dank für Ihre Aufmerksamkeit!</a:t>
            </a:r>
            <a:endParaRPr/>
          </a:p>
        </p:txBody>
      </p:sp>
      <p:pic>
        <p:nvPicPr>
          <p:cNvPr id="14740563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2930" y="5659812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Sicherheitsmaßnahmen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1371600"/>
            <a:ext cx="3776656" cy="1737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/>
          </a:p>
          <a:p>
            <a:pPr>
              <a:defRPr sz="1800"/>
            </a:pPr>
            <a:r>
              <a:rPr/>
              <a:t>Wir nutzen:</a:t>
            </a:r>
            <a:br>
              <a:rPr/>
            </a:br>
            <a:r>
              <a:rPr/>
              <a:t>- Firewalls und Antivirensoftware</a:t>
            </a:r>
            <a:br>
              <a:rPr/>
            </a:br>
            <a:r>
              <a:rPr/>
              <a:t>- Verschlüsselung</a:t>
            </a:r>
            <a:br>
              <a:rPr/>
            </a:br>
            <a:r>
              <a:rPr/>
              <a:t>- Zwei-Faktor-Authentifizierung (2FA)</a:t>
            </a:r>
            <a:br>
              <a:rPr/>
            </a:br>
            <a:r>
              <a:rPr/>
              <a:t>- Regelmäßige Sicherheitsupdates</a:t>
            </a:r>
            <a:endParaRPr/>
          </a:p>
        </p:txBody>
      </p:sp>
      <p:pic>
        <p:nvPicPr>
          <p:cNvPr id="7372458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2930" y="5659812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Vertraulichkeit, Integrität, Verfügbarkeit und Authentizität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1371600"/>
            <a:ext cx="5173361" cy="14633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/>
          </a:p>
          <a:p>
            <a:pPr>
              <a:defRPr sz="1800"/>
            </a:pPr>
            <a:r>
              <a:rPr/>
              <a:t>- Vertraulichkeit: Zugangskontrollen, Verschlüsselung</a:t>
            </a:r>
            <a:br>
              <a:rPr/>
            </a:br>
            <a:r>
              <a:rPr/>
              <a:t>- Integrität: Prüfsummen, digitale Signaturen</a:t>
            </a:r>
            <a:br>
              <a:rPr/>
            </a:br>
            <a:r>
              <a:rPr/>
              <a:t>- Verfügbarkeit: Redundante Systeme, Backups</a:t>
            </a:r>
            <a:br>
              <a:rPr/>
            </a:br>
            <a:r>
              <a:rPr/>
              <a:t>- Authentizität: Digitale Zertifikate</a:t>
            </a:r>
            <a:endParaRPr/>
          </a:p>
        </p:txBody>
      </p:sp>
      <p:pic>
        <p:nvPicPr>
          <p:cNvPr id="1585356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2930" y="5659812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Risikobewertung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1371600"/>
            <a:ext cx="5541150" cy="1189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/>
          </a:p>
          <a:p>
            <a:pPr>
              <a:defRPr sz="1800"/>
            </a:pPr>
            <a:r>
              <a:rPr/>
              <a:t>- Qualitative Analysen: Expertenbewertungen</a:t>
            </a:r>
            <a:br>
              <a:rPr/>
            </a:br>
            <a:r>
              <a:rPr/>
              <a:t>- Quantitative Analysen: Statistische Methoden</a:t>
            </a:r>
            <a:br>
              <a:rPr/>
            </a:br>
            <a:r>
              <a:rPr/>
              <a:t>- Regelmäßige Audits: Interne und externe Überprüfungen</a:t>
            </a:r>
            <a:endParaRPr/>
          </a:p>
        </p:txBody>
      </p:sp>
      <p:pic>
        <p:nvPicPr>
          <p:cNvPr id="20079953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2930" y="5659812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Gesetzliche Anforderungen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1371600"/>
            <a:ext cx="4284637" cy="1189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/>
          </a:p>
          <a:p>
            <a:pPr>
              <a:defRPr sz="1800"/>
            </a:pPr>
            <a:r>
              <a:rPr/>
              <a:t>- DSGVO: Datenschutz-Grundverordnung</a:t>
            </a:r>
            <a:br>
              <a:rPr/>
            </a:br>
            <a:r>
              <a:rPr/>
              <a:t>- BSI-Grundschutz: IT-Sicherheitsrichtlinien</a:t>
            </a:r>
            <a:br>
              <a:rPr/>
            </a:br>
            <a:r>
              <a:rPr/>
              <a:t>- ISO 27001: Streben nach Zertifizierung</a:t>
            </a:r>
            <a:endParaRPr/>
          </a:p>
        </p:txBody>
      </p:sp>
      <p:pic>
        <p:nvPicPr>
          <p:cNvPr id="13033932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2930" y="5659812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Menschliche Schwachstellen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1371600"/>
            <a:ext cx="2303827" cy="1189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/>
          </a:p>
          <a:p>
            <a:pPr>
              <a:defRPr sz="1800"/>
            </a:pPr>
            <a:r>
              <a:rPr/>
              <a:t>- Phishing-Angriffe</a:t>
            </a:r>
            <a:br>
              <a:rPr/>
            </a:br>
            <a:r>
              <a:rPr/>
              <a:t>- Schwache Passwörter</a:t>
            </a:r>
            <a:br>
              <a:rPr/>
            </a:br>
            <a:r>
              <a:rPr/>
              <a:t>- Unachtsamkeit</a:t>
            </a:r>
            <a:endParaRPr/>
          </a:p>
        </p:txBody>
      </p:sp>
      <p:pic>
        <p:nvPicPr>
          <p:cNvPr id="14637275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2930" y="5659812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Maßnahmen gegen menschliche Risiken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1371600"/>
            <a:ext cx="3326605" cy="1189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/>
          </a:p>
          <a:p>
            <a:pPr>
              <a:defRPr sz="1800"/>
            </a:pPr>
            <a:r>
              <a:rPr/>
              <a:t>- Schulungen und Sensibilisierung</a:t>
            </a:r>
            <a:br>
              <a:rPr/>
            </a:br>
            <a:r>
              <a:rPr/>
              <a:t>- Sicherheitsrichtlinien</a:t>
            </a:r>
            <a:br>
              <a:rPr/>
            </a:br>
            <a:r>
              <a:rPr/>
              <a:t>- Sicherheitskultur</a:t>
            </a:r>
            <a:endParaRPr/>
          </a:p>
        </p:txBody>
      </p:sp>
      <p:pic>
        <p:nvPicPr>
          <p:cNvPr id="14772719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2930" y="5659812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Schutz vor Passwortdiebstahl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1371600"/>
            <a:ext cx="3217997" cy="1189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/>
          </a:p>
          <a:p>
            <a:pPr>
              <a:defRPr sz="1800"/>
            </a:pPr>
            <a:r>
              <a:rPr/>
              <a:t>- Passwortrichtlinien</a:t>
            </a:r>
            <a:br>
              <a:rPr/>
            </a:br>
            <a:r>
              <a:rPr/>
              <a:t>- Passwortmanager</a:t>
            </a:r>
            <a:br>
              <a:rPr/>
            </a:br>
            <a:r>
              <a:rPr/>
              <a:t>- Regelmäßiger Passwortwechsel</a:t>
            </a:r>
            <a:endParaRPr/>
          </a:p>
        </p:txBody>
      </p:sp>
      <p:pic>
        <p:nvPicPr>
          <p:cNvPr id="12336798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2930" y="5659812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Erkenntnisse aus 'Hirne Hacken'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914400" y="1371600"/>
            <a:ext cx="4684467" cy="1189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/>
          </a:p>
          <a:p>
            <a:pPr>
              <a:defRPr sz="1800"/>
            </a:pPr>
            <a:r>
              <a:rPr/>
              <a:t>- Soziale Manipulation: Erkennen und Abwehren</a:t>
            </a:r>
            <a:br>
              <a:rPr/>
            </a:br>
            <a:r>
              <a:rPr/>
              <a:t>- Verteidigungsmechanismen</a:t>
            </a:r>
            <a:br>
              <a:rPr/>
            </a:br>
            <a:r>
              <a:rPr/>
              <a:t>- Praktische Übungen</a:t>
            </a:r>
            <a:endParaRPr/>
          </a:p>
        </p:txBody>
      </p:sp>
      <p:pic>
        <p:nvPicPr>
          <p:cNvPr id="10593853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2930" y="5659812"/>
            <a:ext cx="928098" cy="122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Исполнитель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dc:identifier/>
  <dc:language/>
  <cp:lastModifiedBy/>
  <cp:revision>2</cp:revision>
  <dcterms:created xsi:type="dcterms:W3CDTF">2013-01-27T09:14:16Z</dcterms:created>
  <dcterms:modified xsi:type="dcterms:W3CDTF">2024-05-22T21:16:06Z</dcterms:modified>
  <cp:category/>
  <cp:contentStatus/>
  <cp:version/>
</cp:coreProperties>
</file>