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83" r:id="rId18"/>
    <p:sldId id="277" r:id="rId19"/>
    <p:sldId id="270" r:id="rId20"/>
    <p:sldId id="280" r:id="rId21"/>
    <p:sldId id="271" r:id="rId22"/>
    <p:sldId id="281" r:id="rId23"/>
    <p:sldId id="282" r:id="rId24"/>
    <p:sldId id="272" r:id="rId25"/>
    <p:sldId id="273" r:id="rId26"/>
    <p:sldId id="274" r:id="rId27"/>
    <p:sldId id="278" r:id="rId28"/>
    <p:sldId id="279" r:id="rId29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4" y="-5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80115" y="821620"/>
            <a:ext cx="9543868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76272" y="3250379"/>
            <a:ext cx="8529955" cy="6899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5378" y="832090"/>
            <a:ext cx="10553343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272" y="3281022"/>
            <a:ext cx="17951555" cy="279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iki.osdev.org/Paging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freebsd.org/~lstewart/articles/cpumemory.pdf" TargetMode="External"/><Relationship Id="rId2" Type="http://schemas.openxmlformats.org/officeDocument/2006/relationships/hyperlink" Target="https://habr.com/ru/companies/vdsina/articles/51566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articles/359272/" TargetMode="External"/><Relationship Id="rId4" Type="http://schemas.openxmlformats.org/officeDocument/2006/relationships/hyperlink" Target="https://www.youtube.com/watch?v=KwUbaPxcnvY&amp;list=PL55ElYIEKI0C6yorH3GifRL_kFsoij7nr&amp;index=10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face31.ru/tech_it/2022/09/linux---nachinayushhim-chto-takoe-oom-killer-i-kak-on-rabotae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smart_soft/articles/18522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ernel.org/doc/Documentation/x86/x86_64/mm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8238" y="4690564"/>
            <a:ext cx="5563350" cy="9157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1146" y="5853927"/>
            <a:ext cx="69818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" dirty="0"/>
              <a:t>Виртуальная</a:t>
            </a:r>
            <a:r>
              <a:rPr sz="5250" spc="-260" dirty="0"/>
              <a:t> </a:t>
            </a:r>
            <a:r>
              <a:rPr sz="5250" spc="5" dirty="0"/>
              <a:t>память</a:t>
            </a:r>
            <a:endParaRPr sz="52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2349" y="821620"/>
            <a:ext cx="1265999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85" dirty="0"/>
              <a:t>Как</a:t>
            </a:r>
            <a:r>
              <a:rPr spc="-800" dirty="0"/>
              <a:t> </a:t>
            </a:r>
            <a:r>
              <a:rPr spc="-135" dirty="0"/>
              <a:t>выглядят</a:t>
            </a:r>
            <a:r>
              <a:rPr spc="-805" dirty="0"/>
              <a:t> </a:t>
            </a:r>
            <a:r>
              <a:rPr spc="-130" dirty="0"/>
              <a:t>Page</a:t>
            </a:r>
            <a:r>
              <a:rPr spc="-795" dirty="0"/>
              <a:t> </a:t>
            </a:r>
            <a:r>
              <a:rPr spc="-175" dirty="0"/>
              <a:t>Table</a:t>
            </a:r>
            <a:r>
              <a:rPr spc="-800" dirty="0"/>
              <a:t> </a:t>
            </a:r>
            <a:r>
              <a:rPr spc="-140" dirty="0"/>
              <a:t>Entry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21602" y="10407636"/>
            <a:ext cx="31521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4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Почитать</a:t>
            </a:r>
            <a:r>
              <a:rPr sz="3950" spc="-2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3950" spc="-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тут</a:t>
            </a:r>
            <a:endParaRPr sz="395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5635" y="2461237"/>
            <a:ext cx="8523300" cy="81044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67" y="832090"/>
            <a:ext cx="22129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4" dirty="0"/>
              <a:t>MMU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3101" y="2782817"/>
            <a:ext cx="11420619" cy="54535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3871" y="9036667"/>
            <a:ext cx="16068675" cy="1376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3950" b="1" spc="165" dirty="0">
                <a:latin typeface="Tahoma"/>
                <a:cs typeface="Tahoma"/>
              </a:rPr>
              <a:t>MMU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30" dirty="0">
                <a:latin typeface="Tahoma"/>
                <a:cs typeface="Tahoma"/>
              </a:rPr>
              <a:t>(Memory</a:t>
            </a:r>
            <a:r>
              <a:rPr sz="3950" b="1" spc="-375" dirty="0">
                <a:latin typeface="Tahoma"/>
                <a:cs typeface="Tahoma"/>
              </a:rPr>
              <a:t> </a:t>
            </a:r>
            <a:r>
              <a:rPr sz="3950" b="1" spc="-20" dirty="0">
                <a:latin typeface="Tahoma"/>
                <a:cs typeface="Tahoma"/>
              </a:rPr>
              <a:t>Management</a:t>
            </a:r>
            <a:r>
              <a:rPr sz="3950" b="1" spc="-375" dirty="0">
                <a:latin typeface="Tahoma"/>
                <a:cs typeface="Tahoma"/>
              </a:rPr>
              <a:t> </a:t>
            </a:r>
            <a:r>
              <a:rPr sz="3950" b="1" spc="-100" dirty="0">
                <a:latin typeface="Tahoma"/>
                <a:cs typeface="Tahoma"/>
              </a:rPr>
              <a:t>Unit)</a:t>
            </a:r>
            <a:r>
              <a:rPr sz="3950" b="1" spc="-105" dirty="0">
                <a:latin typeface="Tahoma"/>
                <a:cs typeface="Tahoma"/>
              </a:rPr>
              <a:t> </a:t>
            </a:r>
            <a:r>
              <a:rPr sz="3950" spc="5" dirty="0">
                <a:latin typeface="Microsoft Sans Serif"/>
                <a:cs typeface="Microsoft Sans Serif"/>
              </a:rPr>
              <a:t>-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-105" dirty="0">
                <a:latin typeface="Lucida Sans Unicode"/>
                <a:cs typeface="Lucida Sans Unicode"/>
              </a:rPr>
              <a:t>диспетчер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65" dirty="0">
                <a:latin typeface="Lucida Sans Unicode"/>
                <a:cs typeface="Lucida Sans Unicode"/>
              </a:rPr>
              <a:t>памяти</a:t>
            </a:r>
            <a:r>
              <a:rPr sz="3950" spc="-65" dirty="0">
                <a:latin typeface="Microsoft Sans Serif"/>
                <a:cs typeface="Microsoft Sans Serif"/>
              </a:rPr>
              <a:t>.</a:t>
            </a:r>
            <a:r>
              <a:rPr sz="3950" spc="5" dirty="0">
                <a:latin typeface="Microsoft Sans Serif"/>
                <a:cs typeface="Microsoft Sans Serif"/>
              </a:rPr>
              <a:t> </a:t>
            </a:r>
            <a:r>
              <a:rPr sz="3950" spc="-30" dirty="0">
                <a:latin typeface="Lucida Sans Unicode"/>
                <a:cs typeface="Lucida Sans Unicode"/>
              </a:rPr>
              <a:t>Выполняет </a:t>
            </a:r>
            <a:r>
              <a:rPr sz="3950" spc="-1235" dirty="0">
                <a:latin typeface="Lucida Sans Unicode"/>
                <a:cs typeface="Lucida Sans Unicode"/>
              </a:rPr>
              <a:t> </a:t>
            </a:r>
            <a:r>
              <a:rPr sz="3950" spc="-130" dirty="0">
                <a:latin typeface="Lucida Sans Unicode"/>
                <a:cs typeface="Lucida Sans Unicode"/>
              </a:rPr>
              <a:t>тр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50" dirty="0">
                <a:latin typeface="Lucida Sans Unicode"/>
                <a:cs typeface="Lucida Sans Unicode"/>
              </a:rPr>
              <a:t>сл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spc="-385" dirty="0">
                <a:latin typeface="Lucida Sans Unicode"/>
                <a:cs typeface="Lucida Sans Unicode"/>
              </a:rPr>
              <a:t>ц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140" dirty="0">
                <a:latin typeface="Lucida Sans Unicode"/>
                <a:cs typeface="Lucida Sans Unicode"/>
              </a:rPr>
              <a:t>ю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75" dirty="0">
                <a:latin typeface="Lucida Sans Unicode"/>
                <a:cs typeface="Lucida Sans Unicode"/>
              </a:rPr>
              <a:t>др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135" dirty="0">
                <a:latin typeface="Lucida Sans Unicode"/>
                <a:cs typeface="Lucida Sans Unicode"/>
              </a:rPr>
              <a:t>со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Lucida Sans Unicode"/>
                <a:cs typeface="Lucida Sans Unicode"/>
              </a:rPr>
              <a:t>из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0" dirty="0">
                <a:latin typeface="Lucida Sans Unicode"/>
                <a:cs typeface="Lucida Sans Unicode"/>
              </a:rPr>
              <a:t>туа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-25" dirty="0">
                <a:latin typeface="Lucida Sans Unicode"/>
                <a:cs typeface="Lucida Sans Unicode"/>
              </a:rPr>
              <a:t>ь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dirty="0">
                <a:latin typeface="Lucida Sans Unicode"/>
                <a:cs typeface="Lucida Sans Unicode"/>
              </a:rPr>
              <a:t>ы</a:t>
            </a:r>
            <a:r>
              <a:rPr sz="3950" spc="-445" dirty="0">
                <a:latin typeface="Lucida Sans Unicode"/>
                <a:cs typeface="Lucida Sans Unicode"/>
              </a:rPr>
              <a:t>х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40" dirty="0">
                <a:latin typeface="Lucida Sans Unicode"/>
                <a:cs typeface="Lucida Sans Unicode"/>
              </a:rPr>
              <a:t>ф</a:t>
            </a:r>
            <a:r>
              <a:rPr sz="3950" spc="-30" dirty="0">
                <a:latin typeface="Lucida Sans Unicode"/>
                <a:cs typeface="Lucida Sans Unicode"/>
              </a:rPr>
              <a:t>и</a:t>
            </a:r>
            <a:r>
              <a:rPr sz="3950" spc="-45" dirty="0">
                <a:latin typeface="Lucida Sans Unicode"/>
                <a:cs typeface="Lucida Sans Unicode"/>
              </a:rPr>
              <a:t>зи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dirty="0">
                <a:latin typeface="Lucida Sans Unicode"/>
                <a:cs typeface="Lucida Sans Unicode"/>
              </a:rPr>
              <a:t>ес</a:t>
            </a:r>
            <a:r>
              <a:rPr sz="3950" spc="-5" dirty="0">
                <a:latin typeface="Lucida Sans Unicode"/>
                <a:cs typeface="Lucida Sans Unicode"/>
              </a:rPr>
              <a:t>к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5" dirty="0">
                <a:latin typeface="Lucida Sans Unicode"/>
                <a:cs typeface="Lucida Sans Unicode"/>
              </a:rPr>
              <a:t>наоборо</a:t>
            </a:r>
            <a:r>
              <a:rPr sz="3950" spc="-145" dirty="0">
                <a:latin typeface="Lucida Sans Unicode"/>
                <a:cs typeface="Lucida Sans Unicode"/>
              </a:rPr>
              <a:t>т</a:t>
            </a:r>
            <a:r>
              <a:rPr sz="3950" spc="15" dirty="0">
                <a:latin typeface="Microsoft Sans Serif"/>
                <a:cs typeface="Microsoft Sans Serif"/>
              </a:rPr>
              <a:t>.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551" y="832090"/>
            <a:ext cx="136112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75" dirty="0"/>
              <a:t>TL</a:t>
            </a:r>
            <a:r>
              <a:rPr spc="-315" dirty="0"/>
              <a:t>B</a:t>
            </a:r>
            <a:r>
              <a:rPr spc="-800" dirty="0"/>
              <a:t> </a:t>
            </a:r>
            <a:r>
              <a:rPr spc="-65" dirty="0"/>
              <a:t>(</a:t>
            </a:r>
            <a:r>
              <a:rPr spc="-530" dirty="0"/>
              <a:t>T</a:t>
            </a:r>
            <a:r>
              <a:rPr spc="-130" dirty="0"/>
              <a:t>r</a:t>
            </a:r>
            <a:r>
              <a:rPr spc="-245" dirty="0"/>
              <a:t>ansl</a:t>
            </a:r>
            <a:r>
              <a:rPr spc="-260" dirty="0"/>
              <a:t>a</a:t>
            </a:r>
            <a:r>
              <a:rPr spc="-114" dirty="0"/>
              <a:t>tio</a:t>
            </a:r>
            <a:r>
              <a:rPr spc="145" dirty="0"/>
              <a:t>n</a:t>
            </a:r>
            <a:r>
              <a:rPr spc="-800" dirty="0"/>
              <a:t> </a:t>
            </a:r>
            <a:r>
              <a:rPr spc="-620" dirty="0"/>
              <a:t>L</a:t>
            </a:r>
            <a:r>
              <a:rPr spc="-175" dirty="0"/>
              <a:t>oo</a:t>
            </a:r>
            <a:r>
              <a:rPr spc="-245" dirty="0"/>
              <a:t>k</a:t>
            </a:r>
            <a:r>
              <a:rPr spc="-180" dirty="0"/>
              <a:t>asid</a:t>
            </a:r>
            <a:r>
              <a:rPr spc="35" dirty="0"/>
              <a:t>e</a:t>
            </a:r>
            <a:r>
              <a:rPr spc="-800" dirty="0"/>
              <a:t> </a:t>
            </a:r>
            <a:r>
              <a:rPr spc="-254" dirty="0"/>
              <a:t>Buf</a:t>
            </a:r>
            <a:r>
              <a:rPr spc="-85" dirty="0"/>
              <a:t>f</a:t>
            </a:r>
            <a:r>
              <a:rPr spc="10" dirty="0"/>
              <a:t>e</a:t>
            </a:r>
            <a:r>
              <a:rPr spc="-90" dirty="0"/>
              <a:t>r</a:t>
            </a:r>
            <a:r>
              <a:rPr spc="7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01" y="7660467"/>
            <a:ext cx="14217650" cy="2804795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650"/>
              </a:spcBef>
            </a:pPr>
            <a:r>
              <a:rPr sz="3950" spc="70" dirty="0">
                <a:latin typeface="Microsoft Sans Serif"/>
                <a:cs typeface="Microsoft Sans Serif"/>
              </a:rPr>
              <a:t>(</a:t>
            </a:r>
            <a:r>
              <a:rPr sz="3950" spc="70" dirty="0">
                <a:latin typeface="Lucida Sans Unicode"/>
                <a:cs typeface="Lucida Sans Unicode"/>
              </a:rPr>
              <a:t>Всё</a:t>
            </a:r>
            <a:r>
              <a:rPr sz="3950" spc="-229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25" dirty="0">
                <a:latin typeface="Lucida Sans Unicode"/>
                <a:cs typeface="Lucida Sans Unicode"/>
              </a:rPr>
              <a:t> </a:t>
            </a:r>
            <a:r>
              <a:rPr sz="3950" spc="-80" dirty="0">
                <a:latin typeface="Lucida Sans Unicode"/>
                <a:cs typeface="Lucida Sans Unicode"/>
              </a:rPr>
              <a:t>режиме</a:t>
            </a:r>
            <a:r>
              <a:rPr sz="3950" spc="-225" dirty="0">
                <a:latin typeface="Lucida Sans Unicode"/>
                <a:cs typeface="Lucida Sans Unicode"/>
              </a:rPr>
              <a:t> </a:t>
            </a:r>
            <a:r>
              <a:rPr sz="3950" spc="-75" dirty="0">
                <a:latin typeface="Lucida Sans Unicode"/>
                <a:cs typeface="Lucida Sans Unicode"/>
              </a:rPr>
              <a:t>ядра</a:t>
            </a:r>
            <a:r>
              <a:rPr sz="3950" spc="-75" dirty="0">
                <a:latin typeface="Microsoft Sans Serif"/>
                <a:cs typeface="Microsoft Sans Serif"/>
              </a:rPr>
              <a:t>)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3950" b="1" spc="-30" dirty="0">
                <a:latin typeface="Tahoma"/>
                <a:cs typeface="Tahoma"/>
              </a:rPr>
              <a:t>i</a:t>
            </a:r>
            <a:r>
              <a:rPr sz="3950" b="1" spc="-114" dirty="0">
                <a:latin typeface="Tahoma"/>
                <a:cs typeface="Tahoma"/>
              </a:rPr>
              <a:t>n</a:t>
            </a:r>
            <a:r>
              <a:rPr sz="3950" b="1" spc="35" dirty="0">
                <a:latin typeface="Tahoma"/>
                <a:cs typeface="Tahoma"/>
              </a:rPr>
              <a:t>vlpg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35" dirty="0">
                <a:latin typeface="Tahoma"/>
                <a:cs typeface="Tahoma"/>
              </a:rPr>
              <a:t>[add</a:t>
            </a:r>
            <a:r>
              <a:rPr sz="3950" b="1" spc="-60" dirty="0">
                <a:latin typeface="Tahoma"/>
                <a:cs typeface="Tahoma"/>
              </a:rPr>
              <a:t>r</a:t>
            </a:r>
            <a:r>
              <a:rPr sz="3950" b="1" spc="-180" dirty="0">
                <a:latin typeface="Tahoma"/>
                <a:cs typeface="Tahoma"/>
              </a:rPr>
              <a:t>]</a:t>
            </a:r>
            <a:r>
              <a:rPr sz="3950" b="1" spc="-110" dirty="0">
                <a:latin typeface="Tahoma"/>
                <a:cs typeface="Tahoma"/>
              </a:rPr>
              <a:t> </a:t>
            </a:r>
            <a:r>
              <a:rPr sz="3950" spc="5" dirty="0">
                <a:latin typeface="Microsoft Sans Serif"/>
                <a:cs typeface="Microsoft Sans Serif"/>
              </a:rPr>
              <a:t>-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сб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105" dirty="0">
                <a:latin typeface="Lucida Sans Unicode"/>
                <a:cs typeface="Lucida Sans Unicode"/>
              </a:rPr>
              <a:t>си</a:t>
            </a:r>
            <a:r>
              <a:rPr sz="3950" dirty="0">
                <a:latin typeface="Lucida Sans Unicode"/>
                <a:cs typeface="Lucida Sans Unicode"/>
              </a:rPr>
              <a:t>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335" dirty="0">
                <a:latin typeface="Lucida Sans Unicode"/>
                <a:cs typeface="Lucida Sans Unicode"/>
              </a:rPr>
              <a:t>хо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spc="-130" dirty="0">
                <a:latin typeface="Lucida Sans Unicode"/>
                <a:cs typeface="Lucida Sans Unicode"/>
              </a:rPr>
              <a:t>де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50" dirty="0">
                <a:latin typeface="Microsoft Sans Serif"/>
                <a:cs typeface="Microsoft Sans Serif"/>
              </a:rPr>
              <a:t>TLB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3950" b="1" spc="-35" dirty="0">
                <a:latin typeface="Tahoma"/>
                <a:cs typeface="Tahoma"/>
              </a:rPr>
              <a:t>mov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55" dirty="0">
                <a:latin typeface="Tahoma"/>
                <a:cs typeface="Tahoma"/>
              </a:rPr>
              <a:t>rax,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90" dirty="0">
                <a:latin typeface="Tahoma"/>
                <a:cs typeface="Tahoma"/>
              </a:rPr>
              <a:t>cr3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165" dirty="0">
                <a:latin typeface="Tahoma"/>
                <a:cs typeface="Tahoma"/>
              </a:rPr>
              <a:t>;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35" dirty="0">
                <a:latin typeface="Tahoma"/>
                <a:cs typeface="Tahoma"/>
              </a:rPr>
              <a:t>mov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40" dirty="0">
                <a:latin typeface="Tahoma"/>
                <a:cs typeface="Tahoma"/>
              </a:rPr>
              <a:t>cr3,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55" dirty="0">
                <a:latin typeface="Tahoma"/>
                <a:cs typeface="Tahoma"/>
              </a:rPr>
              <a:t>rax</a:t>
            </a:r>
            <a:r>
              <a:rPr sz="3950" b="1" spc="-110" dirty="0">
                <a:latin typeface="Tahoma"/>
                <a:cs typeface="Tahoma"/>
              </a:rPr>
              <a:t> </a:t>
            </a:r>
            <a:r>
              <a:rPr sz="3950" spc="5" dirty="0">
                <a:latin typeface="Microsoft Sans Serif"/>
                <a:cs typeface="Microsoft Sans Serif"/>
              </a:rPr>
              <a:t>-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14" dirty="0">
                <a:latin typeface="Lucida Sans Unicode"/>
                <a:cs typeface="Lucida Sans Unicode"/>
              </a:rPr>
              <a:t>сбросить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b="1" spc="-25" dirty="0">
                <a:latin typeface="Arial"/>
                <a:cs typeface="Arial"/>
              </a:rPr>
              <a:t>все</a:t>
            </a:r>
            <a:r>
              <a:rPr sz="3950" b="1" spc="-50" dirty="0">
                <a:latin typeface="Arial"/>
                <a:cs typeface="Arial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вхождения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50" dirty="0">
                <a:latin typeface="Microsoft Sans Serif"/>
                <a:cs typeface="Microsoft Sans Serif"/>
              </a:rPr>
              <a:t>TLB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7831" y="2525937"/>
            <a:ext cx="12407884" cy="4855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9204" y="832090"/>
            <a:ext cx="418592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9" dirty="0"/>
              <a:t>P</a:t>
            </a:r>
            <a:r>
              <a:rPr spc="-305" dirty="0"/>
              <a:t>a</a:t>
            </a:r>
            <a:r>
              <a:rPr spc="-25" dirty="0"/>
              <a:t>g</a:t>
            </a:r>
            <a:r>
              <a:rPr spc="225" dirty="0"/>
              <a:t>e</a:t>
            </a:r>
            <a:r>
              <a:rPr spc="-800" dirty="0"/>
              <a:t> </a:t>
            </a:r>
            <a:r>
              <a:rPr spc="-655" dirty="0"/>
              <a:t>F</a:t>
            </a:r>
            <a:r>
              <a:rPr spc="-145" dirty="0"/>
              <a:t>a</a:t>
            </a:r>
            <a:r>
              <a:rPr spc="-190" dirty="0"/>
              <a:t>ul</a:t>
            </a:r>
            <a:r>
              <a:rPr spc="31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32323"/>
            <a:ext cx="16984980" cy="6763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3075" marR="5080" indent="-461009">
              <a:lnSpc>
                <a:spcPct val="111900"/>
              </a:lnSpc>
              <a:spcBef>
                <a:spcPts val="9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60" dirty="0">
                <a:latin typeface="Lucida Sans Unicode"/>
                <a:cs typeface="Lucida Sans Unicode"/>
              </a:rPr>
              <a:t>Если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10" dirty="0">
                <a:latin typeface="Lucida Sans Unicode"/>
                <a:cs typeface="Lucida Sans Unicode"/>
              </a:rPr>
              <a:t>виртуальному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14" dirty="0">
                <a:latin typeface="Lucida Sans Unicode"/>
                <a:cs typeface="Lucida Sans Unicode"/>
              </a:rPr>
              <a:t>адресу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не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85" dirty="0">
                <a:latin typeface="Lucida Sans Unicode"/>
                <a:cs typeface="Lucida Sans Unicode"/>
              </a:rPr>
              <a:t>поставлен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40" dirty="0">
                <a:latin typeface="Lucida Sans Unicode"/>
                <a:cs typeface="Lucida Sans Unicode"/>
              </a:rPr>
              <a:t>соответствие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Lucida Sans Unicode"/>
                <a:cs typeface="Lucida Sans Unicode"/>
              </a:rPr>
              <a:t>физический </a:t>
            </a:r>
            <a:r>
              <a:rPr sz="3950" spc="-1235" dirty="0">
                <a:latin typeface="Lucida Sans Unicode"/>
                <a:cs typeface="Lucida Sans Unicode"/>
              </a:rPr>
              <a:t> </a:t>
            </a:r>
            <a:r>
              <a:rPr sz="3950" spc="-120" dirty="0">
                <a:latin typeface="Lucida Sans Unicode"/>
                <a:cs typeface="Lucida Sans Unicode"/>
              </a:rPr>
              <a:t>фрейм </a:t>
            </a:r>
            <a:r>
              <a:rPr sz="3950" spc="-45" dirty="0">
                <a:latin typeface="Microsoft Sans Serif"/>
                <a:cs typeface="Microsoft Sans Serif"/>
              </a:rPr>
              <a:t>( </a:t>
            </a:r>
            <a:r>
              <a:rPr sz="3950" spc="-340" dirty="0">
                <a:latin typeface="Microsoft Sans Serif"/>
                <a:cs typeface="Microsoft Sans Serif"/>
              </a:rPr>
              <a:t>P </a:t>
            </a:r>
            <a:r>
              <a:rPr sz="3950" spc="90" dirty="0">
                <a:latin typeface="Microsoft Sans Serif"/>
                <a:cs typeface="Microsoft Sans Serif"/>
              </a:rPr>
              <a:t>(present) </a:t>
            </a:r>
            <a:r>
              <a:rPr sz="3950" spc="-395" dirty="0">
                <a:latin typeface="Microsoft Sans Serif"/>
                <a:cs typeface="Microsoft Sans Serif"/>
              </a:rPr>
              <a:t>==</a:t>
            </a:r>
            <a:r>
              <a:rPr sz="3950" spc="-390" dirty="0">
                <a:latin typeface="Microsoft Sans Serif"/>
                <a:cs typeface="Microsoft Sans Serif"/>
              </a:rPr>
              <a:t> </a:t>
            </a:r>
            <a:r>
              <a:rPr sz="3950" spc="155" dirty="0">
                <a:latin typeface="Microsoft Sans Serif"/>
                <a:cs typeface="Microsoft Sans Serif"/>
              </a:rPr>
              <a:t>0), </a:t>
            </a:r>
            <a:r>
              <a:rPr sz="3950" spc="-100" dirty="0">
                <a:latin typeface="Lucida Sans Unicode"/>
                <a:cs typeface="Lucida Sans Unicode"/>
              </a:rPr>
              <a:t>то </a:t>
            </a:r>
            <a:r>
              <a:rPr sz="3950" spc="-200" dirty="0">
                <a:latin typeface="Lucida Sans Unicode"/>
                <a:cs typeface="Lucida Sans Unicode"/>
              </a:rPr>
              <a:t>процессор </a:t>
            </a:r>
            <a:r>
              <a:rPr sz="3950" spc="35" dirty="0">
                <a:latin typeface="Lucida Sans Unicode"/>
                <a:cs typeface="Lucida Sans Unicode"/>
              </a:rPr>
              <a:t>выставляет </a:t>
            </a:r>
            <a:r>
              <a:rPr sz="3950" spc="-75" dirty="0">
                <a:latin typeface="Lucida Sans Unicode"/>
                <a:cs typeface="Lucida Sans Unicode"/>
              </a:rPr>
              <a:t>исключение </a:t>
            </a:r>
            <a:r>
              <a:rPr sz="3950" spc="-70" dirty="0">
                <a:latin typeface="Lucida Sans Unicode"/>
                <a:cs typeface="Lucida Sans Unicode"/>
              </a:rPr>
              <a:t> </a:t>
            </a:r>
            <a:r>
              <a:rPr sz="3950" spc="10" dirty="0">
                <a:latin typeface="Microsoft Sans Serif"/>
                <a:cs typeface="Microsoft Sans Serif"/>
              </a:rPr>
              <a:t>PageFault.</a:t>
            </a:r>
            <a:endParaRPr sz="39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5300" dirty="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379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25" dirty="0">
                <a:latin typeface="Lucida Sans Unicode"/>
                <a:cs typeface="Lucida Sans Unicode"/>
              </a:rPr>
              <a:t>Случается</a:t>
            </a:r>
            <a:r>
              <a:rPr sz="3950" spc="-245" dirty="0">
                <a:latin typeface="Lucida Sans Unicode"/>
                <a:cs typeface="Lucida Sans Unicode"/>
              </a:rPr>
              <a:t> при</a:t>
            </a:r>
            <a:endParaRPr sz="3950" dirty="0">
              <a:latin typeface="Lucida Sans Unicode"/>
              <a:cs typeface="Lucida Sans Unicode"/>
            </a:endParaRPr>
          </a:p>
          <a:p>
            <a:pPr marL="934085" lvl="1" indent="-461645">
              <a:lnSpc>
                <a:spcPct val="100000"/>
              </a:lnSpc>
              <a:spcBef>
                <a:spcPts val="2555"/>
              </a:spcBef>
              <a:buChar char="•"/>
              <a:tabLst>
                <a:tab pos="933450" algn="l"/>
                <a:tab pos="934719" algn="l"/>
              </a:tabLst>
            </a:pPr>
            <a:r>
              <a:rPr sz="3950" spc="-25" dirty="0">
                <a:latin typeface="Microsoft Sans Serif"/>
                <a:cs typeface="Microsoft Sans Serif"/>
              </a:rPr>
              <a:t>Swap-</a:t>
            </a:r>
            <a:r>
              <a:rPr sz="3950" spc="-25" dirty="0">
                <a:latin typeface="Lucida Sans Unicode"/>
                <a:cs typeface="Lucida Sans Unicode"/>
              </a:rPr>
              <a:t>файлах</a:t>
            </a:r>
            <a:endParaRPr sz="3950" dirty="0">
              <a:latin typeface="Lucida Sans Unicode"/>
              <a:cs typeface="Lucida Sans Unicode"/>
            </a:endParaRPr>
          </a:p>
          <a:p>
            <a:pPr marL="934085" lvl="1" indent="-461645">
              <a:lnSpc>
                <a:spcPct val="100000"/>
              </a:lnSpc>
              <a:spcBef>
                <a:spcPts val="2535"/>
              </a:spcBef>
              <a:buChar char="•"/>
              <a:tabLst>
                <a:tab pos="933450" algn="l"/>
                <a:tab pos="934719" algn="l"/>
              </a:tabLst>
            </a:pPr>
            <a:r>
              <a:rPr sz="3950" spc="130" dirty="0">
                <a:latin typeface="Microsoft Sans Serif"/>
                <a:cs typeface="Microsoft Sans Serif"/>
              </a:rPr>
              <a:t>Copy-on-write</a:t>
            </a:r>
            <a:endParaRPr sz="3950" dirty="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933450" algn="l"/>
                <a:tab pos="934719" algn="l"/>
              </a:tabLst>
            </a:pPr>
            <a:r>
              <a:rPr lang="ru-RU" sz="3950" spc="-25" dirty="0">
                <a:latin typeface="Lucida Sans Unicode"/>
                <a:cs typeface="Lucida Sans Unicode"/>
              </a:rPr>
              <a:t>Если ещё н</a:t>
            </a:r>
            <a:r>
              <a:rPr sz="3950" spc="-25" dirty="0">
                <a:latin typeface="Lucida Sans Unicode"/>
                <a:cs typeface="Lucida Sans Unicode"/>
              </a:rPr>
              <a:t>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10" dirty="0" err="1">
                <a:latin typeface="Lucida Sans Unicode"/>
                <a:cs typeface="Lucida Sans Unicode"/>
              </a:rPr>
              <a:t>было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60" dirty="0" err="1">
                <a:latin typeface="Lucida Sans Unicode"/>
                <a:cs typeface="Lucida Sans Unicode"/>
              </a:rPr>
              <a:t>ч</a:t>
            </a:r>
            <a:r>
              <a:rPr sz="3950" spc="10" dirty="0" err="1">
                <a:latin typeface="Lucida Sans Unicode"/>
                <a:cs typeface="Lucida Sans Unicode"/>
              </a:rPr>
              <a:t>те</a:t>
            </a:r>
            <a:r>
              <a:rPr sz="3950" spc="-275" dirty="0" err="1">
                <a:latin typeface="Lucida Sans Unicode"/>
                <a:cs typeface="Lucida Sans Unicode"/>
              </a:rPr>
              <a:t>н</a:t>
            </a:r>
            <a:r>
              <a:rPr sz="3950" spc="-170" dirty="0" err="1">
                <a:latin typeface="Lucida Sans Unicode"/>
                <a:cs typeface="Lucida Sans Unicode"/>
              </a:rPr>
              <a:t>и</a:t>
            </a:r>
            <a:r>
              <a:rPr sz="3950" spc="190" dirty="0" err="1">
                <a:latin typeface="Lucida Sans Unicode"/>
                <a:cs typeface="Lucida Sans Unicode"/>
              </a:rPr>
              <a:t>я</a:t>
            </a:r>
            <a:endParaRPr sz="3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6772" y="821620"/>
            <a:ext cx="667829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75" dirty="0"/>
              <a:t>Вид</a:t>
            </a:r>
            <a:r>
              <a:rPr spc="-85" dirty="0"/>
              <a:t>ы</a:t>
            </a:r>
            <a:r>
              <a:rPr spc="-800" dirty="0"/>
              <a:t> </a:t>
            </a:r>
            <a:r>
              <a:rPr spc="-570" dirty="0"/>
              <a:t>P</a:t>
            </a:r>
            <a:r>
              <a:rPr spc="-50" dirty="0"/>
              <a:t>ag</a:t>
            </a:r>
            <a:r>
              <a:rPr spc="155" dirty="0"/>
              <a:t>e</a:t>
            </a:r>
            <a:r>
              <a:rPr spc="-800" dirty="0"/>
              <a:t> </a:t>
            </a:r>
            <a:r>
              <a:rPr spc="-655" dirty="0"/>
              <a:t>F</a:t>
            </a:r>
            <a:r>
              <a:rPr spc="-105" dirty="0"/>
              <a:t>ault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2380"/>
              </a:spcBef>
              <a:buFont typeface="Tahoma"/>
              <a:buChar char="•"/>
              <a:tabLst>
                <a:tab pos="431800" algn="l"/>
                <a:tab pos="432434" algn="l"/>
              </a:tabLst>
            </a:pPr>
            <a:r>
              <a:rPr sz="3600" spc="-25" dirty="0"/>
              <a:t>Минорный</a:t>
            </a:r>
            <a:endParaRPr sz="3600"/>
          </a:p>
          <a:p>
            <a:pPr marL="431800" marR="434340" indent="-419734">
              <a:lnSpc>
                <a:spcPct val="111300"/>
              </a:lnSpc>
              <a:spcBef>
                <a:spcPts val="1789"/>
              </a:spcBef>
              <a:buFont typeface="Microsoft Sans Serif"/>
              <a:buChar char="•"/>
              <a:tabLst>
                <a:tab pos="431800" algn="l"/>
                <a:tab pos="432434" algn="l"/>
              </a:tabLst>
            </a:pPr>
            <a:r>
              <a:rPr b="0" spc="105" dirty="0">
                <a:latin typeface="Lucida Sans Unicode"/>
                <a:cs typeface="Lucida Sans Unicode"/>
              </a:rPr>
              <a:t>С</a:t>
            </a:r>
            <a:r>
              <a:rPr b="0" spc="-114" dirty="0">
                <a:latin typeface="Lucida Sans Unicode"/>
                <a:cs typeface="Lucida Sans Unicode"/>
              </a:rPr>
              <a:t>м</a:t>
            </a:r>
            <a:r>
              <a:rPr b="0" spc="-110" dirty="0">
                <a:latin typeface="Lucida Sans Unicode"/>
                <a:cs typeface="Lucida Sans Unicode"/>
              </a:rPr>
              <a:t>ы</a:t>
            </a:r>
            <a:r>
              <a:rPr b="0" spc="-45" dirty="0">
                <a:latin typeface="Lucida Sans Unicode"/>
                <a:cs typeface="Lucida Sans Unicode"/>
              </a:rPr>
              <a:t>с</a:t>
            </a:r>
            <a:r>
              <a:rPr b="0" spc="-55" dirty="0">
                <a:latin typeface="Lucida Sans Unicode"/>
                <a:cs typeface="Lucida Sans Unicode"/>
              </a:rPr>
              <a:t>л</a:t>
            </a:r>
            <a:r>
              <a:rPr b="0" spc="50" dirty="0">
                <a:latin typeface="Microsoft Sans Serif"/>
                <a:cs typeface="Microsoft Sans Serif"/>
              </a:rPr>
              <a:t>:</a:t>
            </a:r>
            <a:r>
              <a:rPr b="0" spc="-5" dirty="0">
                <a:latin typeface="Microsoft Sans Serif"/>
                <a:cs typeface="Microsoft Sans Serif"/>
              </a:rPr>
              <a:t> </a:t>
            </a:r>
            <a:r>
              <a:rPr b="0" spc="80" dirty="0">
                <a:latin typeface="Lucida Sans Unicode"/>
                <a:cs typeface="Lucida Sans Unicode"/>
              </a:rPr>
              <a:t>в</a:t>
            </a:r>
            <a:r>
              <a:rPr b="0" spc="-185" dirty="0">
                <a:latin typeface="Lucida Sans Unicode"/>
                <a:cs typeface="Lucida Sans Unicode"/>
              </a:rPr>
              <a:t> </a:t>
            </a:r>
            <a:r>
              <a:rPr b="0" spc="-80" dirty="0">
                <a:latin typeface="Microsoft Sans Serif"/>
                <a:cs typeface="Microsoft Sans Serif"/>
              </a:rPr>
              <a:t>RAM</a:t>
            </a:r>
            <a:r>
              <a:rPr b="0" spc="-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Lucida Sans Unicode"/>
                <a:cs typeface="Lucida Sans Unicode"/>
              </a:rPr>
              <a:t>е</a:t>
            </a:r>
            <a:r>
              <a:rPr b="0" spc="-20" dirty="0">
                <a:latin typeface="Lucida Sans Unicode"/>
                <a:cs typeface="Lucida Sans Unicode"/>
              </a:rPr>
              <a:t>сть</a:t>
            </a:r>
            <a:r>
              <a:rPr b="0" spc="-185" dirty="0">
                <a:latin typeface="Lucida Sans Unicode"/>
                <a:cs typeface="Lucida Sans Unicode"/>
              </a:rPr>
              <a:t> </a:t>
            </a:r>
            <a:r>
              <a:rPr b="0" spc="-254" dirty="0">
                <a:latin typeface="Lucida Sans Unicode"/>
                <a:cs typeface="Lucida Sans Unicode"/>
              </a:rPr>
              <a:t>н</a:t>
            </a:r>
            <a:r>
              <a:rPr b="0" spc="40" dirty="0">
                <a:latin typeface="Lucida Sans Unicode"/>
                <a:cs typeface="Lucida Sans Unicode"/>
              </a:rPr>
              <a:t>у</a:t>
            </a:r>
            <a:r>
              <a:rPr b="0" spc="50" dirty="0">
                <a:latin typeface="Lucida Sans Unicode"/>
                <a:cs typeface="Lucida Sans Unicode"/>
              </a:rPr>
              <a:t>ж</a:t>
            </a:r>
            <a:r>
              <a:rPr b="0" spc="-254" dirty="0">
                <a:latin typeface="Lucida Sans Unicode"/>
                <a:cs typeface="Lucida Sans Unicode"/>
              </a:rPr>
              <a:t>н</a:t>
            </a:r>
            <a:r>
              <a:rPr b="0" spc="-5" dirty="0">
                <a:latin typeface="Lucida Sans Unicode"/>
                <a:cs typeface="Lucida Sans Unicode"/>
              </a:rPr>
              <a:t>ы</a:t>
            </a:r>
            <a:r>
              <a:rPr b="0" spc="-155" dirty="0">
                <a:latin typeface="Lucida Sans Unicode"/>
                <a:cs typeface="Lucida Sans Unicode"/>
              </a:rPr>
              <a:t>й</a:t>
            </a:r>
            <a:r>
              <a:rPr b="0" spc="-185" dirty="0">
                <a:latin typeface="Lucida Sans Unicode"/>
                <a:cs typeface="Lucida Sans Unicode"/>
              </a:rPr>
              <a:t> </a:t>
            </a:r>
            <a:r>
              <a:rPr b="0" spc="-105" dirty="0">
                <a:latin typeface="Lucida Sans Unicode"/>
                <a:cs typeface="Lucida Sans Unicode"/>
              </a:rPr>
              <a:t>ф</a:t>
            </a:r>
            <a:r>
              <a:rPr b="0" spc="-80" dirty="0">
                <a:latin typeface="Lucida Sans Unicode"/>
                <a:cs typeface="Lucida Sans Unicode"/>
              </a:rPr>
              <a:t>р</a:t>
            </a:r>
            <a:r>
              <a:rPr b="0" spc="-5" dirty="0">
                <a:latin typeface="Lucida Sans Unicode"/>
                <a:cs typeface="Lucida Sans Unicode"/>
              </a:rPr>
              <a:t>е</a:t>
            </a:r>
            <a:r>
              <a:rPr b="0" spc="-155" dirty="0">
                <a:latin typeface="Lucida Sans Unicode"/>
                <a:cs typeface="Lucida Sans Unicode"/>
              </a:rPr>
              <a:t>й</a:t>
            </a:r>
            <a:r>
              <a:rPr b="0" spc="-225" dirty="0">
                <a:latin typeface="Lucida Sans Unicode"/>
                <a:cs typeface="Lucida Sans Unicode"/>
              </a:rPr>
              <a:t>м</a:t>
            </a:r>
            <a:r>
              <a:rPr b="0" spc="10" dirty="0">
                <a:latin typeface="Microsoft Sans Serif"/>
                <a:cs typeface="Microsoft Sans Serif"/>
              </a:rPr>
              <a:t>,  </a:t>
            </a:r>
            <a:r>
              <a:rPr b="0" spc="-235" dirty="0">
                <a:latin typeface="Lucida Sans Unicode"/>
                <a:cs typeface="Lucida Sans Unicode"/>
              </a:rPr>
              <a:t>но</a:t>
            </a:r>
            <a:r>
              <a:rPr b="0" spc="-185" dirty="0">
                <a:latin typeface="Lucida Sans Unicode"/>
                <a:cs typeface="Lucida Sans Unicode"/>
              </a:rPr>
              <a:t> </a:t>
            </a:r>
            <a:r>
              <a:rPr b="0" spc="-80" dirty="0">
                <a:latin typeface="Lucida Sans Unicode"/>
                <a:cs typeface="Lucida Sans Unicode"/>
              </a:rPr>
              <a:t>нет</a:t>
            </a:r>
            <a:r>
              <a:rPr b="0" spc="-190" dirty="0">
                <a:latin typeface="Lucida Sans Unicode"/>
                <a:cs typeface="Lucida Sans Unicode"/>
              </a:rPr>
              <a:t> </a:t>
            </a:r>
            <a:r>
              <a:rPr b="0" spc="-210" dirty="0">
                <a:latin typeface="Lucida Sans Unicode"/>
                <a:cs typeface="Lucida Sans Unicode"/>
              </a:rPr>
              <a:t>о</a:t>
            </a:r>
            <a:r>
              <a:rPr b="0" spc="-95" dirty="0">
                <a:latin typeface="Lucida Sans Unicode"/>
                <a:cs typeface="Lucida Sans Unicode"/>
              </a:rPr>
              <a:t>то</a:t>
            </a:r>
            <a:r>
              <a:rPr b="0" spc="-145" dirty="0">
                <a:latin typeface="Lucida Sans Unicode"/>
                <a:cs typeface="Lucida Sans Unicode"/>
              </a:rPr>
              <a:t>б</a:t>
            </a:r>
            <a:r>
              <a:rPr b="0" spc="-265" dirty="0">
                <a:latin typeface="Lucida Sans Unicode"/>
                <a:cs typeface="Lucida Sans Unicode"/>
              </a:rPr>
              <a:t>р</a:t>
            </a:r>
            <a:r>
              <a:rPr b="0" spc="10" dirty="0">
                <a:latin typeface="Lucida Sans Unicode"/>
                <a:cs typeface="Lucida Sans Unicode"/>
              </a:rPr>
              <a:t>а</a:t>
            </a:r>
            <a:r>
              <a:rPr b="0" spc="185" dirty="0">
                <a:latin typeface="Lucida Sans Unicode"/>
                <a:cs typeface="Lucida Sans Unicode"/>
              </a:rPr>
              <a:t>ж</a:t>
            </a:r>
            <a:r>
              <a:rPr b="0" spc="-5" dirty="0">
                <a:latin typeface="Lucida Sans Unicode"/>
                <a:cs typeface="Lucida Sans Unicode"/>
              </a:rPr>
              <a:t>е</a:t>
            </a:r>
            <a:r>
              <a:rPr b="0" spc="-254" dirty="0">
                <a:latin typeface="Lucida Sans Unicode"/>
                <a:cs typeface="Lucida Sans Unicode"/>
              </a:rPr>
              <a:t>н</a:t>
            </a:r>
            <a:r>
              <a:rPr b="0" spc="-155" dirty="0">
                <a:latin typeface="Lucida Sans Unicode"/>
                <a:cs typeface="Lucida Sans Unicode"/>
              </a:rPr>
              <a:t>и</a:t>
            </a:r>
            <a:r>
              <a:rPr b="0" spc="170" dirty="0">
                <a:latin typeface="Lucida Sans Unicode"/>
                <a:cs typeface="Lucida Sans Unicode"/>
              </a:rPr>
              <a:t>я</a:t>
            </a:r>
            <a:r>
              <a:rPr b="0" spc="-190" dirty="0">
                <a:latin typeface="Lucida Sans Unicode"/>
                <a:cs typeface="Lucida Sans Unicode"/>
              </a:rPr>
              <a:t> </a:t>
            </a:r>
            <a:r>
              <a:rPr b="0" spc="-120" dirty="0">
                <a:latin typeface="Lucida Sans Unicode"/>
                <a:cs typeface="Lucida Sans Unicode"/>
              </a:rPr>
              <a:t>или</a:t>
            </a:r>
            <a:r>
              <a:rPr b="0" spc="-185" dirty="0">
                <a:latin typeface="Lucida Sans Unicode"/>
                <a:cs typeface="Lucida Sans Unicode"/>
              </a:rPr>
              <a:t> </a:t>
            </a:r>
            <a:r>
              <a:rPr b="0" spc="-105" dirty="0">
                <a:latin typeface="Lucida Sans Unicode"/>
                <a:cs typeface="Lucida Sans Unicode"/>
              </a:rPr>
              <a:t>ф</a:t>
            </a:r>
            <a:r>
              <a:rPr b="0" spc="-80" dirty="0">
                <a:latin typeface="Lucida Sans Unicode"/>
                <a:cs typeface="Lucida Sans Unicode"/>
              </a:rPr>
              <a:t>р</a:t>
            </a:r>
            <a:r>
              <a:rPr b="0" spc="-5" dirty="0">
                <a:latin typeface="Lucida Sans Unicode"/>
                <a:cs typeface="Lucida Sans Unicode"/>
              </a:rPr>
              <a:t>е</a:t>
            </a:r>
            <a:r>
              <a:rPr b="0" spc="-155" dirty="0">
                <a:latin typeface="Lucida Sans Unicode"/>
                <a:cs typeface="Lucida Sans Unicode"/>
              </a:rPr>
              <a:t>й</a:t>
            </a:r>
            <a:r>
              <a:rPr b="0" spc="-135" dirty="0">
                <a:latin typeface="Lucida Sans Unicode"/>
                <a:cs typeface="Lucida Sans Unicode"/>
              </a:rPr>
              <a:t>м  </a:t>
            </a:r>
            <a:r>
              <a:rPr b="0" spc="-254" dirty="0">
                <a:latin typeface="Lucida Sans Unicode"/>
                <a:cs typeface="Lucida Sans Unicode"/>
              </a:rPr>
              <a:t>н</a:t>
            </a:r>
            <a:r>
              <a:rPr b="0" spc="40" dirty="0">
                <a:latin typeface="Lucida Sans Unicode"/>
                <a:cs typeface="Lucida Sans Unicode"/>
              </a:rPr>
              <a:t>у</a:t>
            </a:r>
            <a:r>
              <a:rPr b="0" spc="50" dirty="0">
                <a:latin typeface="Lucida Sans Unicode"/>
                <a:cs typeface="Lucida Sans Unicode"/>
              </a:rPr>
              <a:t>ж</a:t>
            </a:r>
            <a:r>
              <a:rPr b="0" spc="-254" dirty="0">
                <a:latin typeface="Lucida Sans Unicode"/>
                <a:cs typeface="Lucida Sans Unicode"/>
              </a:rPr>
              <a:t>н</a:t>
            </a:r>
            <a:r>
              <a:rPr b="0" spc="-210" dirty="0">
                <a:latin typeface="Lucida Sans Unicode"/>
                <a:cs typeface="Lucida Sans Unicode"/>
              </a:rPr>
              <a:t>о</a:t>
            </a:r>
            <a:r>
              <a:rPr b="0" spc="-185" dirty="0">
                <a:latin typeface="Lucida Sans Unicode"/>
                <a:cs typeface="Lucida Sans Unicode"/>
              </a:rPr>
              <a:t> </a:t>
            </a:r>
            <a:r>
              <a:rPr b="0" spc="-254" dirty="0">
                <a:latin typeface="Lucida Sans Unicode"/>
                <a:cs typeface="Lucida Sans Unicode"/>
              </a:rPr>
              <a:t>п</a:t>
            </a:r>
            <a:r>
              <a:rPr b="0" spc="-210" dirty="0">
                <a:latin typeface="Lucida Sans Unicode"/>
                <a:cs typeface="Lucida Sans Unicode"/>
              </a:rPr>
              <a:t>о</a:t>
            </a:r>
            <a:r>
              <a:rPr b="0" spc="-330" dirty="0">
                <a:latin typeface="Lucida Sans Unicode"/>
                <a:cs typeface="Lucida Sans Unicode"/>
              </a:rPr>
              <a:t>д</a:t>
            </a:r>
            <a:r>
              <a:rPr b="0" spc="-245" dirty="0">
                <a:latin typeface="Lucida Sans Unicode"/>
                <a:cs typeface="Lucida Sans Unicode"/>
              </a:rPr>
              <a:t>г</a:t>
            </a:r>
            <a:r>
              <a:rPr b="0" spc="-210" dirty="0">
                <a:latin typeface="Lucida Sans Unicode"/>
                <a:cs typeface="Lucida Sans Unicode"/>
              </a:rPr>
              <a:t>о</a:t>
            </a:r>
            <a:r>
              <a:rPr b="0" spc="-95" dirty="0">
                <a:latin typeface="Lucida Sans Unicode"/>
                <a:cs typeface="Lucida Sans Unicode"/>
              </a:rPr>
              <a:t>то</a:t>
            </a:r>
            <a:r>
              <a:rPr b="0" spc="80" dirty="0">
                <a:latin typeface="Lucida Sans Unicode"/>
                <a:cs typeface="Lucida Sans Unicode"/>
              </a:rPr>
              <a:t>в</a:t>
            </a:r>
            <a:r>
              <a:rPr b="0" spc="-155" dirty="0">
                <a:latin typeface="Lucida Sans Unicode"/>
                <a:cs typeface="Lucida Sans Unicode"/>
              </a:rPr>
              <a:t>и</a:t>
            </a:r>
            <a:r>
              <a:rPr b="0" spc="-5" dirty="0">
                <a:latin typeface="Lucida Sans Unicode"/>
                <a:cs typeface="Lucida Sans Unicode"/>
              </a:rPr>
              <a:t>ть</a:t>
            </a:r>
          </a:p>
          <a:p>
            <a:pPr marL="431800" indent="-419734">
              <a:lnSpc>
                <a:spcPct val="100000"/>
              </a:lnSpc>
              <a:spcBef>
                <a:spcPts val="2320"/>
              </a:spcBef>
              <a:buFont typeface="Microsoft Sans Serif"/>
              <a:buChar char="•"/>
              <a:tabLst>
                <a:tab pos="431800" algn="l"/>
                <a:tab pos="432434" algn="l"/>
              </a:tabLst>
            </a:pPr>
            <a:r>
              <a:rPr b="0" spc="-100" dirty="0">
                <a:latin typeface="Lucida Sans Unicode"/>
                <a:cs typeface="Lucida Sans Unicode"/>
              </a:rPr>
              <a:t>Причины</a:t>
            </a:r>
            <a:r>
              <a:rPr b="0" spc="-100" dirty="0">
                <a:latin typeface="Microsoft Sans Serif"/>
                <a:cs typeface="Microsoft Sans Serif"/>
              </a:rPr>
              <a:t>:</a:t>
            </a:r>
          </a:p>
          <a:p>
            <a:pPr marL="892175" marR="5080" lvl="1" indent="-419734">
              <a:lnSpc>
                <a:spcPct val="111100"/>
              </a:lnSpc>
              <a:spcBef>
                <a:spcPts val="1814"/>
              </a:spcBef>
              <a:buFont typeface="Microsoft Sans Serif"/>
              <a:buChar char="•"/>
              <a:tabLst>
                <a:tab pos="892175" algn="l"/>
                <a:tab pos="892810" algn="l"/>
              </a:tabLst>
            </a:pPr>
            <a:r>
              <a:rPr sz="3600" spc="100" dirty="0">
                <a:latin typeface="Lucida Sans Unicode"/>
                <a:cs typeface="Lucida Sans Unicode"/>
              </a:rPr>
              <a:t>Есть</a:t>
            </a:r>
            <a:r>
              <a:rPr sz="3600" spc="-185" dirty="0">
                <a:latin typeface="Lucida Sans Unicode"/>
                <a:cs typeface="Lucida Sans Unicode"/>
              </a:rPr>
              <a:t> </a:t>
            </a:r>
            <a:r>
              <a:rPr sz="3600" spc="-254" dirty="0">
                <a:latin typeface="Lucida Sans Unicode"/>
                <a:cs typeface="Lucida Sans Unicode"/>
              </a:rPr>
              <a:t>н</a:t>
            </a:r>
            <a:r>
              <a:rPr sz="3600" spc="40" dirty="0">
                <a:latin typeface="Lucida Sans Unicode"/>
                <a:cs typeface="Lucida Sans Unicode"/>
              </a:rPr>
              <a:t>у</a:t>
            </a:r>
            <a:r>
              <a:rPr sz="3600" spc="50" dirty="0">
                <a:latin typeface="Lucida Sans Unicode"/>
                <a:cs typeface="Lucida Sans Unicode"/>
              </a:rPr>
              <a:t>ж</a:t>
            </a:r>
            <a:r>
              <a:rPr sz="3600" spc="-254" dirty="0">
                <a:latin typeface="Lucida Sans Unicode"/>
                <a:cs typeface="Lucida Sans Unicode"/>
              </a:rPr>
              <a:t>н</a:t>
            </a:r>
            <a:r>
              <a:rPr sz="3600" spc="-5" dirty="0">
                <a:latin typeface="Lucida Sans Unicode"/>
                <a:cs typeface="Lucida Sans Unicode"/>
              </a:rPr>
              <a:t>ы</a:t>
            </a:r>
            <a:r>
              <a:rPr sz="3600" spc="-155" dirty="0">
                <a:latin typeface="Lucida Sans Unicode"/>
                <a:cs typeface="Lucida Sans Unicode"/>
              </a:rPr>
              <a:t>й</a:t>
            </a:r>
            <a:r>
              <a:rPr sz="3600" spc="-185" dirty="0">
                <a:latin typeface="Lucida Sans Unicode"/>
                <a:cs typeface="Lucida Sans Unicode"/>
              </a:rPr>
              <a:t> </a:t>
            </a:r>
            <a:r>
              <a:rPr sz="3600" spc="-105" dirty="0">
                <a:latin typeface="Lucida Sans Unicode"/>
                <a:cs typeface="Lucida Sans Unicode"/>
              </a:rPr>
              <a:t>ф</a:t>
            </a:r>
            <a:r>
              <a:rPr sz="3600" spc="-80" dirty="0">
                <a:latin typeface="Lucida Sans Unicode"/>
                <a:cs typeface="Lucida Sans Unicode"/>
              </a:rPr>
              <a:t>р</a:t>
            </a:r>
            <a:r>
              <a:rPr sz="3600" spc="-5" dirty="0">
                <a:latin typeface="Lucida Sans Unicode"/>
                <a:cs typeface="Lucida Sans Unicode"/>
              </a:rPr>
              <a:t>е</a:t>
            </a:r>
            <a:r>
              <a:rPr sz="3600" spc="-155" dirty="0">
                <a:latin typeface="Lucida Sans Unicode"/>
                <a:cs typeface="Lucida Sans Unicode"/>
              </a:rPr>
              <a:t>й</a:t>
            </a:r>
            <a:r>
              <a:rPr sz="3600" spc="-225" dirty="0">
                <a:latin typeface="Lucida Sans Unicode"/>
                <a:cs typeface="Lucida Sans Unicode"/>
              </a:rPr>
              <a:t>м</a:t>
            </a:r>
            <a:r>
              <a:rPr sz="3600" spc="15" dirty="0">
                <a:latin typeface="Microsoft Sans Serif"/>
                <a:cs typeface="Microsoft Sans Serif"/>
              </a:rPr>
              <a:t>,</a:t>
            </a:r>
            <a:r>
              <a:rPr sz="3600" spc="-5" dirty="0">
                <a:latin typeface="Microsoft Sans Serif"/>
                <a:cs typeface="Microsoft Sans Serif"/>
              </a:rPr>
              <a:t> </a:t>
            </a:r>
            <a:r>
              <a:rPr sz="3600" spc="-235" dirty="0">
                <a:latin typeface="Lucida Sans Unicode"/>
                <a:cs typeface="Lucida Sans Unicode"/>
              </a:rPr>
              <a:t>но</a:t>
            </a:r>
            <a:r>
              <a:rPr sz="3600" spc="-185" dirty="0">
                <a:latin typeface="Lucida Sans Unicode"/>
                <a:cs typeface="Lucida Sans Unicode"/>
              </a:rPr>
              <a:t> </a:t>
            </a:r>
            <a:r>
              <a:rPr sz="3600" spc="-80" dirty="0">
                <a:latin typeface="Lucida Sans Unicode"/>
                <a:cs typeface="Lucida Sans Unicode"/>
              </a:rPr>
              <a:t>нет</a:t>
            </a:r>
            <a:r>
              <a:rPr sz="3600" spc="-190" dirty="0">
                <a:latin typeface="Lucida Sans Unicode"/>
                <a:cs typeface="Lucida Sans Unicode"/>
              </a:rPr>
              <a:t> </a:t>
            </a:r>
            <a:r>
              <a:rPr sz="3600" spc="40" dirty="0">
                <a:latin typeface="Lucida Sans Unicode"/>
                <a:cs typeface="Lucida Sans Unicode"/>
              </a:rPr>
              <a:t>за</a:t>
            </a:r>
            <a:r>
              <a:rPr sz="3600" spc="-254" dirty="0">
                <a:latin typeface="Lucida Sans Unicode"/>
                <a:cs typeface="Lucida Sans Unicode"/>
              </a:rPr>
              <a:t>п</a:t>
            </a:r>
            <a:r>
              <a:rPr sz="3600" spc="-155" dirty="0">
                <a:latin typeface="Lucida Sans Unicode"/>
                <a:cs typeface="Lucida Sans Unicode"/>
              </a:rPr>
              <a:t>и</a:t>
            </a:r>
            <a:r>
              <a:rPr sz="3600" spc="-80" dirty="0">
                <a:latin typeface="Lucida Sans Unicode"/>
                <a:cs typeface="Lucida Sans Unicode"/>
              </a:rPr>
              <a:t>си  </a:t>
            </a:r>
            <a:r>
              <a:rPr sz="3600" spc="80" dirty="0">
                <a:latin typeface="Lucida Sans Unicode"/>
                <a:cs typeface="Lucida Sans Unicode"/>
              </a:rPr>
              <a:t>в</a:t>
            </a:r>
            <a:r>
              <a:rPr sz="3600" spc="-185" dirty="0">
                <a:latin typeface="Lucida Sans Unicode"/>
                <a:cs typeface="Lucida Sans Unicode"/>
              </a:rPr>
              <a:t> </a:t>
            </a:r>
            <a:r>
              <a:rPr sz="3600" spc="-285" dirty="0">
                <a:latin typeface="Microsoft Sans Serif"/>
                <a:cs typeface="Microsoft Sans Serif"/>
              </a:rPr>
              <a:t>PTE</a:t>
            </a:r>
            <a:r>
              <a:rPr sz="3600" spc="-5" dirty="0">
                <a:latin typeface="Microsoft Sans Serif"/>
                <a:cs typeface="Microsoft Sans Serif"/>
              </a:rPr>
              <a:t> </a:t>
            </a:r>
            <a:r>
              <a:rPr sz="3600" spc="-40" dirty="0">
                <a:latin typeface="Microsoft Sans Serif"/>
                <a:cs typeface="Microsoft Sans Serif"/>
              </a:rPr>
              <a:t>(</a:t>
            </a:r>
            <a:r>
              <a:rPr sz="3600" spc="-254" dirty="0">
                <a:latin typeface="Lucida Sans Unicode"/>
                <a:cs typeface="Lucida Sans Unicode"/>
              </a:rPr>
              <a:t>н</a:t>
            </a:r>
            <a:r>
              <a:rPr sz="3600" spc="10" dirty="0">
                <a:latin typeface="Lucida Sans Unicode"/>
                <a:cs typeface="Lucida Sans Unicode"/>
              </a:rPr>
              <a:t>а</a:t>
            </a:r>
            <a:r>
              <a:rPr sz="3600" spc="-254" dirty="0">
                <a:latin typeface="Lucida Sans Unicode"/>
                <a:cs typeface="Lucida Sans Unicode"/>
              </a:rPr>
              <a:t>п</a:t>
            </a:r>
            <a:r>
              <a:rPr sz="3600" spc="-265" dirty="0">
                <a:latin typeface="Lucida Sans Unicode"/>
                <a:cs typeface="Lucida Sans Unicode"/>
              </a:rPr>
              <a:t>р</a:t>
            </a:r>
            <a:r>
              <a:rPr sz="3600" spc="-155" dirty="0">
                <a:latin typeface="Lucida Sans Unicode"/>
                <a:cs typeface="Lucida Sans Unicode"/>
              </a:rPr>
              <a:t>и</a:t>
            </a:r>
            <a:r>
              <a:rPr sz="3600" spc="-130" dirty="0">
                <a:latin typeface="Lucida Sans Unicode"/>
                <a:cs typeface="Lucida Sans Unicode"/>
              </a:rPr>
              <a:t>м</a:t>
            </a:r>
            <a:r>
              <a:rPr sz="3600" spc="-95" dirty="0">
                <a:latin typeface="Lucida Sans Unicode"/>
                <a:cs typeface="Lucida Sans Unicode"/>
              </a:rPr>
              <a:t>е</a:t>
            </a:r>
            <a:r>
              <a:rPr sz="3600" spc="-270" dirty="0">
                <a:latin typeface="Lucida Sans Unicode"/>
                <a:cs typeface="Lucida Sans Unicode"/>
              </a:rPr>
              <a:t>р</a:t>
            </a:r>
            <a:r>
              <a:rPr sz="3600" spc="15" dirty="0">
                <a:latin typeface="Microsoft Sans Serif"/>
                <a:cs typeface="Microsoft Sans Serif"/>
              </a:rPr>
              <a:t>,</a:t>
            </a:r>
            <a:r>
              <a:rPr sz="3600" spc="-5" dirty="0">
                <a:latin typeface="Microsoft Sans Serif"/>
                <a:cs typeface="Microsoft Sans Serif"/>
              </a:rPr>
              <a:t> </a:t>
            </a:r>
            <a:r>
              <a:rPr sz="3600" spc="45" dirty="0">
                <a:latin typeface="Microsoft Sans Serif"/>
                <a:cs typeface="Microsoft Sans Serif"/>
              </a:rPr>
              <a:t>sha</a:t>
            </a:r>
            <a:r>
              <a:rPr sz="3600" spc="-25" dirty="0">
                <a:latin typeface="Microsoft Sans Serif"/>
                <a:cs typeface="Microsoft Sans Serif"/>
              </a:rPr>
              <a:t>r</a:t>
            </a:r>
            <a:r>
              <a:rPr sz="3600" spc="145" dirty="0">
                <a:latin typeface="Microsoft Sans Serif"/>
                <a:cs typeface="Microsoft Sans Serif"/>
              </a:rPr>
              <a:t>ed</a:t>
            </a:r>
            <a:r>
              <a:rPr sz="3600" spc="-5" dirty="0">
                <a:latin typeface="Microsoft Sans Serif"/>
                <a:cs typeface="Microsoft Sans Serif"/>
              </a:rPr>
              <a:t> </a:t>
            </a:r>
            <a:r>
              <a:rPr sz="3600" spc="150" dirty="0">
                <a:latin typeface="Microsoft Sans Serif"/>
                <a:cs typeface="Microsoft Sans Serif"/>
              </a:rPr>
              <a:t>lib</a:t>
            </a:r>
            <a:r>
              <a:rPr sz="3600" spc="130" dirty="0">
                <a:latin typeface="Microsoft Sans Serif"/>
                <a:cs typeface="Microsoft Sans Serif"/>
              </a:rPr>
              <a:t>r</a:t>
            </a:r>
            <a:r>
              <a:rPr sz="3600" spc="60" dirty="0">
                <a:latin typeface="Microsoft Sans Serif"/>
                <a:cs typeface="Microsoft Sans Serif"/>
              </a:rPr>
              <a:t>a</a:t>
            </a:r>
            <a:r>
              <a:rPr sz="3600" spc="50" dirty="0">
                <a:latin typeface="Microsoft Sans Serif"/>
                <a:cs typeface="Microsoft Sans Serif"/>
              </a:rPr>
              <a:t>r</a:t>
            </a:r>
            <a:r>
              <a:rPr sz="3600" spc="30" dirty="0">
                <a:latin typeface="Microsoft Sans Serif"/>
                <a:cs typeface="Microsoft Sans Serif"/>
              </a:rPr>
              <a:t>y)</a:t>
            </a:r>
            <a:endParaRPr sz="3600">
              <a:latin typeface="Microsoft Sans Serif"/>
              <a:cs typeface="Microsoft Sans Serif"/>
            </a:endParaRPr>
          </a:p>
          <a:p>
            <a:pPr marL="892175" lvl="1" indent="-419734">
              <a:lnSpc>
                <a:spcPct val="100000"/>
              </a:lnSpc>
              <a:spcBef>
                <a:spcPts val="2320"/>
              </a:spcBef>
              <a:buFont typeface="Microsoft Sans Serif"/>
              <a:buChar char="•"/>
              <a:tabLst>
                <a:tab pos="892175" algn="l"/>
                <a:tab pos="892810" algn="l"/>
              </a:tabLst>
            </a:pPr>
            <a:r>
              <a:rPr sz="3600" spc="225" dirty="0">
                <a:latin typeface="Lucida Sans Unicode"/>
                <a:cs typeface="Lucida Sans Unicode"/>
              </a:rPr>
              <a:t>З</a:t>
            </a:r>
            <a:r>
              <a:rPr sz="3600" spc="235" dirty="0">
                <a:latin typeface="Lucida Sans Unicode"/>
                <a:cs typeface="Lucida Sans Unicode"/>
              </a:rPr>
              <a:t>а</a:t>
            </a:r>
            <a:r>
              <a:rPr sz="3600" spc="-254" dirty="0">
                <a:latin typeface="Lucida Sans Unicode"/>
                <a:cs typeface="Lucida Sans Unicode"/>
              </a:rPr>
              <a:t>п</a:t>
            </a:r>
            <a:r>
              <a:rPr sz="3600" spc="-265" dirty="0">
                <a:latin typeface="Lucida Sans Unicode"/>
                <a:cs typeface="Lucida Sans Unicode"/>
              </a:rPr>
              <a:t>р</a:t>
            </a:r>
            <a:r>
              <a:rPr sz="3600" spc="-210" dirty="0">
                <a:latin typeface="Lucida Sans Unicode"/>
                <a:cs typeface="Lucida Sans Unicode"/>
              </a:rPr>
              <a:t>о</a:t>
            </a:r>
            <a:r>
              <a:rPr sz="3600" spc="-240" dirty="0">
                <a:latin typeface="Lucida Sans Unicode"/>
                <a:cs typeface="Lucida Sans Unicode"/>
              </a:rPr>
              <a:t>ш</a:t>
            </a:r>
            <a:r>
              <a:rPr sz="3600" spc="-5" dirty="0">
                <a:latin typeface="Lucida Sans Unicode"/>
                <a:cs typeface="Lucida Sans Unicode"/>
              </a:rPr>
              <a:t>е</a:t>
            </a:r>
            <a:r>
              <a:rPr sz="3600" spc="-254" dirty="0">
                <a:latin typeface="Lucida Sans Unicode"/>
                <a:cs typeface="Lucida Sans Unicode"/>
              </a:rPr>
              <a:t>нн</a:t>
            </a:r>
            <a:r>
              <a:rPr sz="3600" spc="-5" dirty="0">
                <a:latin typeface="Lucida Sans Unicode"/>
                <a:cs typeface="Lucida Sans Unicode"/>
              </a:rPr>
              <a:t>ы</a:t>
            </a:r>
            <a:r>
              <a:rPr sz="3600" spc="-155" dirty="0">
                <a:latin typeface="Lucida Sans Unicode"/>
                <a:cs typeface="Lucida Sans Unicode"/>
              </a:rPr>
              <a:t>й</a:t>
            </a:r>
            <a:r>
              <a:rPr sz="3600" spc="-190" dirty="0">
                <a:latin typeface="Lucida Sans Unicode"/>
                <a:cs typeface="Lucida Sans Unicode"/>
              </a:rPr>
              <a:t> </a:t>
            </a:r>
            <a:r>
              <a:rPr sz="3600" spc="-105" dirty="0">
                <a:latin typeface="Lucida Sans Unicode"/>
                <a:cs typeface="Lucida Sans Unicode"/>
              </a:rPr>
              <a:t>ф</a:t>
            </a:r>
            <a:r>
              <a:rPr sz="3600" spc="-80" dirty="0">
                <a:latin typeface="Lucida Sans Unicode"/>
                <a:cs typeface="Lucida Sans Unicode"/>
              </a:rPr>
              <a:t>р</a:t>
            </a:r>
            <a:r>
              <a:rPr sz="3600" spc="-5" dirty="0">
                <a:latin typeface="Lucida Sans Unicode"/>
                <a:cs typeface="Lucida Sans Unicode"/>
              </a:rPr>
              <a:t>е</a:t>
            </a:r>
            <a:r>
              <a:rPr sz="3600" spc="-155" dirty="0">
                <a:latin typeface="Lucida Sans Unicode"/>
                <a:cs typeface="Lucida Sans Unicode"/>
              </a:rPr>
              <a:t>й</a:t>
            </a:r>
            <a:r>
              <a:rPr sz="3600" spc="-220" dirty="0">
                <a:latin typeface="Lucida Sans Unicode"/>
                <a:cs typeface="Lucida Sans Unicode"/>
              </a:rPr>
              <a:t>м</a:t>
            </a:r>
            <a:r>
              <a:rPr sz="3600" spc="-190" dirty="0">
                <a:latin typeface="Lucida Sans Unicode"/>
                <a:cs typeface="Lucida Sans Unicode"/>
              </a:rPr>
              <a:t> </a:t>
            </a:r>
            <a:r>
              <a:rPr sz="3600" spc="-130" dirty="0">
                <a:latin typeface="Lucida Sans Unicode"/>
                <a:cs typeface="Lucida Sans Unicode"/>
              </a:rPr>
              <a:t>не</a:t>
            </a:r>
            <a:r>
              <a:rPr sz="3600" spc="-185" dirty="0">
                <a:latin typeface="Lucida Sans Unicode"/>
                <a:cs typeface="Lucida Sans Unicode"/>
              </a:rPr>
              <a:t> </a:t>
            </a:r>
            <a:r>
              <a:rPr sz="3600" spc="-155" dirty="0">
                <a:latin typeface="Lucida Sans Unicode"/>
                <a:cs typeface="Lucida Sans Unicode"/>
              </a:rPr>
              <a:t>очищен</a:t>
            </a:r>
            <a:endParaRPr sz="3600">
              <a:latin typeface="Lucida Sans Unicode"/>
              <a:cs typeface="Lucida Sans Unicode"/>
            </a:endParaRPr>
          </a:p>
          <a:p>
            <a:pPr marL="431800" indent="-419734">
              <a:lnSpc>
                <a:spcPct val="100000"/>
              </a:lnSpc>
              <a:spcBef>
                <a:spcPts val="2295"/>
              </a:spcBef>
              <a:buFont typeface="Microsoft Sans Serif"/>
              <a:buChar char="•"/>
              <a:tabLst>
                <a:tab pos="431800" algn="l"/>
                <a:tab pos="432434" algn="l"/>
              </a:tabLst>
            </a:pPr>
            <a:r>
              <a:rPr b="0" spc="-70" dirty="0">
                <a:latin typeface="Lucida Sans Unicode"/>
                <a:cs typeface="Lucida Sans Unicode"/>
              </a:rPr>
              <a:t>Цена</a:t>
            </a:r>
            <a:r>
              <a:rPr b="0" spc="-70" dirty="0">
                <a:latin typeface="Microsoft Sans Serif"/>
                <a:cs typeface="Microsoft Sans Serif"/>
              </a:rPr>
              <a:t>: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017100"/>
                </a:solidFill>
              </a:rPr>
              <a:t>дёшево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57854" y="3215707"/>
            <a:ext cx="8186420" cy="593280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30"/>
              </a:spcBef>
              <a:buFont typeface="Tahoma"/>
              <a:buChar char="•"/>
              <a:tabLst>
                <a:tab pos="473075" algn="l"/>
                <a:tab pos="473709" algn="l"/>
              </a:tabLst>
            </a:pPr>
            <a:r>
              <a:rPr sz="3950" b="1" spc="40" dirty="0">
                <a:latin typeface="Arial"/>
                <a:cs typeface="Arial"/>
              </a:rPr>
              <a:t>Мажорный</a:t>
            </a:r>
            <a:endParaRPr sz="3950">
              <a:latin typeface="Arial"/>
              <a:cs typeface="Arial"/>
            </a:endParaRPr>
          </a:p>
          <a:p>
            <a:pPr marL="473075" marR="1290955" indent="-461009">
              <a:lnSpc>
                <a:spcPct val="101299"/>
              </a:lnSpc>
              <a:spcBef>
                <a:spcPts val="247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25" dirty="0">
                <a:latin typeface="Lucida Sans Unicode"/>
                <a:cs typeface="Lucida Sans Unicode"/>
              </a:rPr>
              <a:t>Смысл</a:t>
            </a:r>
            <a:r>
              <a:rPr sz="3950" spc="-25" dirty="0">
                <a:latin typeface="Microsoft Sans Serif"/>
                <a:cs typeface="Microsoft Sans Serif"/>
              </a:rPr>
              <a:t>: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25" dirty="0">
                <a:latin typeface="Lucida Sans Unicode"/>
                <a:cs typeface="Lucida Sans Unicode"/>
              </a:rPr>
              <a:t> </a:t>
            </a:r>
            <a:r>
              <a:rPr sz="3950" spc="-80" dirty="0">
                <a:latin typeface="Microsoft Sans Serif"/>
                <a:cs typeface="Microsoft Sans Serif"/>
              </a:rPr>
              <a:t>RAM</a:t>
            </a:r>
            <a:r>
              <a:rPr sz="3950" spc="-25" dirty="0">
                <a:latin typeface="Microsoft Sans Serif"/>
                <a:cs typeface="Microsoft Sans Serif"/>
              </a:rPr>
              <a:t> </a:t>
            </a:r>
            <a:r>
              <a:rPr sz="3950" spc="-85" dirty="0">
                <a:latin typeface="Lucida Sans Unicode"/>
                <a:cs typeface="Lucida Sans Unicode"/>
              </a:rPr>
              <a:t>нет</a:t>
            </a:r>
            <a:r>
              <a:rPr sz="3950" spc="-220" dirty="0">
                <a:latin typeface="Lucida Sans Unicode"/>
                <a:cs typeface="Lucida Sans Unicode"/>
              </a:rPr>
              <a:t> </a:t>
            </a:r>
            <a:r>
              <a:rPr sz="3950" spc="-180" dirty="0">
                <a:latin typeface="Lucida Sans Unicode"/>
                <a:cs typeface="Lucida Sans Unicode"/>
              </a:rPr>
              <a:t>нужного </a:t>
            </a:r>
            <a:r>
              <a:rPr sz="3950" spc="-1235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фрейма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05" dirty="0">
                <a:latin typeface="Lucida Sans Unicode"/>
                <a:cs typeface="Lucida Sans Unicode"/>
              </a:rPr>
              <a:t>Причины</a:t>
            </a:r>
            <a:r>
              <a:rPr sz="3950" spc="-105" dirty="0">
                <a:latin typeface="Microsoft Sans Serif"/>
                <a:cs typeface="Microsoft Sans Serif"/>
              </a:rPr>
              <a:t>:</a:t>
            </a:r>
            <a:endParaRPr sz="395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933450" algn="l"/>
                <a:tab pos="934719" algn="l"/>
              </a:tabLst>
            </a:pPr>
            <a:r>
              <a:rPr sz="3950" spc="15" dirty="0">
                <a:latin typeface="Lucida Sans Unicode"/>
                <a:cs typeface="Lucida Sans Unicode"/>
              </a:rPr>
              <a:t>Файловый</a:t>
            </a:r>
            <a:r>
              <a:rPr sz="3950" spc="-225" dirty="0">
                <a:latin typeface="Lucida Sans Unicode"/>
                <a:cs typeface="Lucida Sans Unicode"/>
              </a:rPr>
              <a:t> маппинг</a:t>
            </a:r>
            <a:endParaRPr sz="3950">
              <a:latin typeface="Lucida Sans Unicode"/>
              <a:cs typeface="Lucida Sans Unicode"/>
            </a:endParaRPr>
          </a:p>
          <a:p>
            <a:pPr marL="473075" marR="5080" indent="-461009">
              <a:lnSpc>
                <a:spcPct val="111700"/>
              </a:lnSpc>
              <a:spcBef>
                <a:spcPts val="200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10" dirty="0">
                <a:latin typeface="Lucida Sans Unicode"/>
                <a:cs typeface="Lucida Sans Unicode"/>
              </a:rPr>
              <a:t>Цен</a:t>
            </a:r>
            <a:r>
              <a:rPr sz="3950" spc="-90" dirty="0">
                <a:latin typeface="Lucida Sans Unicode"/>
                <a:cs typeface="Lucida Sans Unicode"/>
              </a:rPr>
              <a:t>а</a:t>
            </a:r>
            <a:r>
              <a:rPr sz="3950" spc="55" dirty="0">
                <a:latin typeface="Microsoft Sans Serif"/>
                <a:cs typeface="Microsoft Sans Serif"/>
              </a:rPr>
              <a:t>: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b="1" spc="25" dirty="0">
                <a:solidFill>
                  <a:srgbClr val="800D02"/>
                </a:solidFill>
                <a:latin typeface="Arial"/>
                <a:cs typeface="Arial"/>
              </a:rPr>
              <a:t>дорого</a:t>
            </a:r>
            <a:r>
              <a:rPr sz="3950" b="1" spc="-320" dirty="0">
                <a:solidFill>
                  <a:srgbClr val="800D02"/>
                </a:solidFill>
                <a:latin typeface="Arial"/>
                <a:cs typeface="Arial"/>
              </a:rPr>
              <a:t> </a:t>
            </a:r>
            <a:r>
              <a:rPr sz="3950" b="1" spc="-385" dirty="0">
                <a:solidFill>
                  <a:srgbClr val="800D02"/>
                </a:solidFill>
                <a:latin typeface="Tahoma"/>
                <a:cs typeface="Tahoma"/>
              </a:rPr>
              <a:t>(</a:t>
            </a:r>
            <a:r>
              <a:rPr sz="3950" b="1" spc="25" dirty="0">
                <a:solidFill>
                  <a:srgbClr val="800D02"/>
                </a:solidFill>
                <a:latin typeface="Arial"/>
                <a:cs typeface="Arial"/>
              </a:rPr>
              <a:t>н</a:t>
            </a:r>
            <a:r>
              <a:rPr sz="3950" b="1" dirty="0">
                <a:solidFill>
                  <a:srgbClr val="800D02"/>
                </a:solidFill>
                <a:latin typeface="Arial"/>
                <a:cs typeface="Arial"/>
              </a:rPr>
              <a:t>у</a:t>
            </a:r>
            <a:r>
              <a:rPr sz="3950" b="1" spc="285" dirty="0">
                <a:solidFill>
                  <a:srgbClr val="800D02"/>
                </a:solidFill>
                <a:latin typeface="Arial"/>
                <a:cs typeface="Arial"/>
              </a:rPr>
              <a:t>ж</a:t>
            </a:r>
            <a:r>
              <a:rPr sz="3950" b="1" spc="235" dirty="0">
                <a:solidFill>
                  <a:srgbClr val="800D02"/>
                </a:solidFill>
                <a:latin typeface="Arial"/>
                <a:cs typeface="Arial"/>
              </a:rPr>
              <a:t>н</a:t>
            </a:r>
            <a:r>
              <a:rPr sz="3950" b="1" spc="5" dirty="0">
                <a:solidFill>
                  <a:srgbClr val="800D02"/>
                </a:solidFill>
                <a:latin typeface="Arial"/>
                <a:cs typeface="Arial"/>
              </a:rPr>
              <a:t>о</a:t>
            </a:r>
            <a:r>
              <a:rPr sz="3950" b="1" spc="-320" dirty="0">
                <a:solidFill>
                  <a:srgbClr val="800D0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800D02"/>
                </a:solidFill>
                <a:latin typeface="Arial"/>
                <a:cs typeface="Arial"/>
              </a:rPr>
              <a:t>хо</a:t>
            </a:r>
            <a:r>
              <a:rPr sz="3950" b="1" spc="20" dirty="0">
                <a:solidFill>
                  <a:srgbClr val="800D02"/>
                </a:solidFill>
                <a:latin typeface="Arial"/>
                <a:cs typeface="Arial"/>
              </a:rPr>
              <a:t>д</a:t>
            </a:r>
            <a:r>
              <a:rPr sz="3950" b="1" spc="-20" dirty="0">
                <a:solidFill>
                  <a:srgbClr val="800D02"/>
                </a:solidFill>
                <a:latin typeface="Arial"/>
                <a:cs typeface="Arial"/>
              </a:rPr>
              <a:t>и</a:t>
            </a:r>
            <a:r>
              <a:rPr sz="3950" b="1" spc="-50" dirty="0">
                <a:solidFill>
                  <a:srgbClr val="800D02"/>
                </a:solidFill>
                <a:latin typeface="Arial"/>
                <a:cs typeface="Arial"/>
              </a:rPr>
              <a:t>ть</a:t>
            </a:r>
            <a:r>
              <a:rPr sz="3950" b="1" spc="-320" dirty="0">
                <a:solidFill>
                  <a:srgbClr val="800D02"/>
                </a:solidFill>
                <a:latin typeface="Arial"/>
                <a:cs typeface="Arial"/>
              </a:rPr>
              <a:t> </a:t>
            </a:r>
            <a:r>
              <a:rPr sz="3950" b="1" spc="5" dirty="0">
                <a:solidFill>
                  <a:srgbClr val="800D02"/>
                </a:solidFill>
                <a:latin typeface="Arial"/>
                <a:cs typeface="Arial"/>
              </a:rPr>
              <a:t>на  </a:t>
            </a:r>
            <a:r>
              <a:rPr sz="3950" b="1" spc="10" dirty="0">
                <a:solidFill>
                  <a:srgbClr val="800D02"/>
                </a:solidFill>
                <a:latin typeface="Arial"/>
                <a:cs typeface="Arial"/>
              </a:rPr>
              <a:t>диск</a:t>
            </a:r>
            <a:r>
              <a:rPr sz="3950" b="1" spc="10" dirty="0">
                <a:solidFill>
                  <a:srgbClr val="800D02"/>
                </a:solidFill>
                <a:latin typeface="Tahoma"/>
                <a:cs typeface="Tahoma"/>
              </a:rPr>
              <a:t>)</a:t>
            </a:r>
            <a:endParaRPr sz="3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0165" y="821637"/>
            <a:ext cx="33718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0" dirty="0"/>
              <a:t>Лимиты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81022"/>
            <a:ext cx="10086340" cy="4645660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3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50" dirty="0">
                <a:latin typeface="Lucida Sans Unicode"/>
                <a:cs typeface="Lucida Sans Unicode"/>
              </a:rPr>
              <a:t>Бывают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dirty="0">
                <a:latin typeface="Lucida Sans Unicode"/>
                <a:cs typeface="Lucida Sans Unicode"/>
              </a:rPr>
              <a:t>ё</a:t>
            </a:r>
            <a:r>
              <a:rPr sz="3950" spc="5" dirty="0">
                <a:latin typeface="Lucida Sans Unicode"/>
                <a:cs typeface="Lucida Sans Unicode"/>
              </a:rPr>
              <a:t>стк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30" dirty="0">
                <a:latin typeface="Lucida Sans Unicode"/>
                <a:cs typeface="Lucida Sans Unicode"/>
              </a:rPr>
              <a:t>м</a:t>
            </a:r>
            <a:r>
              <a:rPr sz="3950" spc="-20" dirty="0">
                <a:latin typeface="Lucida Sans Unicode"/>
                <a:cs typeface="Lucida Sans Unicode"/>
              </a:rPr>
              <a:t>я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280" dirty="0">
                <a:latin typeface="Microsoft Sans Serif"/>
                <a:cs typeface="Microsoft Sans Serif"/>
              </a:rPr>
              <a:t>$</a:t>
            </a:r>
            <a:r>
              <a:rPr sz="3950" spc="-30" dirty="0">
                <a:latin typeface="Microsoft Sans Serif"/>
                <a:cs typeface="Microsoft Sans Serif"/>
              </a:rPr>
              <a:t> </a:t>
            </a:r>
            <a:r>
              <a:rPr sz="3950" spc="180" dirty="0">
                <a:latin typeface="Microsoft Sans Serif"/>
                <a:cs typeface="Microsoft Sans Serif"/>
              </a:rPr>
              <a:t>ulimit</a:t>
            </a:r>
            <a:r>
              <a:rPr sz="3950" spc="-25" dirty="0">
                <a:latin typeface="Microsoft Sans Serif"/>
                <a:cs typeface="Microsoft Sans Serif"/>
              </a:rPr>
              <a:t> </a:t>
            </a:r>
            <a:r>
              <a:rPr sz="3950" spc="-30" dirty="0">
                <a:latin typeface="Microsoft Sans Serif"/>
                <a:cs typeface="Microsoft Sans Serif"/>
              </a:rPr>
              <a:t>-a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2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155" dirty="0">
                <a:latin typeface="Microsoft Sans Serif"/>
                <a:cs typeface="Microsoft Sans Serif"/>
              </a:rPr>
              <a:t>setrlimit</a:t>
            </a:r>
            <a:r>
              <a:rPr sz="3950" spc="-30" dirty="0">
                <a:latin typeface="Microsoft Sans Serif"/>
                <a:cs typeface="Microsoft Sans Serif"/>
              </a:rPr>
              <a:t> </a:t>
            </a:r>
            <a:r>
              <a:rPr sz="3950" spc="495" dirty="0">
                <a:latin typeface="Microsoft Sans Serif"/>
                <a:cs typeface="Microsoft Sans Serif"/>
              </a:rPr>
              <a:t>/</a:t>
            </a:r>
            <a:r>
              <a:rPr sz="3950" spc="-30" dirty="0">
                <a:latin typeface="Microsoft Sans Serif"/>
                <a:cs typeface="Microsoft Sans Serif"/>
              </a:rPr>
              <a:t> </a:t>
            </a:r>
            <a:r>
              <a:rPr sz="3950" spc="195" dirty="0">
                <a:latin typeface="Microsoft Sans Serif"/>
                <a:cs typeface="Microsoft Sans Serif"/>
              </a:rPr>
              <a:t>getrlimit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235" dirty="0">
                <a:latin typeface="Lucida Sans Unicode"/>
                <a:cs typeface="Lucida Sans Unicode"/>
              </a:rPr>
              <a:t>Ра</a:t>
            </a:r>
            <a:r>
              <a:rPr sz="3950" spc="-55" dirty="0">
                <a:latin typeface="Lucida Sans Unicode"/>
                <a:cs typeface="Lucida Sans Unicode"/>
              </a:rPr>
              <a:t>зме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0" dirty="0">
                <a:latin typeface="Lucida Sans Unicode"/>
                <a:cs typeface="Lucida Sans Unicode"/>
              </a:rPr>
              <a:t>сте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50" dirty="0">
                <a:latin typeface="Lucida Sans Unicode"/>
                <a:cs typeface="Lucida Sans Unicode"/>
              </a:rPr>
              <a:t>по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90" dirty="0">
                <a:latin typeface="Lucida Sans Unicode"/>
                <a:cs typeface="Lucida Sans Unicode"/>
              </a:rPr>
              <a:t>умо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140" dirty="0">
                <a:latin typeface="Lucida Sans Unicode"/>
                <a:cs typeface="Lucida Sans Unicode"/>
              </a:rPr>
              <a:t>ю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395" dirty="0">
                <a:latin typeface="Microsoft Sans Serif"/>
                <a:cs typeface="Microsoft Sans Serif"/>
              </a:rPr>
              <a:t>=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204" dirty="0">
                <a:latin typeface="Microsoft Sans Serif"/>
                <a:cs typeface="Microsoft Sans Serif"/>
              </a:rPr>
              <a:t>8</a:t>
            </a:r>
            <a:r>
              <a:rPr sz="3950" spc="-130" dirty="0">
                <a:latin typeface="Lucida Sans Unicode"/>
                <a:cs typeface="Lucida Sans Unicode"/>
              </a:rPr>
              <a:t>Мб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235" dirty="0">
                <a:latin typeface="Lucida Sans Unicode"/>
                <a:cs typeface="Lucida Sans Unicode"/>
              </a:rPr>
              <a:t>Ра</a:t>
            </a:r>
            <a:r>
              <a:rPr sz="3950" spc="-55" dirty="0">
                <a:latin typeface="Lucida Sans Unicode"/>
                <a:cs typeface="Lucida Sans Unicode"/>
              </a:rPr>
              <a:t>зме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20" dirty="0">
                <a:latin typeface="Lucida Sans Unicode"/>
                <a:cs typeface="Lucida Sans Unicode"/>
              </a:rPr>
              <a:t>уч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395" dirty="0">
                <a:latin typeface="Microsoft Sans Serif"/>
                <a:cs typeface="Microsoft Sans Serif"/>
              </a:rPr>
              <a:t>=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315" dirty="0">
                <a:latin typeface="Microsoft Sans Serif"/>
                <a:cs typeface="Microsoft Sans Serif"/>
              </a:rPr>
              <a:t>1</a:t>
            </a:r>
            <a:r>
              <a:rPr sz="3950" spc="-355" dirty="0">
                <a:latin typeface="Microsoft Sans Serif"/>
                <a:cs typeface="Microsoft Sans Serif"/>
              </a:rPr>
              <a:t>2</a:t>
            </a:r>
            <a:r>
              <a:rPr sz="3950" spc="204" dirty="0">
                <a:latin typeface="Microsoft Sans Serif"/>
                <a:cs typeface="Microsoft Sans Serif"/>
              </a:rPr>
              <a:t>8</a:t>
            </a:r>
            <a:r>
              <a:rPr sz="3950" spc="70" dirty="0">
                <a:latin typeface="Lucida Sans Unicode"/>
                <a:cs typeface="Lucida Sans Unicode"/>
              </a:rPr>
              <a:t>Кб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54" dirty="0">
                <a:latin typeface="Microsoft Sans Serif"/>
                <a:cs typeface="Microsoft Sans Serif"/>
              </a:rPr>
              <a:t>+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85" dirty="0">
                <a:latin typeface="Lucida Sans Unicode"/>
                <a:cs typeface="Lucida Sans Unicode"/>
              </a:rPr>
              <a:t>сто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spc="-275" dirty="0">
                <a:latin typeface="Lucida Sans Unicode"/>
                <a:cs typeface="Lucida Sans Unicode"/>
              </a:rPr>
              <a:t>нн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10" dirty="0">
                <a:latin typeface="Lucida Sans Unicode"/>
                <a:cs typeface="Lucida Sans Unicode"/>
              </a:rPr>
              <a:t>стё</a:t>
            </a:r>
            <a:r>
              <a:rPr sz="3950" spc="25" dirty="0">
                <a:latin typeface="Lucida Sans Unicode"/>
                <a:cs typeface="Lucida Sans Unicode"/>
              </a:rPr>
              <a:t>т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8928" y="832090"/>
            <a:ext cx="26136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mmap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50" y="2454275"/>
            <a:ext cx="17433978" cy="70929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b="1" spc="1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</a:t>
            </a:r>
            <a:r>
              <a:rPr sz="3200" b="1" spc="-3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&lt;sys/mman.h&gt;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7435" marR="908685" indent="-3595370">
              <a:lnSpc>
                <a:spcPts val="2970"/>
              </a:lnSpc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void *mmap(void *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, size_t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, int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, int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3200" b="1" spc="-1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off_t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munmap(void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230" indent="-304165">
              <a:lnSpc>
                <a:spcPts val="3045"/>
              </a:lnSpc>
              <a:buChar char="•"/>
              <a:tabLst>
                <a:tab pos="31686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 подсказка,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откуда аллоцировать память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230" indent="-304165">
              <a:lnSpc>
                <a:spcPts val="2970"/>
              </a:lnSpc>
              <a:buChar char="•"/>
              <a:tabLst>
                <a:tab pos="31686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сколько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230" indent="-304165">
              <a:lnSpc>
                <a:spcPts val="2970"/>
              </a:lnSpc>
              <a:buChar char="•"/>
              <a:tabLst>
                <a:tab pos="31686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r>
              <a:rPr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флаги</a:t>
            </a:r>
            <a:r>
              <a:rPr sz="32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доступа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PROT_NONE/PROT_WRITE/PROT_READ/PROT_EXEC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230" indent="-304165">
              <a:lnSpc>
                <a:spcPts val="2970"/>
              </a:lnSpc>
              <a:buChar char="•"/>
              <a:tabLst>
                <a:tab pos="31686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flags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 обновлять ли фреймы у других процессов/файлов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304800">
              <a:lnSpc>
                <a:spcPts val="2970"/>
              </a:lnSpc>
              <a:buChar char="•"/>
              <a:tabLst>
                <a:tab pos="77787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MAP_SHARED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обнволять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у всех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владельцев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304800">
              <a:lnSpc>
                <a:spcPts val="2970"/>
              </a:lnSpc>
              <a:buChar char="•"/>
              <a:tabLst>
                <a:tab pos="77787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MAP_PRIVATE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 приватная версия,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Copy-on-Write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304800">
              <a:lnSpc>
                <a:spcPts val="2970"/>
              </a:lnSpc>
              <a:buChar char="•"/>
              <a:tabLst>
                <a:tab pos="77787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MAP_ANONYMOUS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мапить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304800">
              <a:lnSpc>
                <a:spcPts val="2970"/>
              </a:lnSpc>
              <a:buChar char="•"/>
              <a:tabLst>
                <a:tab pos="77787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MAP_UNINITIALIZED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 неинициализировать страницы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5645" indent="-703580">
              <a:lnSpc>
                <a:spcPts val="2970"/>
              </a:lnSpc>
              <a:buChar char="•"/>
              <a:tabLst>
                <a:tab pos="715645" algn="l"/>
                <a:tab pos="716280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MAP_HUGE_2MB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MAP_HUGE_1GB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230" indent="-304165">
              <a:lnSpc>
                <a:spcPts val="2970"/>
              </a:lnSpc>
              <a:buChar char="•"/>
              <a:tabLst>
                <a:tab pos="31686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fd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 файловый дескриптор файла, который мы отображаем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230" indent="-304165">
              <a:lnSpc>
                <a:spcPts val="3045"/>
              </a:lnSpc>
              <a:buChar char="•"/>
              <a:tabLst>
                <a:tab pos="31686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offset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 смещение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в файле,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относительно которого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отображаем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2E99-46F2-4C38-ACA5-41A66B01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13" y="1082675"/>
            <a:ext cx="5124272" cy="1081405"/>
          </a:xfrm>
        </p:spPr>
        <p:txBody>
          <a:bodyPr/>
          <a:lstStyle/>
          <a:p>
            <a:r>
              <a:rPr lang="ru-RU" dirty="0"/>
              <a:t>Подсказки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7837B-352D-4425-A3B8-0506A8897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272" y="3281022"/>
            <a:ext cx="17951555" cy="2031325"/>
          </a:xfrm>
        </p:spPr>
        <p:txBody>
          <a:bodyPr/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madvice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устанавливает политику работы со страницей</a:t>
            </a:r>
          </a:p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mlock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munlock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запрещает вытеснять страницы из памяти</a:t>
            </a:r>
          </a:p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msync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запрос на </a:t>
            </a:r>
            <a:r>
              <a:rPr lang="ru-RU" sz="4400" dirty="0" err="1">
                <a:latin typeface="Arial" panose="020B0604020202020204" pitchFamily="34" charset="0"/>
                <a:cs typeface="Arial" panose="020B0604020202020204" pitchFamily="34" charset="0"/>
              </a:rPr>
              <a:t>синхранизацию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страниц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(flush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страницы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134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9998" y="832090"/>
            <a:ext cx="273177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4" dirty="0"/>
              <a:t>malloc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32323"/>
            <a:ext cx="17511395" cy="5919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3075" marR="5080" indent="-461009">
              <a:lnSpc>
                <a:spcPct val="111900"/>
              </a:lnSpc>
              <a:spcBef>
                <a:spcPts val="9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-330" dirty="0">
                <a:latin typeface="Microsoft Sans Serif"/>
                <a:cs typeface="Microsoft Sans Serif"/>
              </a:rPr>
              <a:t>1) </a:t>
            </a:r>
            <a:r>
              <a:rPr sz="3950" spc="-15" dirty="0">
                <a:latin typeface="Lucida Sans Unicode"/>
                <a:cs typeface="Lucida Sans Unicode"/>
              </a:rPr>
              <a:t>Сначала </a:t>
            </a:r>
            <a:r>
              <a:rPr sz="3950" spc="-90" dirty="0">
                <a:latin typeface="Lucida Sans Unicode"/>
                <a:cs typeface="Lucida Sans Unicode"/>
              </a:rPr>
              <a:t>сдвигает </a:t>
            </a:r>
            <a:r>
              <a:rPr sz="3950" spc="135" dirty="0">
                <a:latin typeface="Microsoft Sans Serif"/>
                <a:cs typeface="Microsoft Sans Serif"/>
              </a:rPr>
              <a:t>brk, </a:t>
            </a:r>
            <a:r>
              <a:rPr sz="3950" spc="-110" dirty="0">
                <a:latin typeface="Lucida Sans Unicode"/>
                <a:cs typeface="Lucida Sans Unicode"/>
              </a:rPr>
              <a:t>пока </a:t>
            </a:r>
            <a:r>
              <a:rPr sz="3950" spc="-120" dirty="0">
                <a:latin typeface="Lucida Sans Unicode"/>
                <a:cs typeface="Lucida Sans Unicode"/>
              </a:rPr>
              <a:t>размер </a:t>
            </a:r>
            <a:r>
              <a:rPr sz="3950" spc="-40" dirty="0">
                <a:latin typeface="Lucida Sans Unicode"/>
                <a:cs typeface="Lucida Sans Unicode"/>
              </a:rPr>
              <a:t>кучи </a:t>
            </a:r>
            <a:r>
              <a:rPr sz="3950" spc="-140" dirty="0">
                <a:latin typeface="Lucida Sans Unicode"/>
                <a:cs typeface="Lucida Sans Unicode"/>
              </a:rPr>
              <a:t>не </a:t>
            </a:r>
            <a:r>
              <a:rPr sz="3950" spc="-40" dirty="0">
                <a:latin typeface="Lucida Sans Unicode"/>
                <a:cs typeface="Lucida Sans Unicode"/>
              </a:rPr>
              <a:t>составит </a:t>
            </a:r>
            <a:r>
              <a:rPr sz="3950" spc="-35" dirty="0">
                <a:latin typeface="Lucida Sans Unicode"/>
                <a:cs typeface="Lucida Sans Unicode"/>
              </a:rPr>
              <a:t> </a:t>
            </a:r>
            <a:r>
              <a:rPr sz="3950" spc="-130" dirty="0">
                <a:latin typeface="Microsoft Sans Serif"/>
                <a:cs typeface="Microsoft Sans Serif"/>
              </a:rPr>
              <a:t>MMAP_THRESHOLD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04" dirty="0">
                <a:latin typeface="Microsoft Sans Serif"/>
                <a:cs typeface="Microsoft Sans Serif"/>
              </a:rPr>
              <a:t>(1</a:t>
            </a:r>
            <a:r>
              <a:rPr sz="3950" spc="-300" dirty="0">
                <a:latin typeface="Microsoft Sans Serif"/>
                <a:cs typeface="Microsoft Sans Serif"/>
              </a:rPr>
              <a:t>2</a:t>
            </a:r>
            <a:r>
              <a:rPr sz="3950" spc="204" dirty="0">
                <a:latin typeface="Microsoft Sans Serif"/>
                <a:cs typeface="Microsoft Sans Serif"/>
              </a:rPr>
              <a:t>8</a:t>
            </a:r>
            <a:r>
              <a:rPr sz="3950" spc="70" dirty="0">
                <a:latin typeface="Lucida Sans Unicode"/>
                <a:cs typeface="Lucida Sans Unicode"/>
              </a:rPr>
              <a:t>Кб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50" dirty="0">
                <a:latin typeface="Lucida Sans Unicode"/>
                <a:cs typeface="Lucida Sans Unicode"/>
              </a:rPr>
              <a:t>по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90" dirty="0">
                <a:latin typeface="Lucida Sans Unicode"/>
                <a:cs typeface="Lucida Sans Unicode"/>
              </a:rPr>
              <a:t>умо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145" dirty="0">
                <a:latin typeface="Lucida Sans Unicode"/>
                <a:cs typeface="Lucida Sans Unicode"/>
              </a:rPr>
              <a:t>ю</a:t>
            </a:r>
            <a:r>
              <a:rPr sz="3950" spc="15" dirty="0">
                <a:latin typeface="Microsoft Sans Serif"/>
                <a:cs typeface="Microsoft Sans Serif"/>
              </a:rPr>
              <a:t>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54" dirty="0">
                <a:latin typeface="Lucida Sans Unicode"/>
                <a:cs typeface="Lucida Sans Unicode"/>
              </a:rPr>
              <a:t>м</a:t>
            </a:r>
            <a:r>
              <a:rPr sz="3950" spc="-210" dirty="0">
                <a:latin typeface="Lucida Sans Unicode"/>
                <a:cs typeface="Lucida Sans Unicode"/>
              </a:rPr>
              <a:t>о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dirty="0">
                <a:latin typeface="Lucida Sans Unicode"/>
                <a:cs typeface="Lucida Sans Unicode"/>
              </a:rPr>
              <a:t>ыста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Lucida Sans Unicode"/>
                <a:cs typeface="Lucida Sans Unicode"/>
              </a:rPr>
              <a:t>с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54" dirty="0">
                <a:latin typeface="Lucida Sans Unicode"/>
                <a:cs typeface="Lucida Sans Unicode"/>
              </a:rPr>
              <a:t>м</a:t>
            </a:r>
            <a:r>
              <a:rPr sz="3950" spc="-210" dirty="0">
                <a:latin typeface="Lucida Sans Unicode"/>
                <a:cs typeface="Lucida Sans Unicode"/>
              </a:rPr>
              <a:t>о</a:t>
            </a:r>
            <a:r>
              <a:rPr sz="3950" spc="-365" dirty="0">
                <a:latin typeface="Lucida Sans Unicode"/>
                <a:cs typeface="Lucida Sans Unicode"/>
              </a:rPr>
              <a:t>щ</a:t>
            </a:r>
            <a:r>
              <a:rPr sz="3950" spc="-25" dirty="0">
                <a:latin typeface="Lucida Sans Unicode"/>
                <a:cs typeface="Lucida Sans Unicode"/>
              </a:rPr>
              <a:t>ь</a:t>
            </a:r>
            <a:r>
              <a:rPr sz="3950" spc="-85" dirty="0">
                <a:latin typeface="Lucida Sans Unicode"/>
                <a:cs typeface="Lucida Sans Unicode"/>
              </a:rPr>
              <a:t>ю  </a:t>
            </a:r>
            <a:r>
              <a:rPr sz="3950" spc="150" dirty="0">
                <a:latin typeface="Microsoft Sans Serif"/>
                <a:cs typeface="Microsoft Sans Serif"/>
              </a:rPr>
              <a:t>mallopt)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-25" dirty="0">
                <a:latin typeface="Microsoft Sans Serif"/>
                <a:cs typeface="Microsoft Sans Serif"/>
              </a:rPr>
              <a:t>2)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50" dirty="0">
                <a:latin typeface="Lucida Sans Unicode"/>
                <a:cs typeface="Lucida Sans Unicode"/>
              </a:rPr>
              <a:t>Затем</a:t>
            </a:r>
            <a:r>
              <a:rPr sz="3950" spc="50" dirty="0">
                <a:latin typeface="Microsoft Sans Serif"/>
                <a:cs typeface="Microsoft Sans Serif"/>
              </a:rPr>
              <a:t>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80" dirty="0">
                <a:latin typeface="Lucida Sans Unicode"/>
                <a:cs typeface="Lucida Sans Unicode"/>
              </a:rPr>
              <a:t>использует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55" dirty="0">
                <a:latin typeface="Microsoft Sans Serif"/>
                <a:cs typeface="Microsoft Sans Serif"/>
              </a:rPr>
              <a:t>mmap,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dirty="0">
                <a:latin typeface="Lucida Sans Unicode"/>
                <a:cs typeface="Lucida Sans Unicode"/>
              </a:rPr>
              <a:t>выделяет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60" dirty="0">
                <a:latin typeface="Lucida Sans Unicode"/>
                <a:cs typeface="Lucida Sans Unicode"/>
              </a:rPr>
              <a:t>анонимные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страницы</a:t>
            </a:r>
            <a:endParaRPr sz="3950">
              <a:latin typeface="Lucida Sans Unicode"/>
              <a:cs typeface="Lucida Sans Unicode"/>
            </a:endParaRPr>
          </a:p>
          <a:p>
            <a:pPr marL="473075" marR="711835" indent="-461009">
              <a:lnSpc>
                <a:spcPct val="112000"/>
              </a:lnSpc>
              <a:spcBef>
                <a:spcPts val="198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75" dirty="0">
                <a:latin typeface="Microsoft Sans Serif"/>
                <a:cs typeface="Microsoft Sans Serif"/>
              </a:rPr>
              <a:t>3) </a:t>
            </a:r>
            <a:r>
              <a:rPr sz="3950" spc="-170" dirty="0">
                <a:latin typeface="Lucida Sans Unicode"/>
                <a:cs typeface="Lucida Sans Unicode"/>
              </a:rPr>
              <a:t>При </a:t>
            </a:r>
            <a:r>
              <a:rPr sz="3950" spc="-180" dirty="0">
                <a:latin typeface="Lucida Sans Unicode"/>
                <a:cs typeface="Lucida Sans Unicode"/>
              </a:rPr>
              <a:t>обращении </a:t>
            </a:r>
            <a:r>
              <a:rPr sz="3950" spc="-250" dirty="0">
                <a:latin typeface="Lucida Sans Unicode"/>
                <a:cs typeface="Lucida Sans Unicode"/>
              </a:rPr>
              <a:t>по </a:t>
            </a:r>
            <a:r>
              <a:rPr sz="3950" spc="-114" dirty="0">
                <a:latin typeface="Lucida Sans Unicode"/>
                <a:cs typeface="Lucida Sans Unicode"/>
              </a:rPr>
              <a:t>адресу </a:t>
            </a:r>
            <a:r>
              <a:rPr sz="3950" spc="-210" dirty="0">
                <a:latin typeface="Lucida Sans Unicode"/>
                <a:cs typeface="Lucida Sans Unicode"/>
              </a:rPr>
              <a:t>происходит </a:t>
            </a:r>
            <a:r>
              <a:rPr sz="3950" spc="140" dirty="0">
                <a:latin typeface="Microsoft Sans Serif"/>
                <a:cs typeface="Microsoft Sans Serif"/>
              </a:rPr>
              <a:t>page </a:t>
            </a:r>
            <a:r>
              <a:rPr sz="3950" spc="145" dirty="0">
                <a:latin typeface="Microsoft Sans Serif"/>
                <a:cs typeface="Microsoft Sans Serif"/>
              </a:rPr>
              <a:t>fault </a:t>
            </a:r>
            <a:r>
              <a:rPr sz="3950" spc="-45" dirty="0">
                <a:latin typeface="Microsoft Sans Serif"/>
                <a:cs typeface="Microsoft Sans Serif"/>
              </a:rPr>
              <a:t>( </a:t>
            </a:r>
            <a:r>
              <a:rPr sz="3950" spc="-75" dirty="0">
                <a:latin typeface="Lucida Sans Unicode"/>
                <a:cs typeface="Lucida Sans Unicode"/>
              </a:rPr>
              <a:t>исключение </a:t>
            </a:r>
            <a:r>
              <a:rPr sz="3950" spc="90" dirty="0">
                <a:latin typeface="Lucida Sans Unicode"/>
                <a:cs typeface="Lucida Sans Unicode"/>
              </a:rPr>
              <a:t>в </a:t>
            </a:r>
            <a:r>
              <a:rPr sz="3950" spc="95" dirty="0">
                <a:latin typeface="Lucida Sans Unicode"/>
                <a:cs typeface="Lucida Sans Unicode"/>
              </a:rPr>
              <a:t> </a:t>
            </a:r>
            <a:r>
              <a:rPr sz="3950" spc="-150" dirty="0">
                <a:latin typeface="Lucida Sans Unicode"/>
                <a:cs typeface="Lucida Sans Unicode"/>
              </a:rPr>
              <a:t>процессоре</a:t>
            </a:r>
            <a:r>
              <a:rPr sz="3950" spc="-150" dirty="0">
                <a:latin typeface="Microsoft Sans Serif"/>
                <a:cs typeface="Microsoft Sans Serif"/>
              </a:rPr>
              <a:t>),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-25" dirty="0">
                <a:latin typeface="Lucida Sans Unicode"/>
                <a:cs typeface="Lucida Sans Unicode"/>
              </a:rPr>
              <a:t>затем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60" dirty="0">
                <a:latin typeface="Lucida Sans Unicode"/>
                <a:cs typeface="Lucida Sans Unicode"/>
              </a:rPr>
              <a:t>ОС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95" dirty="0">
                <a:latin typeface="Lucida Sans Unicode"/>
                <a:cs typeface="Lucida Sans Unicode"/>
              </a:rPr>
              <a:t>его </a:t>
            </a:r>
            <a:r>
              <a:rPr sz="3950" spc="-55" dirty="0">
                <a:latin typeface="Lucida Sans Unicode"/>
                <a:cs typeface="Lucida Sans Unicode"/>
              </a:rPr>
              <a:t>обрабатывает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14" dirty="0">
                <a:latin typeface="Microsoft Sans Serif"/>
                <a:cs typeface="Microsoft Sans Serif"/>
              </a:rPr>
              <a:t>(</a:t>
            </a:r>
            <a:r>
              <a:rPr sz="3950" spc="-114" dirty="0">
                <a:latin typeface="Lucida Sans Unicode"/>
                <a:cs typeface="Lucida Sans Unicode"/>
              </a:rPr>
              <a:t>мапит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20" dirty="0">
                <a:latin typeface="Lucida Sans Unicode"/>
                <a:cs typeface="Lucida Sans Unicode"/>
              </a:rPr>
              <a:t>фрейм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254" dirty="0">
                <a:latin typeface="Lucida Sans Unicode"/>
                <a:cs typeface="Lucida Sans Unicode"/>
              </a:rPr>
              <a:t>под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75" dirty="0">
                <a:latin typeface="Lucida Sans Unicode"/>
                <a:cs typeface="Lucida Sans Unicode"/>
              </a:rPr>
              <a:t>нужные </a:t>
            </a:r>
            <a:r>
              <a:rPr sz="3950" spc="-1235" dirty="0">
                <a:latin typeface="Lucida Sans Unicode"/>
                <a:cs typeface="Lucida Sans Unicode"/>
              </a:rPr>
              <a:t> </a:t>
            </a:r>
            <a:r>
              <a:rPr sz="3950" spc="-114" dirty="0">
                <a:latin typeface="Lucida Sans Unicode"/>
                <a:cs typeface="Lucida Sans Unicode"/>
              </a:rPr>
              <a:t>страницы</a:t>
            </a:r>
            <a:r>
              <a:rPr sz="3950" spc="-114" dirty="0">
                <a:latin typeface="Microsoft Sans Serif"/>
                <a:cs typeface="Microsoft Sans Serif"/>
              </a:rPr>
              <a:t>), </a:t>
            </a:r>
            <a:r>
              <a:rPr sz="3950" spc="-55" dirty="0">
                <a:latin typeface="Lucida Sans Unicode"/>
                <a:cs typeface="Lucida Sans Unicode"/>
              </a:rPr>
              <a:t>возвращает </a:t>
            </a:r>
            <a:r>
              <a:rPr sz="3950" spc="-105" dirty="0">
                <a:latin typeface="Lucida Sans Unicode"/>
                <a:cs typeface="Lucida Sans Unicode"/>
              </a:rPr>
              <a:t>управление </a:t>
            </a:r>
            <a:r>
              <a:rPr sz="3950" spc="-150" dirty="0">
                <a:latin typeface="Lucida Sans Unicode"/>
                <a:cs typeface="Lucida Sans Unicode"/>
              </a:rPr>
              <a:t>процессу</a:t>
            </a:r>
            <a:r>
              <a:rPr sz="3950" spc="-150" dirty="0">
                <a:latin typeface="Microsoft Sans Serif"/>
                <a:cs typeface="Microsoft Sans Serif"/>
              </a:rPr>
              <a:t>, </a:t>
            </a:r>
            <a:r>
              <a:rPr sz="3950" spc="-90" dirty="0">
                <a:latin typeface="Lucida Sans Unicode"/>
                <a:cs typeface="Lucida Sans Unicode"/>
              </a:rPr>
              <a:t>снова </a:t>
            </a:r>
            <a:r>
              <a:rPr sz="3950" spc="-10" dirty="0">
                <a:latin typeface="Lucida Sans Unicode"/>
                <a:cs typeface="Lucida Sans Unicode"/>
              </a:rPr>
              <a:t>пытается </a:t>
            </a:r>
            <a:r>
              <a:rPr sz="3950" spc="-5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выполнить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65" dirty="0">
                <a:latin typeface="Lucida Sans Unicode"/>
                <a:cs typeface="Lucida Sans Unicode"/>
              </a:rPr>
              <a:t>обращение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65" dirty="0">
                <a:latin typeface="Lucida Sans Unicode"/>
                <a:cs typeface="Lucida Sans Unicode"/>
              </a:rPr>
              <a:t>памяти</a:t>
            </a:r>
            <a:r>
              <a:rPr sz="3950" spc="-65" dirty="0">
                <a:latin typeface="Microsoft Sans Serif"/>
                <a:cs typeface="Microsoft Sans Serif"/>
              </a:rPr>
              <a:t>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успешный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5" dirty="0">
                <a:latin typeface="Lucida Sans Unicode"/>
                <a:cs typeface="Lucida Sans Unicode"/>
              </a:rPr>
              <a:t>успех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9919" y="832090"/>
            <a:ext cx="306451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Caches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650" y="9672756"/>
            <a:ext cx="9942753" cy="12497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70" dirty="0">
                <a:latin typeface="Microsoft Sans Serif"/>
                <a:cs typeface="Microsoft Sans Serif"/>
              </a:rPr>
              <a:t>$</a:t>
            </a:r>
            <a:r>
              <a:rPr sz="3950" spc="170" dirty="0" err="1">
                <a:latin typeface="Microsoft Sans Serif"/>
                <a:cs typeface="Microsoft Sans Serif"/>
              </a:rPr>
              <a:t>lscpu</a:t>
            </a:r>
            <a:r>
              <a:rPr sz="3950" spc="-20" dirty="0">
                <a:latin typeface="Microsoft Sans Serif"/>
                <a:cs typeface="Microsoft Sans Serif"/>
              </a:rPr>
              <a:t> </a:t>
            </a:r>
            <a:r>
              <a:rPr lang="en-US" sz="3950" spc="-25" dirty="0">
                <a:latin typeface="Microsoft Sans Serif"/>
                <a:cs typeface="Microsoft Sans Serif"/>
              </a:rPr>
              <a:t>–C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950" spc="-25" dirty="0">
                <a:latin typeface="Microsoft Sans Serif"/>
                <a:cs typeface="Microsoft Sans Serif"/>
              </a:rPr>
              <a:t>$ls </a:t>
            </a:r>
            <a:r>
              <a:rPr lang="fr-FR" sz="4000" dirty="0"/>
              <a:t>/</a:t>
            </a:r>
            <a:r>
              <a:rPr lang="fr-FR" sz="4000" dirty="0" err="1"/>
              <a:t>sys</a:t>
            </a:r>
            <a:r>
              <a:rPr lang="fr-FR" sz="4000" dirty="0"/>
              <a:t>/</a:t>
            </a:r>
            <a:r>
              <a:rPr lang="fr-FR" sz="4000" dirty="0" err="1"/>
              <a:t>devices</a:t>
            </a:r>
            <a:r>
              <a:rPr lang="fr-FR" sz="4000" dirty="0"/>
              <a:t>/system/</a:t>
            </a:r>
            <a:r>
              <a:rPr lang="fr-FR" sz="4000" dirty="0" err="1"/>
              <a:t>cpu</a:t>
            </a:r>
            <a:r>
              <a:rPr lang="fr-FR" sz="4000" dirty="0"/>
              <a:t>/</a:t>
            </a:r>
            <a:r>
              <a:rPr lang="fr-FR" sz="4000" dirty="0" err="1"/>
              <a:t>cpu</a:t>
            </a:r>
            <a:r>
              <a:rPr lang="fr-FR" sz="4000" dirty="0"/>
              <a:t>*/cache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0124" y="2011180"/>
            <a:ext cx="13463851" cy="75734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1041" y="821620"/>
            <a:ext cx="933005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Загадк</a:t>
            </a:r>
            <a:r>
              <a:rPr spc="215" dirty="0"/>
              <a:t>и</a:t>
            </a:r>
            <a:r>
              <a:rPr spc="-795" dirty="0"/>
              <a:t> </a:t>
            </a:r>
            <a:r>
              <a:rPr spc="-229" dirty="0"/>
              <a:t>человечества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2122783"/>
            <a:ext cx="17938115" cy="7678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5"/>
              </a:spcBef>
            </a:pPr>
            <a:r>
              <a:rPr sz="3950" spc="-130" dirty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45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sz="3950" spc="-229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950" spc="-100" dirty="0"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sz="3950" spc="-29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ые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25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sz="3950" spc="-120" dirty="0"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229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950" spc="55" dirty="0">
                <a:latin typeface="Arial" panose="020B0604020202020204" pitchFamily="34" charset="0"/>
                <a:cs typeface="Arial" panose="020B0604020202020204" pitchFamily="34" charset="0"/>
              </a:rPr>
              <a:t>тв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950" spc="-70" dirty="0">
                <a:latin typeface="Arial" panose="020B0604020202020204" pitchFamily="34" charset="0"/>
                <a:cs typeface="Arial" panose="020B0604020202020204" pitchFamily="34" charset="0"/>
              </a:rPr>
              <a:t>ти</a:t>
            </a:r>
            <a:r>
              <a:rPr sz="3950" spc="-235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770" indent="-43307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45134" algn="l"/>
                <a:tab pos="445770" algn="l"/>
              </a:tabLst>
            </a:pPr>
            <a:r>
              <a:rPr sz="3700" spc="-80" dirty="0">
                <a:latin typeface="Arial" panose="020B0604020202020204" pitchFamily="34" charset="0"/>
                <a:cs typeface="Arial" panose="020B0604020202020204" pitchFamily="34" charset="0"/>
              </a:rPr>
              <a:t>Почему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9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90" dirty="0">
                <a:latin typeface="Arial" panose="020B0604020202020204" pitchFamily="34" charset="0"/>
                <a:cs typeface="Arial" panose="020B0604020202020204" pitchFamily="34" charset="0"/>
              </a:rPr>
              <a:t>всех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15" dirty="0">
                <a:latin typeface="Arial" panose="020B0604020202020204" pitchFamily="34" charset="0"/>
                <a:cs typeface="Arial" panose="020B0604020202020204" pitchFamily="34" charset="0"/>
              </a:rPr>
              <a:t>программ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10" dirty="0">
                <a:latin typeface="Arial" panose="020B0604020202020204" pitchFamily="34" charset="0"/>
                <a:cs typeface="Arial" panose="020B0604020202020204" pitchFamily="34" charset="0"/>
              </a:rPr>
              <a:t>одни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5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15" dirty="0">
                <a:latin typeface="Arial" panose="020B0604020202020204" pitchFamily="34" charset="0"/>
                <a:cs typeface="Arial" panose="020B0604020202020204" pitchFamily="34" charset="0"/>
              </a:rPr>
              <a:t>те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105" dirty="0">
                <a:latin typeface="Arial" panose="020B0604020202020204" pitchFamily="34" charset="0"/>
                <a:cs typeface="Arial" panose="020B0604020202020204" pitchFamily="34" charset="0"/>
              </a:rPr>
              <a:t>же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05" dirty="0">
                <a:latin typeface="Arial" panose="020B0604020202020204" pitchFamily="34" charset="0"/>
                <a:cs typeface="Arial" panose="020B0604020202020204" pitchFamily="34" charset="0"/>
              </a:rPr>
              <a:t>адреса?</a:t>
            </a:r>
            <a:r>
              <a:rPr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120" dirty="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00" dirty="0">
                <a:latin typeface="Arial" panose="020B0604020202020204" pitchFamily="34" charset="0"/>
                <a:cs typeface="Arial" panose="020B0604020202020204" pitchFamily="34" charset="0"/>
              </a:rPr>
              <a:t>они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25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85" dirty="0">
                <a:latin typeface="Arial" panose="020B0604020202020204" pitchFamily="34" charset="0"/>
                <a:cs typeface="Arial" panose="020B0604020202020204" pitchFamily="34" charset="0"/>
              </a:rPr>
              <a:t>мешают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29" dirty="0">
                <a:latin typeface="Arial" panose="020B0604020202020204" pitchFamily="34" charset="0"/>
                <a:cs typeface="Arial" panose="020B0604020202020204" pitchFamily="34" charset="0"/>
              </a:rPr>
              <a:t>друг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10" dirty="0">
                <a:latin typeface="Arial" panose="020B0604020202020204" pitchFamily="34" charset="0"/>
                <a:cs typeface="Arial" panose="020B0604020202020204" pitchFamily="34" charset="0"/>
              </a:rPr>
              <a:t>другу?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770" marR="670560" indent="-433070">
              <a:lnSpc>
                <a:spcPct val="111800"/>
              </a:lnSpc>
              <a:spcBef>
                <a:spcPts val="1880"/>
              </a:spcBef>
              <a:buFont typeface="Microsoft Sans Serif"/>
              <a:buChar char="•"/>
              <a:tabLst>
                <a:tab pos="445134" algn="l"/>
                <a:tab pos="445770" algn="l"/>
              </a:tabLst>
            </a:pPr>
            <a:r>
              <a:rPr sz="3700" spc="-80" dirty="0">
                <a:latin typeface="Arial" panose="020B0604020202020204" pitchFamily="34" charset="0"/>
                <a:cs typeface="Arial" panose="020B0604020202020204" pitchFamily="34" charset="0"/>
              </a:rPr>
              <a:t>Почему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55" dirty="0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35" dirty="0">
                <a:latin typeface="Arial" panose="020B0604020202020204" pitchFamily="34" charset="0"/>
                <a:cs typeface="Arial" panose="020B0604020202020204" pitchFamily="34" charset="0"/>
              </a:rPr>
              <a:t>выйти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50" dirty="0">
                <a:latin typeface="Arial" panose="020B0604020202020204" pitchFamily="34" charset="0"/>
                <a:cs typeface="Arial" panose="020B0604020202020204" pitchFamily="34" charset="0"/>
              </a:rPr>
              <a:t>за</a:t>
            </a:r>
            <a:r>
              <a:rPr sz="37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границы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45" dirty="0">
                <a:latin typeface="Arial" panose="020B0604020202020204" pitchFamily="34" charset="0"/>
                <a:cs typeface="Arial" panose="020B0604020202020204" pitchFamily="34" charset="0"/>
              </a:rPr>
              <a:t>массива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90" dirty="0"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sz="37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95" dirty="0">
                <a:latin typeface="Arial" panose="020B0604020202020204" pitchFamily="34" charset="0"/>
                <a:cs typeface="Arial" panose="020B0604020202020204" pitchFamily="34" charset="0"/>
              </a:rPr>
              <a:t>иногда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происходит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35" dirty="0">
                <a:latin typeface="Arial" panose="020B0604020202020204" pitchFamily="34" charset="0"/>
                <a:cs typeface="Arial" panose="020B0604020202020204" pitchFamily="34" charset="0"/>
              </a:rPr>
              <a:t>SEGFAULT,</a:t>
            </a:r>
            <a:r>
              <a:rPr sz="37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25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sz="3700" spc="-1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5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700" spc="-25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sz="3700" spc="-204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700" spc="-335" dirty="0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sz="3700" spc="-105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45" dirty="0">
                <a:latin typeface="Arial" panose="020B0604020202020204" pitchFamily="34" charset="0"/>
                <a:cs typeface="Arial" panose="020B0604020202020204" pitchFamily="34" charset="0"/>
              </a:rPr>
              <a:t>ничего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25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5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3700" spc="-26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3700" spc="-204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700" spc="-15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700" spc="-220" dirty="0">
                <a:latin typeface="Arial" panose="020B0604020202020204" pitchFamily="34" charset="0"/>
                <a:cs typeface="Arial" panose="020B0604020202020204" pitchFamily="34" charset="0"/>
              </a:rPr>
              <a:t>схо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ди</a:t>
            </a:r>
            <a:r>
              <a:rPr sz="3700" spc="3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10" dirty="0">
                <a:latin typeface="Arial" panose="020B0604020202020204" pitchFamily="34" charset="0"/>
                <a:cs typeface="Arial" panose="020B0604020202020204" pitchFamily="34" charset="0"/>
              </a:rPr>
              <a:t>(UB)?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770" indent="-433070">
              <a:lnSpc>
                <a:spcPct val="100000"/>
              </a:lnSpc>
              <a:spcBef>
                <a:spcPts val="2420"/>
              </a:spcBef>
              <a:buFont typeface="Microsoft Sans Serif"/>
              <a:buChar char="•"/>
              <a:tabLst>
                <a:tab pos="445134" algn="l"/>
                <a:tab pos="445770" algn="l"/>
              </a:tabLst>
            </a:pPr>
            <a:r>
              <a:rPr sz="3700" spc="120" dirty="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10" dirty="0">
                <a:latin typeface="Arial" panose="020B0604020202020204" pitchFamily="34" charset="0"/>
                <a:cs typeface="Arial" panose="020B0604020202020204" pitchFamily="34" charset="0"/>
              </a:rPr>
              <a:t>компьютер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30" dirty="0">
                <a:latin typeface="Arial" panose="020B0604020202020204" pitchFamily="34" charset="0"/>
                <a:cs typeface="Arial" panose="020B0604020202020204" pitchFamily="34" charset="0"/>
              </a:rPr>
              <a:t>вообще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10" dirty="0">
                <a:latin typeface="Arial" panose="020B0604020202020204" pitchFamily="34" charset="0"/>
                <a:cs typeface="Arial" panose="020B0604020202020204" pitchFamily="34" charset="0"/>
              </a:rPr>
              <a:t>понимает,</a:t>
            </a:r>
            <a:r>
              <a:rPr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65" dirty="0">
                <a:latin typeface="Arial" panose="020B0604020202020204" pitchFamily="34" charset="0"/>
                <a:cs typeface="Arial" panose="020B0604020202020204" pitchFamily="34" charset="0"/>
              </a:rPr>
              <a:t>какая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40" dirty="0"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0" dirty="0">
                <a:latin typeface="Arial" panose="020B0604020202020204" pitchFamily="34" charset="0"/>
                <a:cs typeface="Arial" panose="020B0604020202020204" pitchFamily="34" charset="0"/>
              </a:rPr>
              <a:t>”наша”,</a:t>
            </a:r>
            <a:r>
              <a:rPr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25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65" dirty="0">
                <a:latin typeface="Arial" panose="020B0604020202020204" pitchFamily="34" charset="0"/>
                <a:cs typeface="Arial" panose="020B0604020202020204" pitchFamily="34" charset="0"/>
              </a:rPr>
              <a:t>какая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14" dirty="0">
                <a:latin typeface="Arial" panose="020B0604020202020204" pitchFamily="34" charset="0"/>
                <a:cs typeface="Arial" panose="020B0604020202020204" pitchFamily="34" charset="0"/>
              </a:rPr>
              <a:t>нет?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770" indent="-433070">
              <a:lnSpc>
                <a:spcPct val="100000"/>
              </a:lnSpc>
              <a:spcBef>
                <a:spcPts val="2405"/>
              </a:spcBef>
              <a:buFont typeface="Microsoft Sans Serif"/>
              <a:buChar char="•"/>
              <a:tabLst>
                <a:tab pos="445134" algn="l"/>
                <a:tab pos="445770" algn="l"/>
              </a:tabLst>
            </a:pPr>
            <a:r>
              <a:rPr sz="3700" spc="120" dirty="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60" dirty="0">
                <a:latin typeface="Arial" panose="020B0604020202020204" pitchFamily="34" charset="0"/>
                <a:cs typeface="Arial" panose="020B0604020202020204" pitchFamily="34" charset="0"/>
              </a:rPr>
              <a:t>работает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135" dirty="0">
                <a:latin typeface="Arial" panose="020B0604020202020204" pitchFamily="34" charset="0"/>
                <a:cs typeface="Arial" panose="020B0604020202020204" pitchFamily="34" charset="0"/>
              </a:rPr>
              <a:t>malloc/new/free/delete?</a:t>
            </a:r>
            <a:r>
              <a:rPr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35" dirty="0">
                <a:latin typeface="Arial" panose="020B0604020202020204" pitchFamily="34" charset="0"/>
                <a:cs typeface="Arial" panose="020B0604020202020204" pitchFamily="34" charset="0"/>
              </a:rPr>
              <a:t>Откуда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00" dirty="0">
                <a:latin typeface="Arial" panose="020B0604020202020204" pitchFamily="34" charset="0"/>
                <a:cs typeface="Arial" panose="020B0604020202020204" pitchFamily="34" charset="0"/>
              </a:rPr>
              <a:t>они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90" dirty="0">
                <a:latin typeface="Arial" panose="020B0604020202020204" pitchFamily="34" charset="0"/>
                <a:cs typeface="Arial" panose="020B0604020202020204" pitchFamily="34" charset="0"/>
              </a:rPr>
              <a:t>берут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70" dirty="0">
                <a:latin typeface="Arial" panose="020B0604020202020204" pitchFamily="34" charset="0"/>
                <a:cs typeface="Arial" panose="020B0604020202020204" pitchFamily="34" charset="0"/>
              </a:rPr>
              <a:t>память?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770" marR="1508125" indent="-433070">
              <a:lnSpc>
                <a:spcPct val="111800"/>
              </a:lnSpc>
              <a:spcBef>
                <a:spcPts val="1880"/>
              </a:spcBef>
              <a:buFont typeface="Microsoft Sans Serif"/>
              <a:buChar char="•"/>
              <a:tabLst>
                <a:tab pos="445134" algn="l"/>
                <a:tab pos="445770" algn="l"/>
              </a:tabLst>
            </a:pPr>
            <a:r>
              <a:rPr sz="3700" spc="-80" dirty="0">
                <a:latin typeface="Arial" panose="020B0604020202020204" pitchFamily="34" charset="0"/>
                <a:cs typeface="Arial" panose="020B0604020202020204" pitchFamily="34" charset="0"/>
              </a:rPr>
              <a:t>Почему </a:t>
            </a:r>
            <a:r>
              <a:rPr sz="3700" spc="-135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sz="3700" spc="-85" dirty="0">
                <a:latin typeface="Arial" panose="020B0604020202020204" pitchFamily="34" charset="0"/>
                <a:cs typeface="Arial" panose="020B0604020202020204" pitchFamily="34" charset="0"/>
              </a:rPr>
              <a:t>исполнять </a:t>
            </a:r>
            <a:r>
              <a:rPr sz="3700" spc="-130" dirty="0">
                <a:latin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sz="3700" spc="-170" dirty="0">
                <a:latin typeface="Arial" panose="020B0604020202020204" pitchFamily="34" charset="0"/>
                <a:cs typeface="Arial" panose="020B0604020202020204" pitchFamily="34" charset="0"/>
              </a:rPr>
              <a:t>программы, </a:t>
            </a:r>
            <a:r>
              <a:rPr sz="3700" spc="-229" dirty="0">
                <a:latin typeface="Arial" panose="020B0604020202020204" pitchFamily="34" charset="0"/>
                <a:cs typeface="Arial" panose="020B0604020202020204" pitchFamily="34" charset="0"/>
              </a:rPr>
              <a:t>но </a:t>
            </a:r>
            <a:r>
              <a:rPr sz="3700" spc="-125" dirty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sz="3700" spc="-55" dirty="0">
                <a:latin typeface="Arial" panose="020B0604020202020204" pitchFamily="34" charset="0"/>
                <a:cs typeface="Arial" panose="020B0604020202020204" pitchFamily="34" charset="0"/>
              </a:rPr>
              <a:t>получится </a:t>
            </a:r>
            <a:r>
              <a:rPr sz="3700" spc="-85" dirty="0">
                <a:latin typeface="Arial" panose="020B0604020202020204" pitchFamily="34" charset="0"/>
                <a:cs typeface="Arial" panose="020B0604020202020204" pitchFamily="34" charset="0"/>
              </a:rPr>
              <a:t>исполнять </a:t>
            </a:r>
            <a:r>
              <a:rPr sz="37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35" dirty="0">
                <a:latin typeface="Arial" panose="020B0604020202020204" pitchFamily="34" charset="0"/>
                <a:cs typeface="Arial" panose="020B0604020202020204" pitchFamily="34" charset="0"/>
              </a:rPr>
              <a:t>данные?</a:t>
            </a:r>
            <a:r>
              <a:rPr sz="37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25" dirty="0">
                <a:latin typeface="Arial" panose="020B0604020202020204" pitchFamily="34" charset="0"/>
                <a:cs typeface="Arial" panose="020B0604020202020204" pitchFamily="34" charset="0"/>
              </a:rPr>
              <a:t>Например,</a:t>
            </a:r>
            <a:r>
              <a:rPr sz="37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40" dirty="0">
                <a:latin typeface="Arial" panose="020B0604020202020204" pitchFamily="34" charset="0"/>
                <a:cs typeface="Arial" panose="020B0604020202020204" pitchFamily="34" charset="0"/>
              </a:rPr>
              <a:t>записать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95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14" dirty="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55" dirty="0">
                <a:latin typeface="Arial" panose="020B0604020202020204" pitchFamily="34" charset="0"/>
                <a:cs typeface="Arial" panose="020B0604020202020204" pitchFamily="34" charset="0"/>
              </a:rPr>
              <a:t>машинный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30" dirty="0">
                <a:latin typeface="Arial" panose="020B0604020202020204" pitchFamily="34" charset="0"/>
                <a:cs typeface="Arial" panose="020B0604020202020204" pitchFamily="34" charset="0"/>
              </a:rPr>
              <a:t>код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5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20" dirty="0">
                <a:latin typeface="Arial" panose="020B0604020202020204" pitchFamily="34" charset="0"/>
                <a:cs typeface="Arial" panose="020B0604020202020204" pitchFamily="34" charset="0"/>
              </a:rPr>
              <a:t>исполнить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30" dirty="0">
                <a:latin typeface="Arial" panose="020B0604020202020204" pitchFamily="34" charset="0"/>
                <a:cs typeface="Arial" panose="020B0604020202020204" pitchFamily="34" charset="0"/>
              </a:rPr>
              <a:t>его.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770" indent="-433070">
              <a:lnSpc>
                <a:spcPct val="100000"/>
              </a:lnSpc>
              <a:spcBef>
                <a:spcPts val="2420"/>
              </a:spcBef>
              <a:buFont typeface="Microsoft Sans Serif"/>
              <a:buChar char="•"/>
              <a:tabLst>
                <a:tab pos="445134" algn="l"/>
                <a:tab pos="445770" algn="l"/>
              </a:tabLst>
            </a:pPr>
            <a:r>
              <a:rPr sz="3700" spc="-80" dirty="0">
                <a:latin typeface="Arial" panose="020B0604020202020204" pitchFamily="34" charset="0"/>
                <a:cs typeface="Arial" panose="020B0604020202020204" pitchFamily="34" charset="0"/>
              </a:rPr>
              <a:t>Почему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25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40" dirty="0">
                <a:latin typeface="Arial" panose="020B0604020202020204" pitchFamily="34" charset="0"/>
                <a:cs typeface="Arial" panose="020B0604020202020204" pitchFamily="34" charset="0"/>
              </a:rPr>
              <a:t>выйдет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95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37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70" dirty="0">
                <a:latin typeface="Arial" panose="020B0604020202020204" pitchFamily="34" charset="0"/>
                <a:cs typeface="Arial" panose="020B0604020202020204" pitchFamily="34" charset="0"/>
              </a:rPr>
              <a:t>ассемблере</a:t>
            </a:r>
            <a:r>
              <a:rPr sz="37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80" dirty="0">
                <a:latin typeface="Arial" panose="020B0604020202020204" pitchFamily="34" charset="0"/>
                <a:cs typeface="Arial" panose="020B0604020202020204" pitchFamily="34" charset="0"/>
              </a:rPr>
              <a:t>написать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40" dirty="0">
                <a:latin typeface="Arial" panose="020B0604020202020204" pitchFamily="34" charset="0"/>
                <a:cs typeface="Arial" panose="020B0604020202020204" pitchFamily="34" charset="0"/>
              </a:rPr>
              <a:t>самомодифицирующийся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60" dirty="0">
                <a:latin typeface="Arial" panose="020B0604020202020204" pitchFamily="34" charset="0"/>
                <a:cs typeface="Arial" panose="020B0604020202020204" pitchFamily="34" charset="0"/>
              </a:rPr>
              <a:t>код?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97E5-FAC3-44E5-B912-0EFAEEA2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780" y="777875"/>
            <a:ext cx="3476537" cy="1081405"/>
          </a:xfrm>
        </p:spPr>
        <p:txBody>
          <a:bodyPr/>
          <a:lstStyle/>
          <a:p>
            <a:r>
              <a:rPr lang="en-US" dirty="0"/>
              <a:t>Caches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94B138-481F-4881-BB33-A782D256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881" y="2225675"/>
            <a:ext cx="8034336" cy="860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81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191" y="821620"/>
            <a:ext cx="148393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Расположени</a:t>
            </a:r>
            <a:r>
              <a:rPr spc="95" dirty="0"/>
              <a:t>е</a:t>
            </a:r>
            <a:r>
              <a:rPr spc="-800" dirty="0"/>
              <a:t> </a:t>
            </a:r>
            <a:r>
              <a:rPr spc="-45" dirty="0"/>
              <a:t>кэше</a:t>
            </a:r>
            <a:r>
              <a:rPr spc="170" dirty="0"/>
              <a:t>й</a:t>
            </a:r>
            <a:r>
              <a:rPr spc="-795" dirty="0"/>
              <a:t> </a:t>
            </a:r>
            <a:r>
              <a:rPr spc="-170" dirty="0"/>
              <a:t>н</a:t>
            </a:r>
            <a:r>
              <a:rPr spc="35" dirty="0"/>
              <a:t>а</a:t>
            </a:r>
            <a:r>
              <a:rPr spc="-795" dirty="0"/>
              <a:t> </a:t>
            </a:r>
            <a:r>
              <a:rPr spc="-70" dirty="0"/>
              <a:t>криста</a:t>
            </a:r>
            <a:r>
              <a:rPr spc="-45" dirty="0"/>
              <a:t>л</a:t>
            </a:r>
            <a:r>
              <a:rPr spc="-75" dirty="0"/>
              <a:t>л</a:t>
            </a:r>
            <a:r>
              <a:rPr spc="10" dirty="0"/>
              <a:t>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408" y="2740276"/>
            <a:ext cx="10041696" cy="70083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1372" y="3259204"/>
            <a:ext cx="7759563" cy="70324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86D-EC04-40F2-AFD1-6658C652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413" y="777875"/>
            <a:ext cx="7791272" cy="1081405"/>
          </a:xfrm>
        </p:spPr>
        <p:txBody>
          <a:bodyPr/>
          <a:lstStyle/>
          <a:p>
            <a:r>
              <a:rPr lang="ru-RU" dirty="0"/>
              <a:t>Устройство кэша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335613-E720-4A7E-A6A8-725C6396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09" y="2378075"/>
            <a:ext cx="12950081" cy="83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00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AE2F-09DE-4626-ADE1-4D8E8FCD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614" y="854075"/>
            <a:ext cx="7638872" cy="1081405"/>
          </a:xfrm>
        </p:spPr>
        <p:txBody>
          <a:bodyPr/>
          <a:lstStyle/>
          <a:p>
            <a:r>
              <a:rPr lang="ru-RU" dirty="0"/>
              <a:t>Устройство кэша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7A115-29FE-47B3-BF00-73ABC73B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490" y="2725209"/>
            <a:ext cx="13113120" cy="828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44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0512" y="832090"/>
            <a:ext cx="556323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C</a:t>
            </a:r>
            <a:r>
              <a:rPr spc="-95" dirty="0"/>
              <a:t>a</a:t>
            </a:r>
            <a:r>
              <a:rPr spc="-45" dirty="0"/>
              <a:t>c</a:t>
            </a:r>
            <a:r>
              <a:rPr spc="-170" dirty="0"/>
              <a:t>h</a:t>
            </a:r>
            <a:r>
              <a:rPr spc="225" dirty="0"/>
              <a:t>e</a:t>
            </a:r>
            <a:r>
              <a:rPr spc="-800" dirty="0"/>
              <a:t> </a:t>
            </a:r>
            <a:r>
              <a:rPr spc="45" dirty="0"/>
              <a:t>m</a:t>
            </a:r>
            <a:r>
              <a:rPr spc="-185" dirty="0"/>
              <a:t>i</a:t>
            </a:r>
            <a:r>
              <a:rPr spc="-560" dirty="0"/>
              <a:t>ss</a:t>
            </a:r>
            <a:r>
              <a:rPr spc="50" dirty="0"/>
              <a:t>e</a:t>
            </a:r>
            <a:r>
              <a:rPr spc="-36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4"/>
            <a:ext cx="8209915" cy="2804795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5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30" dirty="0">
                <a:latin typeface="Lucida Sans Unicode"/>
                <a:cs typeface="Lucida Sans Unicode"/>
              </a:rPr>
              <a:t>Т</a:t>
            </a:r>
            <a:r>
              <a:rPr sz="3950" spc="-125" dirty="0">
                <a:latin typeface="Lucida Sans Unicode"/>
                <a:cs typeface="Lucida Sans Unicode"/>
              </a:rPr>
              <a:t>и</a:t>
            </a:r>
            <a:r>
              <a:rPr sz="3950" spc="-90" dirty="0">
                <a:latin typeface="Lucida Sans Unicode"/>
                <a:cs typeface="Lucida Sans Unicode"/>
              </a:rPr>
              <a:t>повы</a:t>
            </a:r>
            <a:r>
              <a:rPr sz="3950" spc="-75" dirty="0">
                <a:latin typeface="Lucida Sans Unicode"/>
                <a:cs typeface="Lucida Sans Unicode"/>
              </a:rPr>
              <a:t>е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зн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185" dirty="0">
                <a:latin typeface="Lucida Sans Unicode"/>
                <a:cs typeface="Lucida Sans Unicode"/>
              </a:rPr>
              <a:t>я</a:t>
            </a:r>
            <a:r>
              <a:rPr sz="3950" spc="55" dirty="0">
                <a:latin typeface="Microsoft Sans Serif"/>
                <a:cs typeface="Microsoft Sans Serif"/>
              </a:rPr>
              <a:t>:</a:t>
            </a:r>
            <a:endParaRPr sz="395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55"/>
              </a:spcBef>
              <a:buChar char="•"/>
              <a:tabLst>
                <a:tab pos="933450" algn="l"/>
                <a:tab pos="934719" algn="l"/>
              </a:tabLst>
            </a:pPr>
            <a:r>
              <a:rPr sz="3950" spc="-85" dirty="0">
                <a:latin typeface="Microsoft Sans Serif"/>
                <a:cs typeface="Microsoft Sans Serif"/>
              </a:rPr>
              <a:t>3-10%</a:t>
            </a:r>
            <a:r>
              <a:rPr sz="3950" spc="-30" dirty="0">
                <a:latin typeface="Microsoft Sans Serif"/>
                <a:cs typeface="Microsoft Sans Serif"/>
              </a:rPr>
              <a:t> </a:t>
            </a:r>
            <a:r>
              <a:rPr sz="3950" spc="-40" dirty="0">
                <a:latin typeface="Lucida Sans Unicode"/>
                <a:cs typeface="Lucida Sans Unicode"/>
              </a:rPr>
              <a:t>для</a:t>
            </a:r>
            <a:r>
              <a:rPr sz="3950" spc="-225" dirty="0">
                <a:latin typeface="Lucida Sans Unicode"/>
                <a:cs typeface="Lucida Sans Unicode"/>
              </a:rPr>
              <a:t> </a:t>
            </a:r>
            <a:r>
              <a:rPr sz="3950" spc="-350" dirty="0">
                <a:latin typeface="Microsoft Sans Serif"/>
                <a:cs typeface="Microsoft Sans Serif"/>
              </a:rPr>
              <a:t>L1</a:t>
            </a:r>
            <a:endParaRPr sz="395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933450" algn="l"/>
                <a:tab pos="934719" algn="l"/>
              </a:tabLst>
            </a:pPr>
            <a:r>
              <a:rPr sz="3950" spc="-170" dirty="0">
                <a:latin typeface="Lucida Sans Unicode"/>
                <a:cs typeface="Lucida Sans Unicode"/>
              </a:rPr>
              <a:t>Мо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25" dirty="0">
                <a:latin typeface="Lucida Sans Unicode"/>
                <a:cs typeface="Lucida Sans Unicode"/>
              </a:rPr>
              <a:t>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55" dirty="0">
                <a:latin typeface="Lucida Sans Unicode"/>
                <a:cs typeface="Lucida Sans Unicode"/>
              </a:rPr>
              <a:t>б</a:t>
            </a:r>
            <a:r>
              <a:rPr sz="3950" dirty="0">
                <a:latin typeface="Lucida Sans Unicode"/>
                <a:cs typeface="Lucida Sans Unicode"/>
              </a:rPr>
              <a:t>ыть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м</a:t>
            </a:r>
            <a:r>
              <a:rPr sz="3950" spc="-105" dirty="0">
                <a:latin typeface="Lucida Sans Unicode"/>
                <a:cs typeface="Lucida Sans Unicode"/>
              </a:rPr>
              <a:t>е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25" dirty="0">
                <a:latin typeface="Lucida Sans Unicode"/>
                <a:cs typeface="Lucida Sans Unicode"/>
              </a:rPr>
              <a:t>ь</a:t>
            </a:r>
            <a:r>
              <a:rPr sz="3950" spc="-260" dirty="0">
                <a:latin typeface="Lucida Sans Unicode"/>
                <a:cs typeface="Lucida Sans Unicode"/>
              </a:rPr>
              <a:t>ш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515" dirty="0">
                <a:latin typeface="Microsoft Sans Serif"/>
                <a:cs typeface="Microsoft Sans Serif"/>
              </a:rPr>
              <a:t>1%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55" dirty="0">
                <a:latin typeface="Lucida Sans Unicode"/>
                <a:cs typeface="Lucida Sans Unicode"/>
              </a:rPr>
              <a:t>дл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Microsoft Sans Serif"/>
                <a:cs typeface="Microsoft Sans Serif"/>
              </a:rPr>
              <a:t>L2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490" y="821620"/>
            <a:ext cx="111982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4" dirty="0"/>
              <a:t>Чт</a:t>
            </a:r>
            <a:r>
              <a:rPr spc="-45" dirty="0"/>
              <a:t>о</a:t>
            </a:r>
            <a:r>
              <a:rPr spc="-800" dirty="0"/>
              <a:t> </a:t>
            </a:r>
            <a:r>
              <a:rPr spc="-229" dirty="0"/>
              <a:t>почитат</a:t>
            </a:r>
            <a:r>
              <a:rPr spc="-20" dirty="0"/>
              <a:t>ь</a:t>
            </a:r>
            <a:r>
              <a:rPr spc="-795" dirty="0"/>
              <a:t> </a:t>
            </a:r>
            <a:r>
              <a:rPr spc="-15" dirty="0"/>
              <a:t>и</a:t>
            </a:r>
            <a:r>
              <a:rPr spc="-800" dirty="0"/>
              <a:t> </a:t>
            </a:r>
            <a:r>
              <a:rPr spc="-215" dirty="0"/>
              <a:t>посмотреть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81022"/>
            <a:ext cx="12924790" cy="372427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3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1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С</a:t>
            </a:r>
            <a:r>
              <a:rPr sz="3950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та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т</a:t>
            </a:r>
            <a:r>
              <a:rPr sz="3950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ь</a:t>
            </a:r>
            <a:r>
              <a:rPr sz="3950" spc="1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я</a:t>
            </a:r>
            <a:r>
              <a:rPr sz="3950" spc="-2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3950" spc="-2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н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а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3950" spc="-2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ха</a:t>
            </a:r>
            <a:r>
              <a:rPr sz="3950" spc="-15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б</a:t>
            </a:r>
            <a:r>
              <a:rPr sz="3950" spc="-2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р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е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3950" spc="-28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пр</a:t>
            </a:r>
            <a:r>
              <a:rPr sz="3950" spc="-2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о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3950" spc="-9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кэши</a:t>
            </a:r>
            <a:endParaRPr sz="3950" dirty="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What</a:t>
            </a:r>
            <a:r>
              <a:rPr sz="3950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3950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every</a:t>
            </a:r>
            <a:r>
              <a:rPr sz="3950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3950" spc="18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programmer</a:t>
            </a:r>
            <a:r>
              <a:rPr sz="3950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3950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should</a:t>
            </a:r>
            <a:r>
              <a:rPr sz="3950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3950" spc="1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know</a:t>
            </a:r>
            <a:r>
              <a:rPr sz="3950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3950" spc="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about</a:t>
            </a:r>
            <a:r>
              <a:rPr sz="3950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3950" spc="19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memory</a:t>
            </a:r>
            <a:endParaRPr sz="3950" dirty="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Л</a:t>
            </a:r>
            <a:r>
              <a:rPr sz="3950" spc="-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е</a:t>
            </a:r>
            <a:r>
              <a:rPr sz="3950" spc="-1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кц</a:t>
            </a:r>
            <a:r>
              <a:rPr sz="3950" spc="-1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и</a:t>
            </a:r>
            <a:r>
              <a:rPr sz="3950" spc="-1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и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 </a:t>
            </a:r>
            <a:r>
              <a:rPr sz="3950" spc="-2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Д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4"/>
              </a:rPr>
              <a:t>.</a:t>
            </a:r>
            <a:r>
              <a:rPr sz="3950" spc="1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С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4"/>
              </a:rPr>
              <a:t>.</a:t>
            </a:r>
            <a:r>
              <a:rPr sz="3950" spc="-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Северова</a:t>
            </a:r>
            <a:endParaRPr sz="3950" dirty="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1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С</a:t>
            </a:r>
            <a:r>
              <a:rPr sz="3950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та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т</a:t>
            </a:r>
            <a:r>
              <a:rPr sz="3950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ь</a:t>
            </a:r>
            <a:r>
              <a:rPr sz="3950" spc="1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я</a:t>
            </a:r>
            <a:r>
              <a:rPr sz="3950" spc="-2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 </a:t>
            </a:r>
            <a:r>
              <a:rPr sz="3950" spc="-2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н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а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 </a:t>
            </a:r>
            <a:r>
              <a:rPr sz="3950" spc="-2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ха</a:t>
            </a:r>
            <a:r>
              <a:rPr sz="3950" spc="-15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б</a:t>
            </a:r>
            <a:r>
              <a:rPr sz="3950" spc="-2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р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е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 </a:t>
            </a:r>
            <a:r>
              <a:rPr sz="3950" spc="-28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пр</a:t>
            </a:r>
            <a:r>
              <a:rPr sz="3950" spc="-2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о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 умн</a:t>
            </a:r>
            <a:r>
              <a:rPr sz="3950" spc="-2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о</a:t>
            </a:r>
            <a:r>
              <a:rPr sz="3950" spc="2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ж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е</a:t>
            </a:r>
            <a:r>
              <a:rPr sz="3950" spc="-2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н</a:t>
            </a:r>
            <a:r>
              <a:rPr sz="3950" spc="-1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и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е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 </a:t>
            </a:r>
            <a:r>
              <a:rPr sz="3950" spc="-1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м</a:t>
            </a:r>
            <a:r>
              <a:rPr sz="3950" spc="-9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а</a:t>
            </a:r>
            <a:r>
              <a:rPr sz="3950" spc="-1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тр</a:t>
            </a:r>
            <a:r>
              <a:rPr sz="3950" spc="-1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и</a:t>
            </a:r>
            <a:r>
              <a:rPr sz="3950" spc="-3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ц</a:t>
            </a:r>
            <a:endParaRPr sz="3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570" y="821620"/>
            <a:ext cx="1280223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Сравнени</a:t>
            </a:r>
            <a:r>
              <a:rPr spc="5" dirty="0"/>
              <a:t>е</a:t>
            </a:r>
            <a:r>
              <a:rPr spc="-800" dirty="0"/>
              <a:t> </a:t>
            </a:r>
            <a:r>
              <a:rPr spc="-95" dirty="0"/>
              <a:t>скорост</a:t>
            </a:r>
            <a:r>
              <a:rPr spc="125" dirty="0"/>
              <a:t>и</a:t>
            </a:r>
            <a:r>
              <a:rPr spc="-800" dirty="0"/>
              <a:t> </a:t>
            </a:r>
            <a:r>
              <a:rPr spc="-200" dirty="0"/>
              <a:t>операций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4897" y="1967734"/>
            <a:ext cx="10542234" cy="863906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5624" y="832090"/>
            <a:ext cx="22129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5" dirty="0"/>
              <a:t>A</a:t>
            </a:r>
            <a:r>
              <a:rPr spc="-290" dirty="0"/>
              <a:t>S</a:t>
            </a:r>
            <a:r>
              <a:rPr spc="-550" dirty="0"/>
              <a:t>L</a:t>
            </a:r>
            <a:r>
              <a:rPr spc="-33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3"/>
            <a:ext cx="12268200" cy="4653280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3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b="1" spc="145" dirty="0">
                <a:latin typeface="Tahoma"/>
                <a:cs typeface="Tahoma"/>
              </a:rPr>
              <a:t>A</a:t>
            </a:r>
            <a:r>
              <a:rPr sz="3950" b="1" spc="90" dirty="0">
                <a:latin typeface="Tahoma"/>
                <a:cs typeface="Tahoma"/>
              </a:rPr>
              <a:t>L</a:t>
            </a:r>
            <a:r>
              <a:rPr sz="3950" b="1" spc="-30" dirty="0">
                <a:latin typeface="Tahoma"/>
                <a:cs typeface="Tahoma"/>
              </a:rPr>
              <a:t>SR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195" dirty="0">
                <a:latin typeface="Tahoma"/>
                <a:cs typeface="Tahoma"/>
              </a:rPr>
              <a:t>-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dirty="0">
                <a:latin typeface="Tahoma"/>
                <a:cs typeface="Tahoma"/>
              </a:rPr>
              <a:t>add</a:t>
            </a:r>
            <a:r>
              <a:rPr sz="3950" b="1" spc="-20" dirty="0">
                <a:latin typeface="Tahoma"/>
                <a:cs typeface="Tahoma"/>
              </a:rPr>
              <a:t>r</a:t>
            </a:r>
            <a:r>
              <a:rPr sz="3950" b="1" spc="35" dirty="0">
                <a:latin typeface="Tahoma"/>
                <a:cs typeface="Tahoma"/>
              </a:rPr>
              <a:t>e</a:t>
            </a:r>
            <a:r>
              <a:rPr sz="3950" b="1" spc="15" dirty="0">
                <a:latin typeface="Tahoma"/>
                <a:cs typeface="Tahoma"/>
              </a:rPr>
              <a:t>s</a:t>
            </a:r>
            <a:r>
              <a:rPr sz="3950" b="1" spc="5" dirty="0">
                <a:latin typeface="Tahoma"/>
                <a:cs typeface="Tahoma"/>
              </a:rPr>
              <a:t>s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45" dirty="0">
                <a:latin typeface="Tahoma"/>
                <a:cs typeface="Tahoma"/>
              </a:rPr>
              <a:t>space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40" dirty="0">
                <a:latin typeface="Tahoma"/>
                <a:cs typeface="Tahoma"/>
              </a:rPr>
              <a:t>l</a:t>
            </a:r>
            <a:r>
              <a:rPr sz="3950" b="1" spc="-150" dirty="0">
                <a:latin typeface="Tahoma"/>
                <a:cs typeface="Tahoma"/>
              </a:rPr>
              <a:t>a</a:t>
            </a:r>
            <a:r>
              <a:rPr sz="3950" b="1" spc="-60" dirty="0">
                <a:latin typeface="Tahoma"/>
                <a:cs typeface="Tahoma"/>
              </a:rPr>
              <a:t>y</a:t>
            </a:r>
            <a:r>
              <a:rPr sz="3950" b="1" spc="-50" dirty="0">
                <a:latin typeface="Tahoma"/>
                <a:cs typeface="Tahoma"/>
              </a:rPr>
              <a:t>out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70" dirty="0">
                <a:latin typeface="Tahoma"/>
                <a:cs typeface="Tahoma"/>
              </a:rPr>
              <a:t>r</a:t>
            </a:r>
            <a:r>
              <a:rPr sz="3950" b="1" spc="-35" dirty="0">
                <a:latin typeface="Tahoma"/>
                <a:cs typeface="Tahoma"/>
              </a:rPr>
              <a:t>andomi</a:t>
            </a:r>
            <a:r>
              <a:rPr sz="3950" b="1" spc="-25" dirty="0">
                <a:latin typeface="Tahoma"/>
                <a:cs typeface="Tahoma"/>
              </a:rPr>
              <a:t>z</a:t>
            </a:r>
            <a:r>
              <a:rPr sz="3950" b="1" spc="-95" dirty="0">
                <a:latin typeface="Tahoma"/>
                <a:cs typeface="Tahoma"/>
              </a:rPr>
              <a:t>a</a:t>
            </a:r>
            <a:r>
              <a:rPr sz="3950" b="1" spc="-45" dirty="0">
                <a:latin typeface="Tahoma"/>
                <a:cs typeface="Tahoma"/>
              </a:rPr>
              <a:t>tion</a:t>
            </a:r>
            <a:endParaRPr sz="3950">
              <a:latin typeface="Tahoma"/>
              <a:cs typeface="Tahoma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125" dirty="0">
                <a:latin typeface="Lucida Sans Unicode"/>
                <a:cs typeface="Lucida Sans Unicode"/>
              </a:rPr>
              <a:t>С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-140" dirty="0">
                <a:latin typeface="Lucida Sans Unicode"/>
                <a:cs typeface="Lucida Sans Unicode"/>
              </a:rPr>
              <a:t>м</a:t>
            </a:r>
            <a:r>
              <a:rPr sz="3950" spc="-105" dirty="0">
                <a:latin typeface="Lucida Sans Unicode"/>
                <a:cs typeface="Lucida Sans Unicode"/>
              </a:rPr>
              <a:t>е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10" dirty="0">
                <a:latin typeface="Lucida Sans Unicode"/>
                <a:cs typeface="Lucida Sans Unicode"/>
              </a:rPr>
              <a:t>ты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160" dirty="0">
                <a:latin typeface="Lucida Sans Unicode"/>
                <a:cs typeface="Lucida Sans Unicode"/>
              </a:rPr>
              <a:t>сп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145" dirty="0">
                <a:latin typeface="Lucida Sans Unicode"/>
                <a:cs typeface="Lucida Sans Unicode"/>
              </a:rPr>
              <a:t>ю</a:t>
            </a:r>
            <a:r>
              <a:rPr sz="3950" spc="55" dirty="0">
                <a:latin typeface="Lucida Sans Unicode"/>
                <a:cs typeface="Lucida Sans Unicode"/>
              </a:rPr>
              <a:t>тся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50" dirty="0">
                <a:latin typeface="Lucida Sans Unicode"/>
                <a:cs typeface="Lucida Sans Unicode"/>
              </a:rPr>
              <a:t>по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245" dirty="0">
                <a:latin typeface="Lucida Sans Unicode"/>
                <a:cs typeface="Lucida Sans Unicode"/>
              </a:rPr>
              <a:t>до</a:t>
            </a:r>
            <a:r>
              <a:rPr sz="3950" spc="-280" dirty="0">
                <a:latin typeface="Lucida Sans Unicode"/>
                <a:cs typeface="Lucida Sans Unicode"/>
              </a:rPr>
              <a:t>м</a:t>
            </a:r>
            <a:r>
              <a:rPr sz="3950" spc="-235" dirty="0">
                <a:latin typeface="Lucida Sans Unicode"/>
                <a:cs typeface="Lucida Sans Unicode"/>
              </a:rPr>
              <a:t>н</a:t>
            </a:r>
            <a:r>
              <a:rPr sz="3950" dirty="0">
                <a:latin typeface="Lucida Sans Unicode"/>
                <a:cs typeface="Lucida Sans Unicode"/>
              </a:rPr>
              <a:t>ы</a:t>
            </a:r>
            <a:r>
              <a:rPr sz="3950" spc="-235" dirty="0">
                <a:latin typeface="Lucida Sans Unicode"/>
                <a:cs typeface="Lucida Sans Unicode"/>
              </a:rPr>
              <a:t>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75" dirty="0">
                <a:latin typeface="Lucida Sans Unicode"/>
                <a:cs typeface="Lucida Sans Unicode"/>
              </a:rPr>
              <a:t>др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15" dirty="0">
                <a:latin typeface="Lucida Sans Unicode"/>
                <a:cs typeface="Lucida Sans Unicode"/>
              </a:rPr>
              <a:t>са</a:t>
            </a:r>
            <a:r>
              <a:rPr sz="3950" spc="-235" dirty="0">
                <a:latin typeface="Lucida Sans Unicode"/>
                <a:cs typeface="Lucida Sans Unicode"/>
              </a:rPr>
              <a:t>м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0" dirty="0">
                <a:latin typeface="Lucida Sans Unicode"/>
                <a:cs typeface="Lucida Sans Unicode"/>
              </a:rPr>
              <a:t>Усложняет</a:t>
            </a:r>
            <a:r>
              <a:rPr sz="3950" spc="-220" dirty="0">
                <a:latin typeface="Lucida Sans Unicode"/>
                <a:cs typeface="Lucida Sans Unicode"/>
              </a:rPr>
              <a:t> </a:t>
            </a:r>
            <a:r>
              <a:rPr sz="3950" spc="-70" dirty="0">
                <a:latin typeface="Lucida Sans Unicode"/>
                <a:cs typeface="Lucida Sans Unicode"/>
              </a:rPr>
              <a:t>взлом</a:t>
            </a:r>
            <a:r>
              <a:rPr sz="3950" spc="-220" dirty="0">
                <a:latin typeface="Lucida Sans Unicode"/>
                <a:cs typeface="Lucida Sans Unicode"/>
              </a:rPr>
              <a:t> </a:t>
            </a:r>
            <a:r>
              <a:rPr sz="3950" spc="-210" dirty="0">
                <a:latin typeface="Lucida Sans Unicode"/>
                <a:cs typeface="Lucida Sans Unicode"/>
              </a:rPr>
              <a:t>программы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20" dirty="0">
                <a:latin typeface="Lucida Sans Unicode"/>
                <a:cs typeface="Lucida Sans Unicode"/>
              </a:rPr>
              <a:t>Замедляет</a:t>
            </a:r>
            <a:r>
              <a:rPr sz="3950" spc="-229" dirty="0">
                <a:latin typeface="Lucida Sans Unicode"/>
                <a:cs typeface="Lucida Sans Unicode"/>
              </a:rPr>
              <a:t> </a:t>
            </a:r>
            <a:r>
              <a:rPr sz="3950" spc="-80" dirty="0">
                <a:latin typeface="Lucida Sans Unicode"/>
                <a:cs typeface="Lucida Sans Unicode"/>
              </a:rPr>
              <a:t>загрузку</a:t>
            </a:r>
            <a:r>
              <a:rPr sz="3950" spc="-225" dirty="0">
                <a:latin typeface="Lucida Sans Unicode"/>
                <a:cs typeface="Lucida Sans Unicode"/>
              </a:rPr>
              <a:t> </a:t>
            </a:r>
            <a:r>
              <a:rPr sz="3950" spc="-210" dirty="0">
                <a:latin typeface="Lucida Sans Unicode"/>
                <a:cs typeface="Lucida Sans Unicode"/>
              </a:rPr>
              <a:t>программы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dirty="0">
                <a:latin typeface="Lucida Sans Unicode"/>
                <a:cs typeface="Lucida Sans Unicode"/>
              </a:rPr>
              <a:t>Усл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25" dirty="0">
                <a:latin typeface="Lucida Sans Unicode"/>
                <a:cs typeface="Lucida Sans Unicode"/>
              </a:rPr>
              <a:t>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5" dirty="0">
                <a:latin typeface="Lucida Sans Unicode"/>
                <a:cs typeface="Lucida Sans Unicode"/>
              </a:rPr>
              <a:t>у</a:t>
            </a:r>
            <a:r>
              <a:rPr sz="3950" spc="-10" dirty="0">
                <a:latin typeface="Lucida Sans Unicode"/>
                <a:cs typeface="Lucida Sans Unicode"/>
              </a:rPr>
              <a:t>в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25" dirty="0">
                <a:latin typeface="Lucida Sans Unicode"/>
                <a:cs typeface="Lucida Sans Unicode"/>
              </a:rPr>
              <a:t>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45" dirty="0">
                <a:latin typeface="Lucida Sans Unicode"/>
                <a:cs typeface="Lucida Sans Unicode"/>
              </a:rPr>
              <a:t>код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29" dirty="0"/>
              <a:t>M</a:t>
            </a:r>
            <a:r>
              <a:rPr spc="105" dirty="0"/>
              <a:t>e</a:t>
            </a:r>
            <a:r>
              <a:rPr spc="45" dirty="0"/>
              <a:t>m</a:t>
            </a:r>
            <a:r>
              <a:rPr spc="-160" dirty="0"/>
              <a:t>o</a:t>
            </a:r>
            <a:r>
              <a:rPr spc="-15" dirty="0"/>
              <a:t>r</a:t>
            </a:r>
            <a:r>
              <a:rPr spc="85" dirty="0"/>
              <a:t>y</a:t>
            </a:r>
            <a:r>
              <a:rPr spc="-800" dirty="0"/>
              <a:t> </a:t>
            </a:r>
            <a:r>
              <a:rPr spc="-305" dirty="0"/>
              <a:t>o</a:t>
            </a:r>
            <a:r>
              <a:rPr spc="-250" dirty="0"/>
              <a:t>v</a:t>
            </a:r>
            <a:r>
              <a:rPr spc="15" dirty="0"/>
              <a:t>e</a:t>
            </a:r>
            <a:r>
              <a:rPr spc="-130" dirty="0"/>
              <a:t>r</a:t>
            </a:r>
            <a:r>
              <a:rPr spc="-45" dirty="0"/>
              <a:t>c</a:t>
            </a:r>
            <a:r>
              <a:rPr spc="-160" dirty="0"/>
              <a:t>o</a:t>
            </a:r>
            <a:r>
              <a:rPr spc="45" dirty="0"/>
              <a:t>mm</a:t>
            </a:r>
            <a:r>
              <a:rPr spc="-185" dirty="0"/>
              <a:t>i</a:t>
            </a:r>
            <a:r>
              <a:rPr spc="100" dirty="0"/>
              <a:t>t</a:t>
            </a:r>
            <a:r>
              <a:rPr spc="45" dirty="0"/>
              <a:t>m</a:t>
            </a:r>
            <a:r>
              <a:rPr spc="15" dirty="0"/>
              <a:t>e</a:t>
            </a:r>
            <a:r>
              <a:rPr spc="-170" dirty="0"/>
              <a:t>n</a:t>
            </a:r>
            <a:r>
              <a:rPr spc="31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81022"/>
            <a:ext cx="10323195" cy="2795270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3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45" dirty="0">
                <a:latin typeface="Lucida Sans Unicode"/>
                <a:cs typeface="Lucida Sans Unicode"/>
              </a:rPr>
              <a:t>А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50" dirty="0">
                <a:latin typeface="Lucida Sans Unicode"/>
                <a:cs typeface="Lucida Sans Unicode"/>
              </a:rPr>
              <a:t>сл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50" dirty="0">
                <a:latin typeface="Lucida Sans Unicode"/>
                <a:cs typeface="Lucida Sans Unicode"/>
              </a:rPr>
              <a:t>за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105" dirty="0">
                <a:latin typeface="Lucida Sans Unicode"/>
                <a:cs typeface="Lucida Sans Unicode"/>
              </a:rPr>
              <a:t>си</a:t>
            </a:r>
            <a:r>
              <a:rPr sz="3950" dirty="0">
                <a:latin typeface="Lucida Sans Unicode"/>
                <a:cs typeface="Lucida Sans Unicode"/>
              </a:rPr>
              <a:t>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80" dirty="0">
                <a:latin typeface="Lucida Sans Unicode"/>
                <a:cs typeface="Lucida Sans Unicode"/>
              </a:rPr>
              <a:t>м</a:t>
            </a:r>
            <a:r>
              <a:rPr sz="3950" spc="-235" dirty="0">
                <a:latin typeface="Lucida Sans Unicode"/>
                <a:cs typeface="Lucida Sans Unicode"/>
              </a:rPr>
              <a:t>н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30" dirty="0">
                <a:latin typeface="Lucida Sans Unicode"/>
                <a:cs typeface="Lucida Sans Unicode"/>
              </a:rPr>
              <a:t>м</a:t>
            </a:r>
            <a:r>
              <a:rPr sz="3950" spc="-20" dirty="0">
                <a:latin typeface="Lucida Sans Unicode"/>
                <a:cs typeface="Lucida Sans Unicode"/>
              </a:rPr>
              <a:t>я</a:t>
            </a:r>
            <a:r>
              <a:rPr sz="3950" spc="-70" dirty="0">
                <a:latin typeface="Lucida Sans Unicode"/>
                <a:cs typeface="Lucida Sans Unicode"/>
              </a:rPr>
              <a:t>ти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у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5" dirty="0">
                <a:latin typeface="Microsoft Sans Serif"/>
                <a:cs typeface="Microsoft Sans Serif"/>
              </a:rPr>
              <a:t>malloc?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70" dirty="0">
                <a:latin typeface="Microsoft Sans Serif"/>
                <a:cs typeface="Microsoft Sans Serif"/>
              </a:rPr>
              <a:t>OOM-Killer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2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120" dirty="0">
                <a:latin typeface="Microsoft Sans Serif"/>
                <a:cs typeface="Microsoft Sans Serif"/>
              </a:rPr>
              <a:t>/proc/self/oom_adj</a:t>
            </a:r>
            <a:r>
              <a:rPr sz="3950" spc="-20" dirty="0">
                <a:latin typeface="Microsoft Sans Serif"/>
                <a:cs typeface="Microsoft Sans Serif"/>
              </a:rPr>
              <a:t> </a:t>
            </a:r>
            <a:r>
              <a:rPr sz="3950" spc="40" dirty="0">
                <a:latin typeface="Microsoft Sans Serif"/>
                <a:cs typeface="Microsoft Sans Serif"/>
              </a:rPr>
              <a:t>(oom_score)</a:t>
            </a:r>
            <a:endParaRPr sz="39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272" y="9135487"/>
            <a:ext cx="41967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4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Почитать</a:t>
            </a:r>
            <a:r>
              <a:rPr sz="3950" spc="-2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3950" spc="-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здесь</a:t>
            </a:r>
            <a:endParaRPr sz="3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7731" y="821620"/>
            <a:ext cx="127158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65" dirty="0"/>
              <a:t>Организаци</a:t>
            </a:r>
            <a:r>
              <a:rPr spc="45" dirty="0"/>
              <a:t>я</a:t>
            </a:r>
            <a:r>
              <a:rPr spc="-795" dirty="0"/>
              <a:t> </a:t>
            </a:r>
            <a:r>
              <a:rPr spc="-170" dirty="0"/>
              <a:t>памят</a:t>
            </a:r>
            <a:r>
              <a:rPr spc="40" dirty="0"/>
              <a:t>и</a:t>
            </a:r>
            <a:r>
              <a:rPr spc="-795" dirty="0"/>
              <a:t> </a:t>
            </a:r>
            <a:r>
              <a:rPr spc="-195" dirty="0"/>
              <a:t>процесса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8303" y="2338028"/>
            <a:ext cx="10133671" cy="83704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4207" y="1694465"/>
            <a:ext cx="6953884" cy="7017114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0"/>
              </a:spcBef>
            </a:pPr>
            <a:r>
              <a:rPr sz="3950" spc="120" dirty="0">
                <a:latin typeface="Lucida Sans Unicode"/>
                <a:cs typeface="Lucida Sans Unicode"/>
              </a:rPr>
              <a:t>Как</a:t>
            </a:r>
            <a:r>
              <a:rPr sz="3950" spc="-240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посмотреть</a:t>
            </a:r>
            <a:r>
              <a:rPr sz="3950" spc="-140" dirty="0">
                <a:latin typeface="Microsoft Sans Serif"/>
                <a:cs typeface="Microsoft Sans Serif"/>
              </a:rPr>
              <a:t>?</a:t>
            </a:r>
            <a:endParaRPr sz="39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3950" spc="280" dirty="0">
                <a:latin typeface="Microsoft Sans Serif"/>
                <a:cs typeface="Microsoft Sans Serif"/>
              </a:rPr>
              <a:t>$</a:t>
            </a:r>
            <a:r>
              <a:rPr sz="3950" spc="-20" dirty="0">
                <a:latin typeface="Microsoft Sans Serif"/>
                <a:cs typeface="Microsoft Sans Serif"/>
              </a:rPr>
              <a:t> </a:t>
            </a:r>
            <a:r>
              <a:rPr sz="3950" spc="185" dirty="0">
                <a:latin typeface="Microsoft Sans Serif"/>
                <a:cs typeface="Microsoft Sans Serif"/>
              </a:rPr>
              <a:t>vim</a:t>
            </a:r>
            <a:r>
              <a:rPr sz="3950" spc="-20" dirty="0">
                <a:latin typeface="Microsoft Sans Serif"/>
                <a:cs typeface="Microsoft Sans Serif"/>
              </a:rPr>
              <a:t> </a:t>
            </a:r>
            <a:r>
              <a:rPr sz="3950" spc="200" dirty="0">
                <a:latin typeface="Microsoft Sans Serif"/>
                <a:cs typeface="Microsoft Sans Serif"/>
              </a:rPr>
              <a:t>/proc/*pid*/maps</a:t>
            </a:r>
            <a:endParaRPr sz="3950" dirty="0">
              <a:latin typeface="Microsoft Sans Serif"/>
              <a:cs typeface="Microsoft Sans Serif"/>
            </a:endParaRPr>
          </a:p>
          <a:p>
            <a:pPr marL="12700" marR="829944">
              <a:lnSpc>
                <a:spcPts val="7259"/>
              </a:lnSpc>
              <a:spcBef>
                <a:spcPts val="660"/>
              </a:spcBef>
            </a:pPr>
            <a:r>
              <a:rPr sz="3950" spc="-50" dirty="0">
                <a:latin typeface="Microsoft Sans Serif"/>
                <a:cs typeface="Microsoft Sans Serif"/>
              </a:rPr>
              <a:t>z.B.</a:t>
            </a:r>
            <a:r>
              <a:rPr sz="3950" spc="-25" dirty="0">
                <a:latin typeface="Microsoft Sans Serif"/>
                <a:cs typeface="Microsoft Sans Serif"/>
              </a:rPr>
              <a:t> </a:t>
            </a:r>
            <a:r>
              <a:rPr sz="3950" spc="280" dirty="0">
                <a:latin typeface="Microsoft Sans Serif"/>
                <a:cs typeface="Microsoft Sans Serif"/>
              </a:rPr>
              <a:t>$</a:t>
            </a:r>
            <a:r>
              <a:rPr sz="3950" spc="-25" dirty="0">
                <a:latin typeface="Microsoft Sans Serif"/>
                <a:cs typeface="Microsoft Sans Serif"/>
              </a:rPr>
              <a:t> </a:t>
            </a:r>
            <a:r>
              <a:rPr sz="3950" spc="185" dirty="0">
                <a:latin typeface="Microsoft Sans Serif"/>
                <a:cs typeface="Microsoft Sans Serif"/>
              </a:rPr>
              <a:t>vim</a:t>
            </a:r>
            <a:r>
              <a:rPr sz="3950" spc="-25" dirty="0">
                <a:latin typeface="Microsoft Sans Serif"/>
                <a:cs typeface="Microsoft Sans Serif"/>
              </a:rPr>
              <a:t> </a:t>
            </a:r>
            <a:r>
              <a:rPr sz="3950" spc="150" dirty="0">
                <a:latin typeface="Microsoft Sans Serif"/>
                <a:cs typeface="Microsoft Sans Serif"/>
              </a:rPr>
              <a:t>/proc/self/maps </a:t>
            </a:r>
            <a:r>
              <a:rPr sz="3950" spc="-1035" dirty="0">
                <a:latin typeface="Microsoft Sans Serif"/>
                <a:cs typeface="Microsoft Sans Serif"/>
              </a:rPr>
              <a:t> </a:t>
            </a:r>
            <a:r>
              <a:rPr sz="3950" spc="-85" dirty="0">
                <a:latin typeface="Microsoft Sans Serif"/>
                <a:cs typeface="Microsoft Sans Serif"/>
              </a:rPr>
              <a:t>(</a:t>
            </a:r>
            <a:r>
              <a:rPr sz="3950" spc="90" dirty="0">
                <a:latin typeface="Microsoft Sans Serif"/>
                <a:cs typeface="Microsoft Sans Serif"/>
              </a:rPr>
              <a:t>self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395" dirty="0">
                <a:latin typeface="Microsoft Sans Serif"/>
                <a:cs typeface="Microsoft Sans Serif"/>
              </a:rPr>
              <a:t>=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10" dirty="0">
                <a:latin typeface="Lucida Sans Unicode"/>
                <a:cs typeface="Lucida Sans Unicode"/>
              </a:rPr>
              <a:t>те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235" dirty="0">
                <a:latin typeface="Lucida Sans Unicode"/>
                <a:cs typeface="Lucida Sans Unicode"/>
              </a:rPr>
              <a:t>ущ</a:t>
            </a:r>
            <a:r>
              <a:rPr sz="3950" spc="-170" dirty="0">
                <a:latin typeface="Lucida Sans Unicode"/>
                <a:cs typeface="Lucida Sans Unicode"/>
              </a:rPr>
              <a:t>ий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385" dirty="0">
                <a:latin typeface="Lucida Sans Unicode"/>
                <a:cs typeface="Lucida Sans Unicode"/>
              </a:rPr>
              <a:t>ц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45" dirty="0">
                <a:latin typeface="Lucida Sans Unicode"/>
                <a:cs typeface="Lucida Sans Unicode"/>
              </a:rPr>
              <a:t>с</a:t>
            </a:r>
            <a:r>
              <a:rPr sz="3950" spc="-50" dirty="0">
                <a:latin typeface="Lucida Sans Unicode"/>
                <a:cs typeface="Lucida Sans Unicode"/>
              </a:rPr>
              <a:t>с</a:t>
            </a:r>
            <a:r>
              <a:rPr sz="3950" spc="-45" dirty="0">
                <a:latin typeface="Microsoft Sans Serif"/>
                <a:cs typeface="Microsoft Sans Serif"/>
              </a:rPr>
              <a:t>)</a:t>
            </a:r>
            <a:endParaRPr sz="39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2200"/>
              </a:lnSpc>
              <a:spcBef>
                <a:spcPts val="1310"/>
              </a:spcBef>
            </a:pPr>
            <a:r>
              <a:rPr sz="3950" spc="-45" dirty="0">
                <a:latin typeface="Microsoft Sans Serif"/>
                <a:cs typeface="Microsoft Sans Serif"/>
              </a:rPr>
              <a:t>(</a:t>
            </a:r>
            <a:r>
              <a:rPr sz="3950" spc="-25" dirty="0">
                <a:latin typeface="Lucida Sans Unicode"/>
                <a:cs typeface="Lucida Sans Unicode"/>
              </a:rPr>
              <a:t>Не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то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-25" dirty="0">
                <a:latin typeface="Lucida Sans Unicode"/>
                <a:cs typeface="Lucida Sans Unicode"/>
              </a:rPr>
              <a:t>ь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5" dirty="0">
                <a:latin typeface="Microsoft Sans Serif"/>
                <a:cs typeface="Microsoft Sans Serif"/>
              </a:rPr>
              <a:t>maps,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50" dirty="0">
                <a:latin typeface="Lucida Sans Unicode"/>
                <a:cs typeface="Lucida Sans Unicode"/>
              </a:rPr>
              <a:t>но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45" dirty="0">
                <a:latin typeface="Microsoft Sans Serif"/>
                <a:cs typeface="Microsoft Sans Serif"/>
              </a:rPr>
              <a:t>s</a:t>
            </a:r>
            <a:r>
              <a:rPr sz="3950" spc="95" dirty="0">
                <a:latin typeface="Microsoft Sans Serif"/>
                <a:cs typeface="Microsoft Sans Serif"/>
              </a:rPr>
              <a:t>t</a:t>
            </a:r>
            <a:r>
              <a:rPr sz="3950" spc="60" dirty="0">
                <a:latin typeface="Microsoft Sans Serif"/>
                <a:cs typeface="Microsoft Sans Serif"/>
              </a:rPr>
              <a:t>atus,  </a:t>
            </a:r>
            <a:r>
              <a:rPr sz="3950" spc="170" dirty="0">
                <a:latin typeface="Microsoft Sans Serif"/>
                <a:cs typeface="Microsoft Sans Serif"/>
              </a:rPr>
              <a:t>mem,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5" dirty="0">
                <a:latin typeface="Microsoft Sans Serif"/>
                <a:cs typeface="Microsoft Sans Serif"/>
              </a:rPr>
              <a:t>map_</a:t>
            </a:r>
            <a:r>
              <a:rPr sz="3950" spc="-10" dirty="0">
                <a:latin typeface="Times New Roman"/>
                <a:cs typeface="Times New Roman"/>
              </a:rPr>
              <a:t>f</a:t>
            </a:r>
            <a:r>
              <a:rPr sz="3950" spc="60" dirty="0">
                <a:latin typeface="Microsoft Sans Serif"/>
                <a:cs typeface="Microsoft Sans Serif"/>
              </a:rPr>
              <a:t>il</a:t>
            </a:r>
            <a:r>
              <a:rPr sz="3950" spc="160" dirty="0">
                <a:latin typeface="Microsoft Sans Serif"/>
                <a:cs typeface="Microsoft Sans Serif"/>
              </a:rPr>
              <a:t>e</a:t>
            </a:r>
            <a:r>
              <a:rPr sz="3950" spc="-80" dirty="0">
                <a:latin typeface="Microsoft Sans Serif"/>
                <a:cs typeface="Microsoft Sans Serif"/>
              </a:rPr>
              <a:t>s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25" dirty="0" err="1">
                <a:latin typeface="Lucida Sans Unicode"/>
                <a:cs typeface="Lucida Sans Unicode"/>
              </a:rPr>
              <a:t>т</a:t>
            </a:r>
            <a:r>
              <a:rPr sz="3950" spc="15" dirty="0" err="1">
                <a:latin typeface="Microsoft Sans Serif"/>
                <a:cs typeface="Microsoft Sans Serif"/>
              </a:rPr>
              <a:t>.</a:t>
            </a:r>
            <a:r>
              <a:rPr sz="3950" spc="-260" dirty="0" err="1">
                <a:latin typeface="Lucida Sans Unicode"/>
                <a:cs typeface="Lucida Sans Unicode"/>
              </a:rPr>
              <a:t>д</a:t>
            </a:r>
            <a:r>
              <a:rPr sz="3950" spc="-15" dirty="0">
                <a:latin typeface="Microsoft Sans Serif"/>
                <a:cs typeface="Microsoft Sans Serif"/>
              </a:rPr>
              <a:t>.)</a:t>
            </a:r>
            <a:endParaRPr lang="en-US" sz="3950" spc="-15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2200"/>
              </a:lnSpc>
              <a:spcBef>
                <a:spcPts val="1310"/>
              </a:spcBef>
            </a:pPr>
            <a:endParaRPr lang="en-US" sz="3950" spc="-15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2200"/>
              </a:lnSpc>
              <a:spcBef>
                <a:spcPts val="1310"/>
              </a:spcBef>
            </a:pPr>
            <a:r>
              <a:rPr lang="en-US" sz="3950" spc="-15" dirty="0">
                <a:latin typeface="Microsoft Sans Serif"/>
                <a:cs typeface="Microsoft Sans Serif"/>
              </a:rPr>
              <a:t>$ </a:t>
            </a:r>
            <a:r>
              <a:rPr lang="en-US" sz="3950" spc="-15" dirty="0" err="1">
                <a:latin typeface="Microsoft Sans Serif"/>
                <a:cs typeface="Microsoft Sans Serif"/>
              </a:rPr>
              <a:t>objdump</a:t>
            </a:r>
            <a:r>
              <a:rPr lang="en-US" sz="3950" spc="-15" dirty="0">
                <a:latin typeface="Microsoft Sans Serif"/>
                <a:cs typeface="Microsoft Sans Serif"/>
              </a:rPr>
              <a:t> –t </a:t>
            </a:r>
            <a:r>
              <a:rPr lang="en-US" sz="3950" spc="-15" dirty="0" err="1">
                <a:latin typeface="Microsoft Sans Serif"/>
                <a:cs typeface="Microsoft Sans Serif"/>
              </a:rPr>
              <a:t>a.out</a:t>
            </a:r>
            <a:endParaRPr sz="395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850" y="9159875"/>
            <a:ext cx="3032125" cy="19196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50" dirty="0">
                <a:latin typeface="Lucida Sans Unicode"/>
                <a:cs typeface="Lucida Sans Unicode"/>
              </a:rPr>
              <a:t>Вопрос</a:t>
            </a:r>
            <a:r>
              <a:rPr sz="2450" spc="-50" dirty="0">
                <a:latin typeface="Microsoft Sans Serif"/>
                <a:cs typeface="Microsoft Sans Serif"/>
              </a:rPr>
              <a:t>.</a:t>
            </a:r>
            <a:endParaRPr sz="24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2999"/>
              </a:lnSpc>
              <a:spcBef>
                <a:spcPts val="1980"/>
              </a:spcBef>
            </a:pPr>
            <a:r>
              <a:rPr sz="2450" spc="110" dirty="0">
                <a:latin typeface="Lucida Sans Unicode"/>
                <a:cs typeface="Lucida Sans Unicode"/>
              </a:rPr>
              <a:t>Ка</a:t>
            </a:r>
            <a:r>
              <a:rPr sz="2450" spc="35" dirty="0">
                <a:latin typeface="Lucida Sans Unicode"/>
                <a:cs typeface="Lucida Sans Unicode"/>
              </a:rPr>
              <a:t>к</a:t>
            </a:r>
            <a:r>
              <a:rPr sz="2450" spc="-125" dirty="0">
                <a:latin typeface="Lucida Sans Unicode"/>
                <a:cs typeface="Lucida Sans Unicode"/>
              </a:rPr>
              <a:t> </a:t>
            </a:r>
            <a:r>
              <a:rPr sz="2450" spc="-160" dirty="0">
                <a:latin typeface="Lucida Sans Unicode"/>
                <a:cs typeface="Lucida Sans Unicode"/>
              </a:rPr>
              <a:t>п</a:t>
            </a:r>
            <a:r>
              <a:rPr sz="2450" spc="-170" dirty="0">
                <a:latin typeface="Lucida Sans Unicode"/>
                <a:cs typeface="Lucida Sans Unicode"/>
              </a:rPr>
              <a:t>р</a:t>
            </a:r>
            <a:r>
              <a:rPr sz="2450" spc="-130" dirty="0">
                <a:latin typeface="Lucida Sans Unicode"/>
                <a:cs typeface="Lucida Sans Unicode"/>
              </a:rPr>
              <a:t>о</a:t>
            </a:r>
            <a:r>
              <a:rPr sz="2450" spc="-229" dirty="0">
                <a:latin typeface="Lucida Sans Unicode"/>
                <a:cs typeface="Lucida Sans Unicode"/>
              </a:rPr>
              <a:t>ц</a:t>
            </a:r>
            <a:r>
              <a:rPr sz="2450" spc="10" dirty="0">
                <a:latin typeface="Lucida Sans Unicode"/>
                <a:cs typeface="Lucida Sans Unicode"/>
              </a:rPr>
              <a:t>е</a:t>
            </a:r>
            <a:r>
              <a:rPr sz="2450" spc="-10" dirty="0">
                <a:latin typeface="Lucida Sans Unicode"/>
                <a:cs typeface="Lucida Sans Unicode"/>
              </a:rPr>
              <a:t>ссы</a:t>
            </a:r>
            <a:r>
              <a:rPr sz="2450" spc="-125" dirty="0">
                <a:latin typeface="Lucida Sans Unicode"/>
                <a:cs typeface="Lucida Sans Unicode"/>
              </a:rPr>
              <a:t> </a:t>
            </a:r>
            <a:r>
              <a:rPr sz="2450" spc="-60" dirty="0">
                <a:latin typeface="Lucida Sans Unicode"/>
                <a:cs typeface="Lucida Sans Unicode"/>
              </a:rPr>
              <a:t>не  </a:t>
            </a:r>
            <a:r>
              <a:rPr sz="2450" spc="35" dirty="0">
                <a:latin typeface="Lucida Sans Unicode"/>
                <a:cs typeface="Lucida Sans Unicode"/>
              </a:rPr>
              <a:t>к</a:t>
            </a:r>
            <a:r>
              <a:rPr sz="2450" spc="-130" dirty="0">
                <a:latin typeface="Lucida Sans Unicode"/>
                <a:cs typeface="Lucida Sans Unicode"/>
              </a:rPr>
              <a:t>о</a:t>
            </a:r>
            <a:r>
              <a:rPr sz="2450" spc="-160" dirty="0">
                <a:latin typeface="Lucida Sans Unicode"/>
                <a:cs typeface="Lucida Sans Unicode"/>
              </a:rPr>
              <a:t>н</a:t>
            </a:r>
            <a:r>
              <a:rPr sz="2450" spc="30" dirty="0">
                <a:latin typeface="Lucida Sans Unicode"/>
                <a:cs typeface="Lucida Sans Unicode"/>
              </a:rPr>
              <a:t>ф</a:t>
            </a:r>
            <a:r>
              <a:rPr sz="2450" spc="25" dirty="0">
                <a:latin typeface="Lucida Sans Unicode"/>
                <a:cs typeface="Lucida Sans Unicode"/>
              </a:rPr>
              <a:t>л</a:t>
            </a:r>
            <a:r>
              <a:rPr sz="2450" spc="-95" dirty="0">
                <a:latin typeface="Lucida Sans Unicode"/>
                <a:cs typeface="Lucida Sans Unicode"/>
              </a:rPr>
              <a:t>и</a:t>
            </a:r>
            <a:r>
              <a:rPr sz="2450" spc="35" dirty="0">
                <a:latin typeface="Lucida Sans Unicode"/>
                <a:cs typeface="Lucida Sans Unicode"/>
              </a:rPr>
              <a:t>к</a:t>
            </a:r>
            <a:r>
              <a:rPr sz="2450" spc="-30" dirty="0">
                <a:latin typeface="Lucida Sans Unicode"/>
                <a:cs typeface="Lucida Sans Unicode"/>
              </a:rPr>
              <a:t>ту</a:t>
            </a:r>
            <a:r>
              <a:rPr sz="2450" spc="-50" dirty="0">
                <a:latin typeface="Lucida Sans Unicode"/>
                <a:cs typeface="Lucida Sans Unicode"/>
              </a:rPr>
              <a:t>ю</a:t>
            </a:r>
            <a:r>
              <a:rPr sz="2450" spc="25" dirty="0">
                <a:latin typeface="Lucida Sans Unicode"/>
                <a:cs typeface="Lucida Sans Unicode"/>
              </a:rPr>
              <a:t>т</a:t>
            </a:r>
            <a:r>
              <a:rPr sz="2450" spc="-125" dirty="0">
                <a:latin typeface="Lucida Sans Unicode"/>
                <a:cs typeface="Lucida Sans Unicode"/>
              </a:rPr>
              <a:t> </a:t>
            </a:r>
            <a:r>
              <a:rPr sz="2450" spc="-160" dirty="0">
                <a:latin typeface="Lucida Sans Unicode"/>
                <a:cs typeface="Lucida Sans Unicode"/>
              </a:rPr>
              <a:t>др</a:t>
            </a:r>
            <a:r>
              <a:rPr sz="2450" spc="-135" dirty="0">
                <a:latin typeface="Lucida Sans Unicode"/>
                <a:cs typeface="Lucida Sans Unicode"/>
              </a:rPr>
              <a:t>уг</a:t>
            </a:r>
            <a:r>
              <a:rPr sz="2450" spc="-125" dirty="0">
                <a:latin typeface="Lucida Sans Unicode"/>
                <a:cs typeface="Lucida Sans Unicode"/>
              </a:rPr>
              <a:t> </a:t>
            </a:r>
            <a:r>
              <a:rPr sz="2450" spc="-15" dirty="0">
                <a:latin typeface="Lucida Sans Unicode"/>
                <a:cs typeface="Lucida Sans Unicode"/>
              </a:rPr>
              <a:t>с  </a:t>
            </a:r>
            <a:r>
              <a:rPr sz="2450" spc="-160" dirty="0">
                <a:latin typeface="Lucida Sans Unicode"/>
                <a:cs typeface="Lucida Sans Unicode"/>
              </a:rPr>
              <a:t>др</a:t>
            </a:r>
            <a:r>
              <a:rPr sz="2450" spc="-140" dirty="0">
                <a:latin typeface="Lucida Sans Unicode"/>
                <a:cs typeface="Lucida Sans Unicode"/>
              </a:rPr>
              <a:t>у</a:t>
            </a:r>
            <a:r>
              <a:rPr sz="2450" spc="-135" dirty="0">
                <a:latin typeface="Lucida Sans Unicode"/>
                <a:cs typeface="Lucida Sans Unicode"/>
              </a:rPr>
              <a:t>г</a:t>
            </a:r>
            <a:r>
              <a:rPr sz="2450" spc="-130" dirty="0">
                <a:latin typeface="Lucida Sans Unicode"/>
                <a:cs typeface="Lucida Sans Unicode"/>
              </a:rPr>
              <a:t>о</a:t>
            </a:r>
            <a:r>
              <a:rPr sz="2450" spc="-135" dirty="0">
                <a:latin typeface="Lucida Sans Unicode"/>
                <a:cs typeface="Lucida Sans Unicode"/>
              </a:rPr>
              <a:t>м</a:t>
            </a:r>
            <a:r>
              <a:rPr sz="2450" spc="-125" dirty="0">
                <a:latin typeface="Lucida Sans Unicode"/>
                <a:cs typeface="Lucida Sans Unicode"/>
              </a:rPr>
              <a:t> </a:t>
            </a:r>
            <a:r>
              <a:rPr sz="2450" spc="40" dirty="0">
                <a:latin typeface="Lucida Sans Unicode"/>
                <a:cs typeface="Lucida Sans Unicode"/>
              </a:rPr>
              <a:t>за</a:t>
            </a:r>
            <a:r>
              <a:rPr sz="2450" spc="-120" dirty="0">
                <a:latin typeface="Lucida Sans Unicode"/>
                <a:cs typeface="Lucida Sans Unicode"/>
              </a:rPr>
              <a:t> </a:t>
            </a:r>
            <a:r>
              <a:rPr sz="2450" spc="20" dirty="0">
                <a:latin typeface="Lucida Sans Unicode"/>
                <a:cs typeface="Lucida Sans Unicode"/>
              </a:rPr>
              <a:t>а</a:t>
            </a:r>
            <a:r>
              <a:rPr sz="2450" spc="-160" dirty="0">
                <a:latin typeface="Lucida Sans Unicode"/>
                <a:cs typeface="Lucida Sans Unicode"/>
              </a:rPr>
              <a:t>др</a:t>
            </a:r>
            <a:r>
              <a:rPr sz="2450" spc="10" dirty="0">
                <a:latin typeface="Lucida Sans Unicode"/>
                <a:cs typeface="Lucida Sans Unicode"/>
              </a:rPr>
              <a:t>е</a:t>
            </a:r>
            <a:r>
              <a:rPr sz="2450" dirty="0">
                <a:latin typeface="Lucida Sans Unicode"/>
                <a:cs typeface="Lucida Sans Unicode"/>
              </a:rPr>
              <a:t>с</a:t>
            </a:r>
            <a:r>
              <a:rPr sz="2450" spc="-5" dirty="0">
                <a:latin typeface="Lucida Sans Unicode"/>
                <a:cs typeface="Lucida Sans Unicode"/>
              </a:rPr>
              <a:t>а</a:t>
            </a:r>
            <a:r>
              <a:rPr sz="2450" spc="-155" dirty="0">
                <a:latin typeface="Microsoft Sans Serif"/>
                <a:cs typeface="Microsoft Sans Serif"/>
              </a:rPr>
              <a:t>?</a:t>
            </a:r>
            <a:endParaRPr sz="245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82632" y="10562046"/>
            <a:ext cx="3897629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С</a:t>
            </a:r>
            <a:r>
              <a:rPr sz="3950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та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т</a:t>
            </a:r>
            <a:r>
              <a:rPr sz="3950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ь</a:t>
            </a:r>
            <a:r>
              <a:rPr sz="3950" spc="1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я</a:t>
            </a:r>
            <a:r>
              <a:rPr sz="3950" spc="-2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 </a:t>
            </a:r>
            <a:r>
              <a:rPr sz="3950" spc="-2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н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а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 </a:t>
            </a:r>
            <a:r>
              <a:rPr sz="3950" spc="-2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ха</a:t>
            </a:r>
            <a:r>
              <a:rPr sz="3950" spc="-15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б</a:t>
            </a:r>
            <a:r>
              <a:rPr sz="3950" spc="-2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р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е</a:t>
            </a:r>
            <a:endParaRPr sz="3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0115" y="821620"/>
            <a:ext cx="953198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b="1" spc="-145" dirty="0">
                <a:latin typeface="Arial"/>
                <a:cs typeface="Arial"/>
              </a:rPr>
              <a:t>Исторически</a:t>
            </a:r>
            <a:r>
              <a:rPr sz="6900" b="1" spc="65" dirty="0">
                <a:latin typeface="Arial"/>
                <a:cs typeface="Arial"/>
              </a:rPr>
              <a:t>й</a:t>
            </a:r>
            <a:r>
              <a:rPr sz="6900" b="1" spc="-800" dirty="0">
                <a:latin typeface="Arial"/>
                <a:cs typeface="Arial"/>
              </a:rPr>
              <a:t> </a:t>
            </a:r>
            <a:r>
              <a:rPr sz="6900" b="1" spc="25" dirty="0">
                <a:latin typeface="Arial"/>
                <a:cs typeface="Arial"/>
              </a:rPr>
              <a:t>экскурс</a:t>
            </a:r>
            <a:endParaRPr sz="69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28683" y="2729887"/>
            <a:ext cx="12983845" cy="7023100"/>
            <a:chOff x="3628683" y="2729887"/>
            <a:chExt cx="12983845" cy="7023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8683" y="3386026"/>
              <a:ext cx="12983404" cy="63664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304742" y="2766535"/>
              <a:ext cx="1109980" cy="727710"/>
            </a:xfrm>
            <a:custGeom>
              <a:avLst/>
              <a:gdLst/>
              <a:ahLst/>
              <a:cxnLst/>
              <a:rect l="l" t="t" r="r" b="b"/>
              <a:pathLst>
                <a:path w="1109980" h="727710">
                  <a:moveTo>
                    <a:pt x="1109699" y="0"/>
                  </a:moveTo>
                  <a:lnTo>
                    <a:pt x="30649" y="707374"/>
                  </a:lnTo>
                  <a:lnTo>
                    <a:pt x="0" y="727466"/>
                  </a:lnTo>
                </a:path>
              </a:pathLst>
            </a:custGeom>
            <a:ln w="73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93697" y="3353063"/>
              <a:ext cx="321310" cy="279400"/>
            </a:xfrm>
            <a:custGeom>
              <a:avLst/>
              <a:gdLst/>
              <a:ahLst/>
              <a:cxnLst/>
              <a:rect l="l" t="t" r="r" b="b"/>
              <a:pathLst>
                <a:path w="321309" h="279400">
                  <a:moveTo>
                    <a:pt x="162466" y="0"/>
                  </a:moveTo>
                  <a:lnTo>
                    <a:pt x="0" y="279288"/>
                  </a:lnTo>
                  <a:lnTo>
                    <a:pt x="320911" y="241693"/>
                  </a:lnTo>
                  <a:lnTo>
                    <a:pt x="1624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514974" y="2291382"/>
            <a:ext cx="19716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0" dirty="0">
                <a:latin typeface="Microsoft Sans Serif"/>
                <a:cs typeface="Microsoft Sans Serif"/>
              </a:rPr>
              <a:t>MS</a:t>
            </a:r>
            <a:r>
              <a:rPr sz="3950" spc="-85" dirty="0">
                <a:latin typeface="Microsoft Sans Serif"/>
                <a:cs typeface="Microsoft Sans Serif"/>
              </a:rPr>
              <a:t> </a:t>
            </a:r>
            <a:r>
              <a:rPr sz="3950" spc="-55" dirty="0">
                <a:latin typeface="Microsoft Sans Serif"/>
                <a:cs typeface="Microsoft Sans Serif"/>
              </a:rPr>
              <a:t>DOS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3376" y="821620"/>
            <a:ext cx="111245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40" dirty="0"/>
              <a:t>Проблем</a:t>
            </a:r>
            <a:r>
              <a:rPr spc="-40" dirty="0"/>
              <a:t>ы</a:t>
            </a:r>
            <a:r>
              <a:rPr spc="-800" dirty="0"/>
              <a:t> </a:t>
            </a:r>
            <a:r>
              <a:rPr spc="-30" dirty="0"/>
              <a:t>таког</a:t>
            </a:r>
            <a:r>
              <a:rPr spc="210" dirty="0"/>
              <a:t>о</a:t>
            </a:r>
            <a:r>
              <a:rPr spc="-800" dirty="0"/>
              <a:t> </a:t>
            </a:r>
            <a:r>
              <a:rPr spc="-180" dirty="0"/>
              <a:t>подхода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4"/>
            <a:ext cx="17900015" cy="4084954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5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50" dirty="0">
                <a:latin typeface="Lucida Sans Unicode"/>
                <a:cs typeface="Lucida Sans Unicode"/>
              </a:rPr>
              <a:t>Безопасность</a:t>
            </a:r>
            <a:r>
              <a:rPr sz="3950" spc="-50" dirty="0">
                <a:latin typeface="Microsoft Sans Serif"/>
                <a:cs typeface="Microsoft Sans Serif"/>
              </a:rPr>
              <a:t>: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50" dirty="0">
                <a:latin typeface="Lucida Sans Unicode"/>
                <a:cs typeface="Lucida Sans Unicode"/>
              </a:rPr>
              <a:t>можно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35" dirty="0">
                <a:latin typeface="Lucida Sans Unicode"/>
                <a:cs typeface="Lucida Sans Unicode"/>
              </a:rPr>
              <a:t>портить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5" dirty="0">
                <a:latin typeface="Lucida Sans Unicode"/>
                <a:cs typeface="Lucida Sans Unicode"/>
              </a:rPr>
              <a:t>чужую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25" dirty="0">
                <a:latin typeface="Microsoft Sans Serif"/>
                <a:cs typeface="Microsoft Sans Serif"/>
              </a:rPr>
              <a:t>(</a:t>
            </a:r>
            <a:r>
              <a:rPr sz="3950" spc="25" dirty="0">
                <a:latin typeface="Lucida Sans Unicode"/>
                <a:cs typeface="Lucida Sans Unicode"/>
              </a:rPr>
              <a:t>в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45" dirty="0">
                <a:latin typeface="Lucida Sans Unicode"/>
                <a:cs typeface="Lucida Sans Unicode"/>
              </a:rPr>
              <a:t>том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40" dirty="0">
                <a:latin typeface="Lucida Sans Unicode"/>
                <a:cs typeface="Lucida Sans Unicode"/>
              </a:rPr>
              <a:t>числе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25" dirty="0">
                <a:latin typeface="Lucida Sans Unicode"/>
                <a:cs typeface="Lucida Sans Unicode"/>
              </a:rPr>
              <a:t>ОС</a:t>
            </a:r>
            <a:r>
              <a:rPr sz="3950" spc="25" dirty="0">
                <a:latin typeface="Microsoft Sans Serif"/>
                <a:cs typeface="Microsoft Sans Serif"/>
              </a:rPr>
              <a:t>)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50" dirty="0">
                <a:latin typeface="Lucida Sans Unicode"/>
                <a:cs typeface="Lucida Sans Unicode"/>
              </a:rPr>
              <a:t>память</a:t>
            </a:r>
            <a:endParaRPr sz="3950">
              <a:latin typeface="Lucida Sans Unicode"/>
              <a:cs typeface="Lucida Sans Unicode"/>
            </a:endParaRPr>
          </a:p>
          <a:p>
            <a:pPr marL="473075" marR="1842135" indent="-461009">
              <a:lnSpc>
                <a:spcPct val="101299"/>
              </a:lnSpc>
              <a:spcBef>
                <a:spcPts val="249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235" dirty="0">
                <a:latin typeface="Lucida Sans Unicode"/>
                <a:cs typeface="Lucida Sans Unicode"/>
              </a:rPr>
              <a:t>Ра</a:t>
            </a:r>
            <a:r>
              <a:rPr sz="3950" spc="-140" dirty="0">
                <a:latin typeface="Lucida Sans Unicode"/>
                <a:cs typeface="Lucida Sans Unicode"/>
              </a:rPr>
              <a:t>з</a:t>
            </a:r>
            <a:r>
              <a:rPr sz="3950" spc="-150" dirty="0">
                <a:latin typeface="Lucida Sans Unicode"/>
                <a:cs typeface="Lucida Sans Unicode"/>
              </a:rPr>
              <a:t>г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5" dirty="0">
                <a:latin typeface="Lucida Sans Unicode"/>
                <a:cs typeface="Lucida Sans Unicode"/>
              </a:rPr>
              <a:t>е</a:t>
            </a:r>
            <a:r>
              <a:rPr sz="3950" spc="55" dirty="0">
                <a:latin typeface="Microsoft Sans Serif"/>
                <a:cs typeface="Microsoft Sans Serif"/>
              </a:rPr>
              <a:t>: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385" dirty="0">
                <a:latin typeface="Lucida Sans Unicode"/>
                <a:cs typeface="Lucida Sans Unicode"/>
              </a:rPr>
              <a:t>ц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30" dirty="0">
                <a:latin typeface="Lucida Sans Unicode"/>
                <a:cs typeface="Lucida Sans Unicode"/>
              </a:rPr>
              <a:t>ссы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335" dirty="0">
                <a:latin typeface="Lucida Sans Unicode"/>
                <a:cs typeface="Lucida Sans Unicode"/>
              </a:rPr>
              <a:t>хо</a:t>
            </a:r>
            <a:r>
              <a:rPr sz="3950" spc="-35" dirty="0">
                <a:latin typeface="Lucida Sans Unicode"/>
                <a:cs typeface="Lucida Sans Unicode"/>
              </a:rPr>
              <a:t>дя</a:t>
            </a:r>
            <a:r>
              <a:rPr sz="3950" spc="55" dirty="0">
                <a:latin typeface="Lucida Sans Unicode"/>
                <a:cs typeface="Lucida Sans Unicode"/>
              </a:rPr>
              <a:t>тся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spc="-245" dirty="0">
                <a:latin typeface="Lucida Sans Unicode"/>
                <a:cs typeface="Lucida Sans Unicode"/>
              </a:rPr>
              <a:t>до</a:t>
            </a:r>
            <a:r>
              <a:rPr sz="3950" spc="-235" dirty="0">
                <a:latin typeface="Lucida Sans Unicode"/>
                <a:cs typeface="Lucida Sans Unicode"/>
              </a:rPr>
              <a:t>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др</a:t>
            </a:r>
            <a:r>
              <a:rPr sz="3950" spc="-229" dirty="0">
                <a:latin typeface="Lucida Sans Unicode"/>
                <a:cs typeface="Lucida Sans Unicode"/>
              </a:rPr>
              <a:t>уг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Lucida Sans Unicode"/>
                <a:cs typeface="Lucida Sans Unicode"/>
              </a:rPr>
              <a:t>с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др</a:t>
            </a:r>
            <a:r>
              <a:rPr sz="3950" spc="-240" dirty="0">
                <a:latin typeface="Lucida Sans Unicode"/>
                <a:cs typeface="Lucida Sans Unicode"/>
              </a:rPr>
              <a:t>у</a:t>
            </a:r>
            <a:r>
              <a:rPr sz="3950" spc="-229" dirty="0">
                <a:latin typeface="Lucida Sans Unicode"/>
                <a:cs typeface="Lucida Sans Unicode"/>
              </a:rPr>
              <a:t>го</a:t>
            </a:r>
            <a:r>
              <a:rPr sz="3950" spc="-235" dirty="0">
                <a:latin typeface="Lucida Sans Unicode"/>
                <a:cs typeface="Lucida Sans Unicode"/>
              </a:rPr>
              <a:t>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54" dirty="0">
                <a:latin typeface="Lucida Sans Unicode"/>
                <a:cs typeface="Lucida Sans Unicode"/>
              </a:rPr>
              <a:t>м</a:t>
            </a:r>
            <a:r>
              <a:rPr sz="3950" spc="-210" dirty="0">
                <a:latin typeface="Lucida Sans Unicode"/>
                <a:cs typeface="Lucida Sans Unicode"/>
              </a:rPr>
              <a:t>о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-30" dirty="0">
                <a:latin typeface="Lucida Sans Unicode"/>
                <a:cs typeface="Lucida Sans Unicode"/>
              </a:rPr>
              <a:t>ут  </a:t>
            </a:r>
            <a:r>
              <a:rPr sz="3950" spc="-80" dirty="0">
                <a:latin typeface="Lucida Sans Unicode"/>
                <a:cs typeface="Lucida Sans Unicode"/>
              </a:rPr>
              <a:t>мешать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70" dirty="0">
                <a:latin typeface="Lucida Sans Unicode"/>
                <a:cs typeface="Lucida Sans Unicode"/>
              </a:rPr>
              <a:t>Абстракция</a:t>
            </a:r>
            <a:r>
              <a:rPr sz="3950" spc="-70" dirty="0">
                <a:latin typeface="Microsoft Sans Serif"/>
                <a:cs typeface="Microsoft Sans Serif"/>
              </a:rPr>
              <a:t>: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-25" dirty="0">
                <a:latin typeface="Lucida Sans Unicode"/>
                <a:cs typeface="Lucida Sans Unicode"/>
              </a:rPr>
              <a:t>каждый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80" dirty="0">
                <a:latin typeface="Lucida Sans Unicode"/>
                <a:cs typeface="Lucida Sans Unicode"/>
              </a:rPr>
              <a:t>процесс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20" dirty="0">
                <a:latin typeface="Lucida Sans Unicode"/>
                <a:cs typeface="Lucida Sans Unicode"/>
              </a:rPr>
              <a:t>хочет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10" dirty="0">
                <a:latin typeface="Lucida Sans Unicode"/>
                <a:cs typeface="Lucida Sans Unicode"/>
              </a:rPr>
              <a:t>жить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75" dirty="0">
                <a:latin typeface="Lucida Sans Unicode"/>
                <a:cs typeface="Lucida Sans Unicode"/>
              </a:rPr>
              <a:t>мире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Lucida Sans Unicode"/>
                <a:cs typeface="Lucida Sans Unicode"/>
              </a:rPr>
              <a:t>с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75" dirty="0">
                <a:latin typeface="Lucida Sans Unicode"/>
                <a:cs typeface="Lucida Sans Unicode"/>
              </a:rPr>
              <a:t>доступной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65" dirty="0">
                <a:latin typeface="Lucida Sans Unicode"/>
                <a:cs typeface="Lucida Sans Unicode"/>
              </a:rPr>
              <a:t>памятью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от</a:t>
            </a:r>
            <a:endParaRPr sz="3950">
              <a:latin typeface="Lucida Sans Unicode"/>
              <a:cs typeface="Lucida Sans Unicode"/>
            </a:endParaRPr>
          </a:p>
          <a:p>
            <a:pPr marL="473075">
              <a:lnSpc>
                <a:spcPct val="100000"/>
              </a:lnSpc>
              <a:spcBef>
                <a:spcPts val="555"/>
              </a:spcBef>
            </a:pPr>
            <a:r>
              <a:rPr sz="3950" spc="370" dirty="0">
                <a:latin typeface="Microsoft Sans Serif"/>
                <a:cs typeface="Microsoft Sans Serif"/>
              </a:rPr>
              <a:t>0x0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45" dirty="0">
                <a:latin typeface="Lucida Sans Unicode"/>
                <a:cs typeface="Lucida Sans Unicode"/>
              </a:rPr>
              <a:t>до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25" dirty="0">
                <a:latin typeface="Microsoft Sans Serif"/>
                <a:cs typeface="Microsoft Sans Serif"/>
              </a:rPr>
              <a:t>0xFF</a:t>
            </a:r>
            <a:r>
              <a:rPr sz="3950" spc="-615" dirty="0">
                <a:latin typeface="Microsoft Sans Serif"/>
                <a:cs typeface="Microsoft Sans Serif"/>
              </a:rPr>
              <a:t>F</a:t>
            </a:r>
            <a:r>
              <a:rPr sz="3950" spc="955" dirty="0">
                <a:latin typeface="Microsoft Sans Serif"/>
                <a:cs typeface="Microsoft Sans Serif"/>
              </a:rPr>
              <a:t>…</a:t>
            </a:r>
            <a:r>
              <a:rPr sz="3950" spc="-615" dirty="0">
                <a:latin typeface="Microsoft Sans Serif"/>
                <a:cs typeface="Microsoft Sans Serif"/>
              </a:rPr>
              <a:t>F</a:t>
            </a:r>
            <a:r>
              <a:rPr sz="3950" spc="15" dirty="0">
                <a:latin typeface="Microsoft Sans Serif"/>
                <a:cs typeface="Microsoft Sans Serif"/>
              </a:rPr>
              <a:t>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не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30" dirty="0">
                <a:latin typeface="Lucida Sans Unicode"/>
                <a:cs typeface="Lucida Sans Unicode"/>
              </a:rPr>
              <a:t>на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dirty="0">
                <a:latin typeface="Lucida Sans Unicode"/>
                <a:cs typeface="Lucida Sans Unicode"/>
              </a:rPr>
              <a:t>ы</a:t>
            </a:r>
            <a:r>
              <a:rPr sz="3950" spc="-130" dirty="0">
                <a:latin typeface="Lucida Sans Unicode"/>
                <a:cs typeface="Lucida Sans Unicode"/>
              </a:rPr>
              <a:t>де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75" dirty="0">
                <a:latin typeface="Lucida Sans Unicode"/>
                <a:cs typeface="Lucida Sans Unicode"/>
              </a:rPr>
              <a:t>нн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35" dirty="0">
                <a:latin typeface="Lucida Sans Unicode"/>
                <a:cs typeface="Lucida Sans Unicode"/>
              </a:rPr>
              <a:t>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0" dirty="0">
                <a:latin typeface="Lucida Sans Unicode"/>
                <a:cs typeface="Lucida Sans Unicode"/>
              </a:rPr>
              <a:t>клочке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9435" y="821620"/>
            <a:ext cx="827278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5" dirty="0"/>
              <a:t>Сегментна</a:t>
            </a:r>
            <a:r>
              <a:rPr spc="55" dirty="0"/>
              <a:t>я</a:t>
            </a:r>
            <a:r>
              <a:rPr spc="-800" dirty="0"/>
              <a:t> </a:t>
            </a:r>
            <a:r>
              <a:rPr spc="-235" dirty="0"/>
              <a:t>модель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8493" y="2212423"/>
            <a:ext cx="10662194" cy="88826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5531" y="821620"/>
            <a:ext cx="86804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5" dirty="0"/>
              <a:t>Виртуальна</a:t>
            </a:r>
            <a:r>
              <a:rPr spc="25" dirty="0"/>
              <a:t>я</a:t>
            </a:r>
            <a:r>
              <a:rPr spc="-800" dirty="0"/>
              <a:t> </a:t>
            </a:r>
            <a:r>
              <a:rPr spc="-210" dirty="0"/>
              <a:t>память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99336"/>
            <a:ext cx="17051655" cy="441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0" dirty="0">
                <a:latin typeface="Lucida Sans Unicode"/>
                <a:cs typeface="Lucida Sans Unicode"/>
              </a:rPr>
              <a:t>Хо</a:t>
            </a:r>
            <a:r>
              <a:rPr sz="3950" spc="-70" dirty="0">
                <a:latin typeface="Lucida Sans Unicode"/>
                <a:cs typeface="Lucida Sans Unicode"/>
              </a:rPr>
              <a:t>ти</a:t>
            </a:r>
            <a:r>
              <a:rPr sz="3950" spc="-235" dirty="0">
                <a:latin typeface="Lucida Sans Unicode"/>
                <a:cs typeface="Lucida Sans Unicode"/>
              </a:rPr>
              <a:t>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45" dirty="0">
                <a:latin typeface="Lucida Sans Unicode"/>
                <a:cs typeface="Lucida Sans Unicode"/>
              </a:rPr>
              <a:t>до</a:t>
            </a:r>
            <a:r>
              <a:rPr sz="3950" spc="-155" dirty="0">
                <a:latin typeface="Lucida Sans Unicode"/>
                <a:cs typeface="Lucida Sans Unicode"/>
              </a:rPr>
              <a:t>б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т</a:t>
            </a:r>
            <a:r>
              <a:rPr sz="3950" spc="-5" dirty="0">
                <a:latin typeface="Lucida Sans Unicode"/>
                <a:cs typeface="Lucida Sans Unicode"/>
              </a:rPr>
              <a:t>ь</a:t>
            </a:r>
            <a:r>
              <a:rPr sz="3950" spc="70" dirty="0">
                <a:latin typeface="Lucida Sans Unicode"/>
                <a:cs typeface="Lucida Sans Unicode"/>
              </a:rPr>
              <a:t>ся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50" dirty="0">
                <a:latin typeface="Lucida Sans Unicode"/>
                <a:cs typeface="Lucida Sans Unicode"/>
              </a:rPr>
              <a:t>сл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150" dirty="0">
                <a:latin typeface="Lucida Sans Unicode"/>
                <a:cs typeface="Lucida Sans Unicode"/>
              </a:rPr>
              <a:t>ду</a:t>
            </a:r>
            <a:r>
              <a:rPr sz="3950" spc="-204" dirty="0">
                <a:latin typeface="Lucida Sans Unicode"/>
                <a:cs typeface="Lucida Sans Unicode"/>
              </a:rPr>
              <a:t>ю</a:t>
            </a:r>
            <a:r>
              <a:rPr sz="3950" spc="-365" dirty="0">
                <a:latin typeface="Lucida Sans Unicode"/>
                <a:cs typeface="Lucida Sans Unicode"/>
              </a:rPr>
              <a:t>щ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170" dirty="0">
                <a:latin typeface="Lucida Sans Unicode"/>
                <a:cs typeface="Lucida Sans Unicode"/>
              </a:rPr>
              <a:t>й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155" dirty="0">
                <a:latin typeface="Lucida Sans Unicode"/>
                <a:cs typeface="Lucida Sans Unicode"/>
              </a:rPr>
              <a:t>б</a:t>
            </a:r>
            <a:r>
              <a:rPr sz="3950" spc="-105" dirty="0">
                <a:latin typeface="Lucida Sans Unicode"/>
                <a:cs typeface="Lucida Sans Unicode"/>
              </a:rPr>
              <a:t>стр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385" dirty="0">
                <a:latin typeface="Lucida Sans Unicode"/>
                <a:cs typeface="Lucida Sans Unicode"/>
              </a:rPr>
              <a:t>ц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175" dirty="0">
                <a:latin typeface="Lucida Sans Unicode"/>
                <a:cs typeface="Lucida Sans Unicode"/>
              </a:rPr>
              <a:t>и</a:t>
            </a:r>
            <a:r>
              <a:rPr sz="3950" spc="55" dirty="0">
                <a:latin typeface="Microsoft Sans Serif"/>
                <a:cs typeface="Microsoft Sans Serif"/>
              </a:rPr>
              <a:t>:</a:t>
            </a:r>
            <a:endParaRPr sz="39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5300" dirty="0">
              <a:latin typeface="Microsoft Sans Serif"/>
              <a:cs typeface="Microsoft Sans Serif"/>
            </a:endParaRPr>
          </a:p>
          <a:p>
            <a:pPr marL="508000" indent="-495934">
              <a:lnSpc>
                <a:spcPct val="100000"/>
              </a:lnSpc>
              <a:spcBef>
                <a:spcPts val="3815"/>
              </a:spcBef>
              <a:buFont typeface="Microsoft Sans Serif"/>
              <a:buAutoNum type="arabicParenR"/>
              <a:tabLst>
                <a:tab pos="508634" algn="l"/>
              </a:tabLst>
            </a:pPr>
            <a:r>
              <a:rPr sz="3950" spc="-145" dirty="0">
                <a:latin typeface="Lucida Sans Unicode"/>
                <a:cs typeface="Lucida Sans Unicode"/>
              </a:rPr>
              <a:t>Доступны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5" dirty="0">
                <a:latin typeface="Lucida Sans Unicode"/>
                <a:cs typeface="Lucida Sans Unicode"/>
              </a:rPr>
              <a:t>все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95" dirty="0">
                <a:latin typeface="Lucida Sans Unicode"/>
                <a:cs typeface="Lucida Sans Unicode"/>
              </a:rPr>
              <a:t>адреса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от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495" dirty="0">
                <a:latin typeface="Microsoft Sans Serif"/>
                <a:cs typeface="Microsoft Sans Serif"/>
              </a:rPr>
              <a:t>0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-245" dirty="0">
                <a:latin typeface="Lucida Sans Unicode"/>
                <a:cs typeface="Lucida Sans Unicode"/>
              </a:rPr>
              <a:t>до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150" dirty="0">
                <a:latin typeface="Microsoft Sans Serif"/>
                <a:cs typeface="Microsoft Sans Serif"/>
              </a:rPr>
              <a:t>2^64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5" dirty="0">
                <a:latin typeface="Microsoft Sans Serif"/>
                <a:cs typeface="Microsoft Sans Serif"/>
              </a:rPr>
              <a:t>-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35" dirty="0" err="1">
                <a:latin typeface="Lucida Sans Unicode"/>
                <a:cs typeface="Lucida Sans Unicode"/>
              </a:rPr>
              <a:t>как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35" dirty="0">
                <a:latin typeface="Lucida Sans Unicode"/>
                <a:cs typeface="Lucida Sans Unicode"/>
              </a:rPr>
              <a:t>непрерывный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блок</a:t>
            </a:r>
            <a:endParaRPr sz="3950" dirty="0">
              <a:latin typeface="Lucida Sans Unicode"/>
              <a:cs typeface="Lucida Sans Unicode"/>
            </a:endParaRPr>
          </a:p>
          <a:p>
            <a:pPr marL="586105" indent="-574040">
              <a:lnSpc>
                <a:spcPct val="100000"/>
              </a:lnSpc>
              <a:spcBef>
                <a:spcPts val="2555"/>
              </a:spcBef>
              <a:buFont typeface="Microsoft Sans Serif"/>
              <a:buAutoNum type="arabicParenR"/>
              <a:tabLst>
                <a:tab pos="586740" algn="l"/>
              </a:tabLst>
            </a:pPr>
            <a:r>
              <a:rPr sz="3950" spc="-15" dirty="0">
                <a:latin typeface="Lucida Sans Unicode"/>
                <a:cs typeface="Lucida Sans Unicode"/>
              </a:rPr>
              <a:t>Память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55" dirty="0">
                <a:latin typeface="Lucida Sans Unicode"/>
                <a:cs typeface="Lucida Sans Unicode"/>
              </a:rPr>
              <a:t>процессов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Lucida Sans Unicode"/>
                <a:cs typeface="Lucida Sans Unicode"/>
              </a:rPr>
              <a:t>может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40" dirty="0">
                <a:latin typeface="Lucida Sans Unicode"/>
                <a:cs typeface="Lucida Sans Unicode"/>
              </a:rPr>
              <a:t>быть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больше</a:t>
            </a:r>
            <a:r>
              <a:rPr sz="3950" spc="-100" dirty="0">
                <a:latin typeface="Microsoft Sans Serif"/>
                <a:cs typeface="Microsoft Sans Serif"/>
              </a:rPr>
              <a:t>,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-60" dirty="0">
                <a:latin typeface="Lucida Sans Unicode"/>
                <a:cs typeface="Lucida Sans Unicode"/>
              </a:rPr>
              <a:t>чем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50" dirty="0">
                <a:latin typeface="Lucida Sans Unicode"/>
                <a:cs typeface="Lucida Sans Unicode"/>
              </a:rPr>
              <a:t>вообще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5" dirty="0">
                <a:latin typeface="Lucida Sans Unicode"/>
                <a:cs typeface="Lucida Sans Unicode"/>
              </a:rPr>
              <a:t>доступно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75" dirty="0">
                <a:latin typeface="Lucida Sans Unicode"/>
                <a:cs typeface="Lucida Sans Unicode"/>
              </a:rPr>
              <a:t>памяти</a:t>
            </a:r>
            <a:endParaRPr sz="3950" dirty="0">
              <a:latin typeface="Lucida Sans Unicode"/>
              <a:cs typeface="Lucida Sans Unicode"/>
            </a:endParaRPr>
          </a:p>
          <a:p>
            <a:pPr marL="610870" indent="-598805">
              <a:lnSpc>
                <a:spcPct val="100000"/>
              </a:lnSpc>
              <a:spcBef>
                <a:spcPts val="2550"/>
              </a:spcBef>
              <a:buFont typeface="Microsoft Sans Serif"/>
              <a:buAutoNum type="arabicParenR"/>
              <a:tabLst>
                <a:tab pos="611505" algn="l"/>
              </a:tabLst>
            </a:pPr>
            <a:r>
              <a:rPr sz="3950" spc="-45" dirty="0">
                <a:latin typeface="Lucida Sans Unicode"/>
                <a:cs typeface="Lucida Sans Unicode"/>
              </a:rPr>
              <a:t>П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30" dirty="0">
                <a:latin typeface="Lucida Sans Unicode"/>
                <a:cs typeface="Lucida Sans Unicode"/>
              </a:rPr>
              <a:t>м</a:t>
            </a:r>
            <a:r>
              <a:rPr sz="3950" spc="-20" dirty="0">
                <a:latin typeface="Lucida Sans Unicode"/>
                <a:cs typeface="Lucida Sans Unicode"/>
              </a:rPr>
              <a:t>я</a:t>
            </a:r>
            <a:r>
              <a:rPr sz="3950" dirty="0">
                <a:latin typeface="Lucida Sans Unicode"/>
                <a:cs typeface="Lucida Sans Unicode"/>
              </a:rPr>
              <a:t>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385" dirty="0">
                <a:latin typeface="Lucida Sans Unicode"/>
                <a:cs typeface="Lucida Sans Unicode"/>
              </a:rPr>
              <a:t>ц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105" dirty="0">
                <a:latin typeface="Lucida Sans Unicode"/>
                <a:cs typeface="Lucida Sans Unicode"/>
              </a:rPr>
              <a:t>ссо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50" dirty="0">
                <a:latin typeface="Lucida Sans Unicode"/>
                <a:cs typeface="Lucida Sans Unicode"/>
              </a:rPr>
              <a:t>за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105" dirty="0">
                <a:latin typeface="Lucida Sans Unicode"/>
                <a:cs typeface="Lucida Sans Unicode"/>
              </a:rPr>
              <a:t>си</a:t>
            </a:r>
            <a:r>
              <a:rPr sz="3950" spc="-130" dirty="0">
                <a:latin typeface="Lucida Sans Unicode"/>
                <a:cs typeface="Lucida Sans Unicode"/>
              </a:rPr>
              <a:t>м</a:t>
            </a:r>
            <a:r>
              <a:rPr sz="3950" spc="-95" dirty="0">
                <a:latin typeface="Lucida Sans Unicode"/>
                <a:cs typeface="Lucida Sans Unicode"/>
              </a:rPr>
              <a:t>а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др</a:t>
            </a:r>
            <a:r>
              <a:rPr sz="3950" spc="-229" dirty="0">
                <a:latin typeface="Lucida Sans Unicode"/>
                <a:cs typeface="Lucida Sans Unicode"/>
              </a:rPr>
              <a:t>уг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от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др</a:t>
            </a:r>
            <a:r>
              <a:rPr sz="3950" spc="-240" dirty="0">
                <a:latin typeface="Lucida Sans Unicode"/>
                <a:cs typeface="Lucida Sans Unicode"/>
              </a:rPr>
              <a:t>у</a:t>
            </a:r>
            <a:r>
              <a:rPr sz="3950" spc="-229" dirty="0">
                <a:latin typeface="Lucida Sans Unicode"/>
                <a:cs typeface="Lucida Sans Unicode"/>
              </a:rPr>
              <a:t>г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endParaRPr sz="3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1364" y="815579"/>
            <a:ext cx="4489485" cy="10778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9" dirty="0"/>
              <a:t>P</a:t>
            </a:r>
            <a:r>
              <a:rPr spc="-305" dirty="0"/>
              <a:t>a</a:t>
            </a:r>
            <a:r>
              <a:rPr spc="-25" dirty="0"/>
              <a:t>g</a:t>
            </a:r>
            <a:r>
              <a:rPr lang="en-US" spc="-185" dirty="0"/>
              <a:t>e Walk</a:t>
            </a:r>
            <a:endParaRPr spc="18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2756" y="543139"/>
            <a:ext cx="11510118" cy="10185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670" y="821620"/>
            <a:ext cx="96869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0" dirty="0"/>
              <a:t>Дв</a:t>
            </a:r>
            <a:r>
              <a:rPr spc="25" dirty="0"/>
              <a:t>е</a:t>
            </a:r>
            <a:r>
              <a:rPr spc="-795" dirty="0"/>
              <a:t> </a:t>
            </a:r>
            <a:r>
              <a:rPr spc="-140" dirty="0"/>
              <a:t>по</a:t>
            </a:r>
            <a:r>
              <a:rPr spc="-130" dirty="0"/>
              <a:t>л</a:t>
            </a:r>
            <a:r>
              <a:rPr spc="-280" dirty="0"/>
              <a:t>овин</a:t>
            </a:r>
            <a:r>
              <a:rPr spc="-95" dirty="0"/>
              <a:t>ы</a:t>
            </a:r>
            <a:r>
              <a:rPr spc="-805" dirty="0"/>
              <a:t> </a:t>
            </a:r>
            <a:r>
              <a:rPr spc="-210" dirty="0"/>
              <a:t>адресов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956" y="2558644"/>
            <a:ext cx="9037581" cy="64396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1867" y="2444245"/>
            <a:ext cx="10083462" cy="73191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32643" y="9898085"/>
            <a:ext cx="30384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А</a:t>
            </a:r>
            <a:r>
              <a:rPr sz="3950" spc="-2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др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е</a:t>
            </a:r>
            <a:r>
              <a:rPr sz="3950" spc="-4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с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а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 </a:t>
            </a:r>
            <a:r>
              <a:rPr sz="3950" spc="1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я</a:t>
            </a:r>
            <a:r>
              <a:rPr sz="3950" spc="-2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др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а</a:t>
            </a:r>
            <a:endParaRPr sz="3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7055</TotalTime>
  <Words>839</Words>
  <Application>Microsoft Office PowerPoint</Application>
  <PresentationFormat>Custom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Lucida Sans Unicode</vt:lpstr>
      <vt:lpstr>Microsoft Sans Serif</vt:lpstr>
      <vt:lpstr>Tahoma</vt:lpstr>
      <vt:lpstr>Times New Roman</vt:lpstr>
      <vt:lpstr>Office Theme</vt:lpstr>
      <vt:lpstr>Виртуальная память</vt:lpstr>
      <vt:lpstr>Загадки человечества</vt:lpstr>
      <vt:lpstr>Организация памяти процесса</vt:lpstr>
      <vt:lpstr>PowerPoint Presentation</vt:lpstr>
      <vt:lpstr>Проблемы такого подхода</vt:lpstr>
      <vt:lpstr>Сегментная модель</vt:lpstr>
      <vt:lpstr>Виртуальная память</vt:lpstr>
      <vt:lpstr>Page Walk</vt:lpstr>
      <vt:lpstr>Две половины адресов</vt:lpstr>
      <vt:lpstr>Как выглядят Page Table Entry</vt:lpstr>
      <vt:lpstr>MMU</vt:lpstr>
      <vt:lpstr>TLB (Translation Lookaside Buffer)</vt:lpstr>
      <vt:lpstr>Page Fault</vt:lpstr>
      <vt:lpstr>Виды Page Fault</vt:lpstr>
      <vt:lpstr>Лимиты</vt:lpstr>
      <vt:lpstr>mmap</vt:lpstr>
      <vt:lpstr>Подсказки</vt:lpstr>
      <vt:lpstr>malloc</vt:lpstr>
      <vt:lpstr>Caches</vt:lpstr>
      <vt:lpstr>Caches</vt:lpstr>
      <vt:lpstr>Расположение кэшей на кристалле</vt:lpstr>
      <vt:lpstr>Устройство кэша</vt:lpstr>
      <vt:lpstr>Устройство кэша</vt:lpstr>
      <vt:lpstr>Cache misses</vt:lpstr>
      <vt:lpstr>Что почитать и посмотреть</vt:lpstr>
      <vt:lpstr>Сравнение скорости операций</vt:lpstr>
      <vt:lpstr>ASLR</vt:lpstr>
      <vt:lpstr>Memory overcommitment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caos_6</dc:title>
  <cp:lastModifiedBy>Konstantin Dragun</cp:lastModifiedBy>
  <cp:revision>15</cp:revision>
  <dcterms:created xsi:type="dcterms:W3CDTF">2024-10-17T19:49:34Z</dcterms:created>
  <dcterms:modified xsi:type="dcterms:W3CDTF">2024-11-01T13:22:58Z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Keynote</vt:lpwstr>
  </property>
  <property fmtid="{D5CDD505-2E9C-101B-9397-08002B2CF9AE}" pid="4" name="LastSaved">
    <vt:filetime>2024-10-17T00:00:00Z</vt:filetime>
  </property>
</Properties>
</file>