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329" y="4690563"/>
            <a:ext cx="4385166" cy="9157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5276" y="821620"/>
            <a:ext cx="9073547" cy="109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278514"/>
            <a:ext cx="17347565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4683" y="5770173"/>
            <a:ext cx="33978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20" dirty="0">
                <a:latin typeface="Arial"/>
                <a:cs typeface="Arial"/>
              </a:rPr>
              <a:t>Процессы</a:t>
            </a:r>
            <a:endParaRPr sz="525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474B6-6017-4832-ADE5-9657591A17FC}"/>
              </a:ext>
            </a:extLst>
          </p:cNvPr>
          <p:cNvSpPr/>
          <p:nvPr/>
        </p:nvSpPr>
        <p:spPr>
          <a:xfrm>
            <a:off x="5708650" y="2530475"/>
            <a:ext cx="7239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DAB16-9EB0-4702-BDF2-4D8025A94AAB}"/>
              </a:ext>
            </a:extLst>
          </p:cNvPr>
          <p:cNvSpPr txBox="1"/>
          <p:nvPr/>
        </p:nvSpPr>
        <p:spPr>
          <a:xfrm flipH="1">
            <a:off x="4817109" y="3216275"/>
            <a:ext cx="1046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Семинар по АКОС №7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276" y="821620"/>
            <a:ext cx="9073547" cy="13702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7450">
              <a:lnSpc>
                <a:spcPct val="100000"/>
              </a:lnSpc>
              <a:spcBef>
                <a:spcPts val="125"/>
              </a:spcBef>
            </a:pPr>
            <a:r>
              <a:rPr sz="8800" b="1" spc="-600" dirty="0">
                <a:latin typeface="+mj-lt"/>
              </a:rPr>
              <a:t>fork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4058403"/>
            <a:ext cx="16929100" cy="47211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775"/>
              </a:lnSpc>
              <a:spcBef>
                <a:spcPts val="114"/>
              </a:spcBef>
            </a:pPr>
            <a:r>
              <a:rPr sz="4000" b="1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40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17100"/>
                </a:solidFill>
                <a:latin typeface="Courier New"/>
                <a:cs typeface="Courier New"/>
              </a:rPr>
              <a:t>&lt;unistd.h&gt;</a:t>
            </a:r>
            <a:endParaRPr sz="4000" dirty="0">
              <a:latin typeface="Courier New"/>
              <a:cs typeface="Courier New"/>
            </a:endParaRPr>
          </a:p>
          <a:p>
            <a:pPr marL="12700">
              <a:lnSpc>
                <a:spcPts val="3775"/>
              </a:lnSpc>
            </a:pPr>
            <a:r>
              <a:rPr sz="4000" dirty="0">
                <a:latin typeface="Courier New"/>
                <a:cs typeface="Courier New"/>
              </a:rPr>
              <a:t>pid_t</a:t>
            </a:r>
            <a:r>
              <a:rPr sz="4000" spc="10" dirty="0">
                <a:latin typeface="Courier New"/>
                <a:cs typeface="Courier New"/>
              </a:rPr>
              <a:t> </a:t>
            </a:r>
            <a:r>
              <a:rPr sz="4000" b="1" spc="-10" dirty="0">
                <a:latin typeface="Courier New"/>
                <a:cs typeface="Courier New"/>
              </a:rPr>
              <a:t>fork</a:t>
            </a:r>
            <a:r>
              <a:rPr sz="4000" spc="-10" dirty="0">
                <a:latin typeface="Courier New"/>
                <a:cs typeface="Courier New"/>
              </a:rPr>
              <a:t>(void);</a:t>
            </a:r>
            <a:endParaRPr sz="4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35"/>
              </a:spcBef>
            </a:pPr>
            <a:endParaRPr sz="4000" dirty="0">
              <a:latin typeface="Courier New"/>
              <a:cs typeface="Courier New"/>
            </a:endParaRPr>
          </a:p>
          <a:p>
            <a:pPr marL="473075" indent="-46037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3075" algn="l"/>
              </a:tabLst>
            </a:pPr>
            <a:r>
              <a:rPr sz="4000" spc="-40" dirty="0">
                <a:latin typeface="Lucida Sans Unicode"/>
                <a:cs typeface="Lucida Sans Unicode"/>
              </a:rPr>
              <a:t>Создаёт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spc="-185" dirty="0">
                <a:latin typeface="Lucida Sans Unicode"/>
                <a:cs typeface="Lucida Sans Unicode"/>
              </a:rPr>
              <a:t>дочерний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-200" dirty="0">
                <a:latin typeface="Lucida Sans Unicode"/>
                <a:cs typeface="Lucida Sans Unicode"/>
              </a:rPr>
              <a:t>процесс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Arial MT"/>
                <a:cs typeface="Arial MT"/>
              </a:rPr>
              <a:t>-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“</a:t>
            </a:r>
            <a:r>
              <a:rPr sz="4000" dirty="0">
                <a:latin typeface="Lucida Sans Unicode"/>
                <a:cs typeface="Lucida Sans Unicode"/>
              </a:rPr>
              <a:t>копию</a:t>
            </a:r>
            <a:r>
              <a:rPr sz="4000" dirty="0">
                <a:latin typeface="Arial MT"/>
                <a:cs typeface="Arial MT"/>
              </a:rPr>
              <a:t>”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-165" dirty="0">
                <a:latin typeface="Lucida Sans Unicode"/>
                <a:cs typeface="Lucida Sans Unicode"/>
              </a:rPr>
              <a:t>родительского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75" dirty="0">
                <a:latin typeface="Arial MT"/>
                <a:cs typeface="Arial MT"/>
              </a:rPr>
              <a:t>(Copy-</a:t>
            </a:r>
            <a:r>
              <a:rPr sz="4000" dirty="0">
                <a:latin typeface="Arial MT"/>
                <a:cs typeface="Arial MT"/>
              </a:rPr>
              <a:t>On-</a:t>
            </a:r>
            <a:r>
              <a:rPr sz="4000" spc="60" dirty="0">
                <a:latin typeface="Arial MT"/>
                <a:cs typeface="Arial MT"/>
              </a:rPr>
              <a:t>Write)</a:t>
            </a:r>
            <a:endParaRPr sz="4000" dirty="0">
              <a:latin typeface="Arial MT"/>
              <a:cs typeface="Arial MT"/>
            </a:endParaRP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Font typeface="Arial MT"/>
              <a:buChar char="•"/>
              <a:tabLst>
                <a:tab pos="473075" algn="l"/>
              </a:tabLst>
            </a:pPr>
            <a:r>
              <a:rPr sz="4000" spc="360" dirty="0">
                <a:latin typeface="Lucida Sans Unicode"/>
                <a:cs typeface="Lucida Sans Unicode"/>
              </a:rPr>
              <a:t>В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spc="-170" dirty="0">
                <a:latin typeface="Lucida Sans Unicode"/>
                <a:cs typeface="Lucida Sans Unicode"/>
              </a:rPr>
              <a:t>дочернем</a:t>
            </a:r>
            <a:r>
              <a:rPr sz="4000" spc="-180" dirty="0">
                <a:latin typeface="Lucida Sans Unicode"/>
                <a:cs typeface="Lucida Sans Unicode"/>
              </a:rPr>
              <a:t> процессе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возвращает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Arial MT"/>
                <a:cs typeface="Arial MT"/>
              </a:rPr>
              <a:t>0,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80" dirty="0">
                <a:latin typeface="Lucida Sans Unicode"/>
                <a:cs typeface="Lucida Sans Unicode"/>
              </a:rPr>
              <a:t>в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spc="-145" dirty="0">
                <a:latin typeface="Lucida Sans Unicode"/>
                <a:cs typeface="Lucida Sans Unicode"/>
              </a:rPr>
              <a:t>родительском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Arial MT"/>
                <a:cs typeface="Arial MT"/>
              </a:rPr>
              <a:t>-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225" dirty="0">
                <a:latin typeface="Arial MT"/>
                <a:cs typeface="Arial MT"/>
              </a:rPr>
              <a:t>pid</a:t>
            </a:r>
            <a:r>
              <a:rPr sz="4000" spc="-25" dirty="0">
                <a:latin typeface="Arial MT"/>
                <a:cs typeface="Arial MT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ребёнка</a:t>
            </a:r>
            <a:endParaRPr sz="4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DD0-5DD7-47A2-86C3-38E164AF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276" y="821620"/>
            <a:ext cx="10023174" cy="2123658"/>
          </a:xfrm>
        </p:spPr>
        <p:txBody>
          <a:bodyPr/>
          <a:lstStyle/>
          <a:p>
            <a:r>
              <a:rPr lang="ru-RU" dirty="0"/>
              <a:t>Полезные команды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50F5-2873-4591-8FA2-DF53D4DE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278514"/>
            <a:ext cx="17347565" cy="182357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pstree</a:t>
            </a:r>
            <a:r>
              <a:rPr lang="en-US" dirty="0"/>
              <a:t> –p</a:t>
            </a:r>
            <a:r>
              <a:rPr lang="ru-RU" dirty="0"/>
              <a:t> – дерево процессов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tree –d /proc</a:t>
            </a:r>
            <a:r>
              <a:rPr lang="ru-RU" dirty="0"/>
              <a:t> – тоже дерево процессов через </a:t>
            </a:r>
            <a:r>
              <a:rPr lang="en-US" dirty="0"/>
              <a:t>/proc file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strace</a:t>
            </a:r>
            <a:r>
              <a:rPr lang="en-US" dirty="0"/>
              <a:t> –f ./</a:t>
            </a:r>
            <a:r>
              <a:rPr lang="en-US" dirty="0" err="1"/>
              <a:t>a.out</a:t>
            </a:r>
            <a:r>
              <a:rPr lang="en-US" dirty="0"/>
              <a:t> – </a:t>
            </a:r>
            <a:r>
              <a:rPr lang="ru-RU" dirty="0"/>
              <a:t>отслеживать дочерние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7955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210" dirty="0">
                <a:latin typeface="Arial"/>
                <a:cs typeface="Arial"/>
              </a:rPr>
              <a:t>Буферизация</a:t>
            </a:r>
            <a:r>
              <a:rPr b="1" spc="-695" dirty="0">
                <a:latin typeface="Arial"/>
                <a:cs typeface="Arial"/>
              </a:rPr>
              <a:t> </a:t>
            </a:r>
            <a:r>
              <a:rPr b="1" spc="-335" dirty="0">
                <a:latin typeface="Arial"/>
                <a:cs typeface="Arial"/>
              </a:rPr>
              <a:t>вывода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2276615"/>
            <a:ext cx="18359686" cy="8785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017100"/>
                </a:solidFill>
                <a:latin typeface="+mn-lt"/>
                <a:cs typeface="Courier New"/>
              </a:rPr>
              <a:t>#include</a:t>
            </a:r>
            <a:r>
              <a:rPr sz="3600" b="1" spc="114" dirty="0">
                <a:solidFill>
                  <a:srgbClr val="017100"/>
                </a:solidFill>
                <a:latin typeface="+mn-lt"/>
                <a:cs typeface="Courier New"/>
              </a:rPr>
              <a:t> </a:t>
            </a:r>
            <a:r>
              <a:rPr sz="3600" b="1" spc="-10" dirty="0">
                <a:solidFill>
                  <a:srgbClr val="017100"/>
                </a:solidFill>
                <a:latin typeface="+mn-lt"/>
                <a:cs typeface="Courier New"/>
              </a:rPr>
              <a:t>&lt;stdio.h&gt;</a:t>
            </a:r>
            <a:endParaRPr sz="36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+mn-lt"/>
                <a:cs typeface="Courier New"/>
              </a:rPr>
              <a:t>void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setbuf(FILE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stream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*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buf</a:t>
            </a:r>
            <a:r>
              <a:rPr sz="3600" b="1" spc="-10" dirty="0">
                <a:latin typeface="+mn-lt"/>
                <a:cs typeface="Courier New"/>
              </a:rPr>
              <a:t>);</a:t>
            </a:r>
            <a:endParaRPr sz="3600" dirty="0">
              <a:latin typeface="+mn-lt"/>
              <a:cs typeface="Courier New"/>
            </a:endParaRPr>
          </a:p>
          <a:p>
            <a:pPr marL="12700" marR="1240155">
              <a:lnSpc>
                <a:spcPts val="5440"/>
              </a:lnSpc>
              <a:spcBef>
                <a:spcPts val="630"/>
              </a:spcBef>
            </a:pPr>
            <a:r>
              <a:rPr sz="3600" b="1" dirty="0">
                <a:latin typeface="+mn-lt"/>
                <a:cs typeface="Courier New"/>
              </a:rPr>
              <a:t>void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setbuffer(FILE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stream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buf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size_t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size</a:t>
            </a:r>
            <a:r>
              <a:rPr sz="3600" b="1" spc="-10" dirty="0">
                <a:latin typeface="+mn-lt"/>
                <a:cs typeface="Courier New"/>
              </a:rPr>
              <a:t>);</a:t>
            </a:r>
            <a:endParaRPr lang="ru-RU" sz="3600" b="1" spc="-10" dirty="0">
              <a:latin typeface="+mn-lt"/>
              <a:cs typeface="Courier New"/>
            </a:endParaRPr>
          </a:p>
          <a:p>
            <a:pPr marL="12700" marR="1240155">
              <a:lnSpc>
                <a:spcPts val="5440"/>
              </a:lnSpc>
              <a:spcBef>
                <a:spcPts val="630"/>
              </a:spcBef>
            </a:pPr>
            <a:r>
              <a:rPr sz="3600" b="1" dirty="0">
                <a:latin typeface="+mn-lt"/>
                <a:cs typeface="Courier New"/>
              </a:rPr>
              <a:t>void</a:t>
            </a:r>
            <a:r>
              <a:rPr sz="3600" b="1" spc="13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setlinebuf(FILE</a:t>
            </a:r>
            <a:r>
              <a:rPr sz="3600" b="1" spc="135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*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stream</a:t>
            </a:r>
            <a:r>
              <a:rPr sz="3600" b="1" spc="-10" dirty="0">
                <a:latin typeface="+mn-lt"/>
                <a:cs typeface="Courier New"/>
              </a:rPr>
              <a:t>);</a:t>
            </a:r>
            <a:endParaRPr sz="3600" dirty="0">
              <a:latin typeface="+mn-lt"/>
              <a:cs typeface="Courier New"/>
            </a:endParaRPr>
          </a:p>
          <a:p>
            <a:pPr marL="12700" marR="5080">
              <a:lnSpc>
                <a:spcPts val="5440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setvbuf(FILE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stream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buf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mode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size_t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size</a:t>
            </a:r>
            <a:r>
              <a:rPr sz="3600" b="1" spc="-10" dirty="0">
                <a:latin typeface="+mn-lt"/>
                <a:cs typeface="Courier New"/>
              </a:rPr>
              <a:t>); </a:t>
            </a:r>
            <a:endParaRPr lang="ru-RU" sz="3600" b="1" spc="-10" dirty="0">
              <a:latin typeface="+mn-lt"/>
              <a:cs typeface="Courier New"/>
            </a:endParaRPr>
          </a:p>
          <a:p>
            <a:pPr marL="12700" marR="5080">
              <a:lnSpc>
                <a:spcPts val="5440"/>
              </a:lnSpc>
            </a:pPr>
            <a:r>
              <a:rPr sz="3600" b="1" spc="-10" dirty="0">
                <a:latin typeface="+mn-lt"/>
                <a:cs typeface="Courier New"/>
              </a:rPr>
              <a:t>Mode:</a:t>
            </a:r>
            <a:endParaRPr sz="3600" dirty="0">
              <a:latin typeface="+mn-lt"/>
              <a:cs typeface="Courier New"/>
            </a:endParaRPr>
          </a:p>
          <a:p>
            <a:pPr marL="1424305">
              <a:lnSpc>
                <a:spcPts val="2095"/>
              </a:lnSpc>
            </a:pPr>
            <a:r>
              <a:rPr sz="3600" b="1" dirty="0">
                <a:latin typeface="+mn-lt"/>
                <a:cs typeface="Courier New"/>
              </a:rPr>
              <a:t>_IONBF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spc="-10" dirty="0">
                <a:latin typeface="+mn-lt"/>
                <a:cs typeface="Courier New"/>
              </a:rPr>
              <a:t>unbuffered</a:t>
            </a:r>
            <a:endParaRPr sz="36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600" dirty="0">
              <a:latin typeface="+mn-lt"/>
              <a:cs typeface="Courier New"/>
            </a:endParaRPr>
          </a:p>
          <a:p>
            <a:pPr marL="1424305">
              <a:lnSpc>
                <a:spcPct val="100000"/>
              </a:lnSpc>
            </a:pPr>
            <a:r>
              <a:rPr sz="3600" b="1" dirty="0">
                <a:latin typeface="+mn-lt"/>
                <a:cs typeface="Courier New"/>
              </a:rPr>
              <a:t>_IOLBF</a:t>
            </a:r>
            <a:r>
              <a:rPr sz="3600" b="1" spc="70" dirty="0">
                <a:latin typeface="+mn-lt"/>
                <a:cs typeface="Courier New"/>
              </a:rPr>
              <a:t> </a:t>
            </a:r>
            <a:r>
              <a:rPr sz="3600" dirty="0">
                <a:latin typeface="+mn-lt"/>
                <a:cs typeface="Courier New"/>
              </a:rPr>
              <a:t>line</a:t>
            </a:r>
            <a:r>
              <a:rPr sz="3600" spc="75" dirty="0">
                <a:latin typeface="+mn-lt"/>
                <a:cs typeface="Courier New"/>
              </a:rPr>
              <a:t> </a:t>
            </a:r>
            <a:r>
              <a:rPr sz="3600" spc="-10" dirty="0">
                <a:latin typeface="+mn-lt"/>
                <a:cs typeface="Courier New"/>
              </a:rPr>
              <a:t>buffered</a:t>
            </a:r>
            <a:endParaRPr sz="36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600" dirty="0">
              <a:latin typeface="+mn-lt"/>
              <a:cs typeface="Courier New"/>
            </a:endParaRPr>
          </a:p>
          <a:p>
            <a:pPr marL="142430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+mn-lt"/>
                <a:cs typeface="Courier New"/>
              </a:rPr>
              <a:t>_IOFBF</a:t>
            </a:r>
            <a:r>
              <a:rPr sz="3600" b="1" spc="80" dirty="0">
                <a:latin typeface="+mn-lt"/>
                <a:cs typeface="Courier New"/>
              </a:rPr>
              <a:t> </a:t>
            </a:r>
            <a:r>
              <a:rPr sz="3600" dirty="0">
                <a:latin typeface="+mn-lt"/>
                <a:cs typeface="Courier New"/>
              </a:rPr>
              <a:t>fully</a:t>
            </a:r>
            <a:r>
              <a:rPr sz="3600" spc="80" dirty="0">
                <a:latin typeface="+mn-lt"/>
                <a:cs typeface="Courier New"/>
              </a:rPr>
              <a:t> </a:t>
            </a:r>
            <a:r>
              <a:rPr sz="3600" spc="-10" dirty="0">
                <a:latin typeface="+mn-lt"/>
                <a:cs typeface="Courier New"/>
              </a:rPr>
              <a:t>buffered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+mn-lt"/>
                <a:cs typeface="Courier New"/>
              </a:rPr>
              <a:t>Изменяет</a:t>
            </a:r>
            <a:r>
              <a:rPr sz="3600" spc="90" dirty="0">
                <a:latin typeface="+mn-lt"/>
                <a:cs typeface="Courier New"/>
              </a:rPr>
              <a:t> </a:t>
            </a:r>
            <a:r>
              <a:rPr sz="3600" dirty="0" err="1">
                <a:latin typeface="+mn-lt"/>
                <a:cs typeface="Courier New"/>
              </a:rPr>
              <a:t>режим</a:t>
            </a:r>
            <a:r>
              <a:rPr sz="3600" spc="95" dirty="0">
                <a:latin typeface="+mn-lt"/>
                <a:cs typeface="Courier New"/>
              </a:rPr>
              <a:t> </a:t>
            </a:r>
            <a:r>
              <a:rPr sz="3600" spc="-10" dirty="0" err="1">
                <a:latin typeface="+mn-lt"/>
                <a:cs typeface="Courier New"/>
              </a:rPr>
              <a:t>буферизации</a:t>
            </a:r>
            <a:endParaRPr lang="en-US" sz="3600" spc="-1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10" dirty="0" err="1">
                <a:latin typeface="+mn-lt"/>
                <a:cs typeface="Courier New"/>
              </a:rPr>
              <a:t>fflush</a:t>
            </a:r>
            <a:r>
              <a:rPr lang="en-US" sz="3600" b="1" spc="-10" dirty="0">
                <a:latin typeface="+mn-lt"/>
                <a:cs typeface="Courier New"/>
              </a:rPr>
              <a:t>(</a:t>
            </a:r>
            <a:r>
              <a:rPr lang="en-US" sz="3600" b="1" spc="-10" dirty="0" err="1">
                <a:latin typeface="+mn-lt"/>
                <a:cs typeface="Courier New"/>
              </a:rPr>
              <a:t>stdout</a:t>
            </a:r>
            <a:r>
              <a:rPr lang="en-US" sz="3600" b="1" spc="-10" dirty="0">
                <a:latin typeface="+mn-lt"/>
                <a:cs typeface="Courier New"/>
              </a:rPr>
              <a:t>) </a:t>
            </a:r>
            <a:r>
              <a:rPr lang="en-US" sz="3600" spc="-10" dirty="0">
                <a:latin typeface="+mn-lt"/>
                <a:cs typeface="Courier New"/>
              </a:rPr>
              <a:t>– </a:t>
            </a:r>
            <a:r>
              <a:rPr lang="ru-RU" sz="3600" spc="-10" dirty="0" err="1">
                <a:latin typeface="+mn-lt"/>
                <a:cs typeface="Courier New"/>
              </a:rPr>
              <a:t>зафлашить</a:t>
            </a:r>
            <a:r>
              <a:rPr lang="ru-RU" sz="3600" spc="-10" dirty="0">
                <a:latin typeface="+mn-lt"/>
                <a:cs typeface="Courier New"/>
              </a:rPr>
              <a:t> </a:t>
            </a:r>
            <a:r>
              <a:rPr lang="en-US" sz="3600" spc="-10" dirty="0" err="1">
                <a:latin typeface="+mn-lt"/>
                <a:cs typeface="Courier New"/>
              </a:rPr>
              <a:t>stdout</a:t>
            </a:r>
            <a:r>
              <a:rPr lang="en-US" sz="3600" spc="-10" dirty="0">
                <a:latin typeface="+mn-lt"/>
                <a:cs typeface="Courier New"/>
              </a:rPr>
              <a:t> (</a:t>
            </a:r>
            <a:r>
              <a:rPr lang="ru-RU" sz="3600" spc="-10" dirty="0">
                <a:latin typeface="+mn-lt"/>
                <a:cs typeface="Courier New"/>
              </a:rPr>
              <a:t>сбросить </a:t>
            </a:r>
            <a:r>
              <a:rPr lang="ru-RU" sz="3600" spc="-10" dirty="0" err="1">
                <a:latin typeface="+mn-lt"/>
                <a:cs typeface="Courier New"/>
              </a:rPr>
              <a:t>буффер</a:t>
            </a:r>
            <a:r>
              <a:rPr lang="ru-RU" sz="3600" spc="-10" dirty="0">
                <a:latin typeface="+mn-lt"/>
                <a:cs typeface="Courier New"/>
              </a:rPr>
              <a:t> в файл</a:t>
            </a:r>
            <a:r>
              <a:rPr lang="en-US" sz="3600" spc="-10" dirty="0">
                <a:latin typeface="+mn-lt"/>
                <a:cs typeface="Courier New"/>
              </a:rPr>
              <a:t>)</a:t>
            </a:r>
            <a:endParaRPr sz="3600" dirty="0">
              <a:latin typeface="+mn-lt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276" y="821620"/>
            <a:ext cx="9073547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82365">
              <a:lnSpc>
                <a:spcPct val="100000"/>
              </a:lnSpc>
              <a:spcBef>
                <a:spcPts val="125"/>
              </a:spcBef>
            </a:pPr>
            <a:r>
              <a:rPr sz="8000" b="1" spc="-805" dirty="0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650" y="2682875"/>
            <a:ext cx="17601565" cy="758746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11894185">
              <a:lnSpc>
                <a:spcPts val="3960"/>
              </a:lnSpc>
              <a:spcBef>
                <a:spcPts val="310"/>
              </a:spcBef>
            </a:pPr>
            <a:r>
              <a:rPr sz="4000" b="1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</a:t>
            </a:r>
            <a:r>
              <a:rPr sz="4000" b="1" spc="180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spc="-10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&lt;sys/types.h&gt; </a:t>
            </a:r>
            <a:r>
              <a:rPr sz="4000" b="1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</a:t>
            </a:r>
            <a:r>
              <a:rPr sz="4000" b="1" spc="180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spc="-10" dirty="0">
                <a:solidFill>
                  <a:srgbClr val="0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&lt;sys/wait.h&gt;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770"/>
              </a:spcBef>
            </a:pP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sz="4000" b="1" spc="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wait(int</a:t>
            </a:r>
            <a:r>
              <a:rPr sz="4000" b="1" spc="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wstatus</a:t>
            </a:r>
            <a:r>
              <a:rPr sz="40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sz="4000" b="1" spc="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waitpid(pid_t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4000" b="1" spc="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wstatus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4000" b="1" spc="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options</a:t>
            </a:r>
            <a:r>
              <a:rPr sz="40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waitid(idtype_t</a:t>
            </a:r>
            <a:r>
              <a:rPr sz="4000" b="1" spc="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idtype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id_t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siginfo_t</a:t>
            </a:r>
            <a:r>
              <a:rPr sz="4000" b="1" spc="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infop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sz="40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options</a:t>
            </a:r>
            <a:r>
              <a:rPr sz="40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Дождаться</a:t>
            </a:r>
            <a:r>
              <a:rPr sz="4000" spc="1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изменения</a:t>
            </a:r>
            <a:r>
              <a:rPr sz="4000" spc="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статуса</a:t>
            </a:r>
            <a:r>
              <a:rPr sz="4000" spc="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-10" dirty="0">
                <a:latin typeface="Calibri" panose="020F0502020204030204" pitchFamily="34" charset="0"/>
                <a:cs typeface="Calibri" panose="020F0502020204030204" pitchFamily="34" charset="0"/>
              </a:rPr>
              <a:t>ребёнка.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6466205">
              <a:lnSpc>
                <a:spcPts val="3960"/>
              </a:lnSpc>
            </a:pP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Макросы</a:t>
            </a:r>
            <a:r>
              <a:rPr sz="4000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4000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проверки</a:t>
            </a:r>
            <a:r>
              <a:rPr sz="4000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-10" dirty="0">
                <a:latin typeface="Calibri" panose="020F0502020204030204" pitchFamily="34" charset="0"/>
                <a:cs typeface="Calibri" panose="020F0502020204030204" pitchFamily="34" charset="0"/>
              </a:rPr>
              <a:t>статуса: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WIFEXITED(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wstatus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sz="4000" spc="4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WEXITSTATUS(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wstatus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sz="4000" spc="4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-5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368" y="1387475"/>
            <a:ext cx="19340082" cy="92493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b="1" dirty="0">
                <a:solidFill>
                  <a:srgbClr val="017100"/>
                </a:solidFill>
                <a:latin typeface="+mn-lt"/>
                <a:cs typeface="Courier New"/>
              </a:rPr>
              <a:t>#include</a:t>
            </a:r>
            <a:r>
              <a:rPr sz="3600" b="1" spc="145" dirty="0">
                <a:solidFill>
                  <a:srgbClr val="017100"/>
                </a:solidFill>
                <a:latin typeface="+mn-lt"/>
                <a:cs typeface="Courier New"/>
              </a:rPr>
              <a:t> </a:t>
            </a:r>
            <a:r>
              <a:rPr sz="3600" b="1" spc="-10" dirty="0">
                <a:solidFill>
                  <a:srgbClr val="017100"/>
                </a:solidFill>
                <a:latin typeface="+mn-lt"/>
                <a:cs typeface="Courier New"/>
              </a:rPr>
              <a:t>&lt;unistd.h&gt;</a:t>
            </a:r>
            <a:endParaRPr sz="36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+mn-lt"/>
                <a:cs typeface="Courier New"/>
              </a:rPr>
              <a:t>extern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**environ;</a:t>
            </a:r>
            <a:endParaRPr sz="36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60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execl(const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pathname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spc="-25" dirty="0">
                <a:latin typeface="+mn-lt"/>
                <a:cs typeface="Courier New"/>
              </a:rPr>
              <a:t>...</a:t>
            </a:r>
            <a:r>
              <a:rPr lang="en-US" sz="3600" spc="-2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/*</a:t>
            </a:r>
            <a:r>
              <a:rPr sz="3600" b="1" spc="40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(cha</a:t>
            </a:r>
            <a:r>
              <a:rPr lang="en-US" sz="3600" b="1" spc="-10" dirty="0">
                <a:latin typeface="+mn-lt"/>
                <a:cs typeface="Courier New"/>
              </a:rPr>
              <a:t>r</a:t>
            </a:r>
            <a:r>
              <a:rPr sz="3600" b="1" dirty="0">
                <a:latin typeface="+mn-lt"/>
                <a:cs typeface="Courier New"/>
              </a:rPr>
              <a:t>*)</a:t>
            </a:r>
            <a:r>
              <a:rPr sz="3600" b="1" spc="5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NULL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spc="-20" dirty="0">
                <a:latin typeface="+mn-lt"/>
                <a:cs typeface="Courier New"/>
              </a:rPr>
              <a:t>*/);</a:t>
            </a:r>
            <a:endParaRPr lang="en-US" sz="3600" b="1" spc="685" dirty="0">
              <a:latin typeface="+mn-lt"/>
              <a:cs typeface="Courier New"/>
            </a:endParaRPr>
          </a:p>
          <a:p>
            <a:pPr marL="12700">
              <a:lnSpc>
                <a:spcPts val="3260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execlp(const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file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const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spc="-25" dirty="0">
                <a:latin typeface="+mn-lt"/>
                <a:cs typeface="Courier New"/>
              </a:rPr>
              <a:t>...</a:t>
            </a:r>
            <a:r>
              <a:rPr lang="en-US" sz="3600" spc="-2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/*</a:t>
            </a:r>
            <a:r>
              <a:rPr sz="3600" b="1" spc="40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(char</a:t>
            </a:r>
            <a:r>
              <a:rPr sz="3600" b="1" dirty="0">
                <a:latin typeface="+mn-lt"/>
                <a:cs typeface="Courier New"/>
              </a:rPr>
              <a:t>	*)</a:t>
            </a:r>
            <a:r>
              <a:rPr sz="3600" b="1" spc="5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NULL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spc="-20" dirty="0">
                <a:latin typeface="+mn-lt"/>
                <a:cs typeface="Courier New"/>
              </a:rPr>
              <a:t>*/);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execle(const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pathname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lang="ru-RU" sz="3600" b="1" spc="-25" dirty="0">
                <a:latin typeface="+mn-lt"/>
                <a:cs typeface="Courier New"/>
              </a:rPr>
              <a:t>…</a:t>
            </a:r>
            <a:r>
              <a:rPr lang="en-US" sz="3600" b="1" spc="-2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/*,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(char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*)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NULL,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*const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envp</a:t>
            </a:r>
            <a:r>
              <a:rPr sz="3600" b="1" dirty="0">
                <a:latin typeface="+mn-lt"/>
                <a:cs typeface="Courier New"/>
              </a:rPr>
              <a:t>[]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spc="-20" dirty="0">
                <a:latin typeface="+mn-lt"/>
                <a:cs typeface="Courier New"/>
              </a:rPr>
              <a:t>*/);</a:t>
            </a:r>
            <a:endParaRPr lang="en-US" sz="3600" b="1" spc="-2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endParaRPr lang="en-US" sz="3600" b="1" spc="-2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12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execv(const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2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pathname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2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2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argv</a:t>
            </a:r>
            <a:r>
              <a:rPr sz="3600" b="1" spc="-10" dirty="0">
                <a:latin typeface="+mn-lt"/>
                <a:cs typeface="Courier New"/>
              </a:rPr>
              <a:t>[]);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075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execvp(const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file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argv</a:t>
            </a:r>
            <a:r>
              <a:rPr sz="3600" b="1" spc="-10" dirty="0">
                <a:latin typeface="+mn-lt"/>
                <a:cs typeface="Courier New"/>
              </a:rPr>
              <a:t>[]);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int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execvpe(const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file</a:t>
            </a:r>
            <a:r>
              <a:rPr sz="3600" b="1" dirty="0">
                <a:latin typeface="+mn-lt"/>
                <a:cs typeface="Courier New"/>
              </a:rPr>
              <a:t>,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*const</a:t>
            </a:r>
            <a:r>
              <a:rPr sz="3600" b="1" spc="114" dirty="0">
                <a:latin typeface="+mn-lt"/>
                <a:cs typeface="Courier New"/>
              </a:rPr>
              <a:t> </a:t>
            </a:r>
            <a:r>
              <a:rPr sz="3600" u="sng" spc="-10" dirty="0" err="1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argv</a:t>
            </a:r>
            <a:r>
              <a:rPr sz="3600" b="1" spc="-10" dirty="0">
                <a:latin typeface="+mn-lt"/>
                <a:cs typeface="Courier New"/>
              </a:rPr>
              <a:t>[],</a:t>
            </a:r>
            <a:r>
              <a:rPr lang="en-US" sz="3600" spc="-1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char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*const</a:t>
            </a:r>
            <a:r>
              <a:rPr sz="3600" b="1" spc="95" dirty="0">
                <a:latin typeface="+mn-lt"/>
                <a:cs typeface="Courier New"/>
              </a:rPr>
              <a:t> </a:t>
            </a:r>
            <a:r>
              <a:rPr sz="3600" u="sng" spc="-10" dirty="0" err="1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envp</a:t>
            </a:r>
            <a:r>
              <a:rPr sz="3600" b="1" spc="-10" dirty="0">
                <a:latin typeface="+mn-lt"/>
                <a:cs typeface="Courier New"/>
              </a:rPr>
              <a:t>[]);</a:t>
            </a:r>
            <a:endParaRPr lang="en-US" sz="3600" b="1" spc="-1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l</a:t>
            </a:r>
            <a:r>
              <a:rPr sz="3600" b="1" spc="50" dirty="0">
                <a:latin typeface="+mn-lt"/>
                <a:cs typeface="Courier New"/>
              </a:rPr>
              <a:t> </a:t>
            </a:r>
            <a:r>
              <a:rPr sz="3600" b="1" dirty="0" err="1">
                <a:latin typeface="+mn-lt"/>
                <a:cs typeface="Courier New"/>
              </a:rPr>
              <a:t>xor</a:t>
            </a:r>
            <a:r>
              <a:rPr sz="3600" b="1" spc="45" dirty="0">
                <a:latin typeface="+mn-lt"/>
                <a:cs typeface="Courier New"/>
              </a:rPr>
              <a:t> </a:t>
            </a:r>
            <a:r>
              <a:rPr sz="3600" b="1" spc="-50" dirty="0">
                <a:latin typeface="+mn-lt"/>
                <a:cs typeface="Courier New"/>
              </a:rPr>
              <a:t>v</a:t>
            </a:r>
            <a:r>
              <a:rPr lang="en-US" sz="3600" b="1" spc="-50" dirty="0">
                <a:latin typeface="+mn-lt"/>
                <a:cs typeface="Courier New"/>
              </a:rPr>
              <a:t> = 1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l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=&gt;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переменное</a:t>
            </a:r>
            <a:r>
              <a:rPr sz="3600" b="1" spc="9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число</a:t>
            </a:r>
            <a:r>
              <a:rPr sz="3600" b="1" spc="85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аргументов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v</a:t>
            </a:r>
            <a:r>
              <a:rPr sz="3600" b="1" spc="4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=&gt;</a:t>
            </a:r>
            <a:r>
              <a:rPr sz="3600" b="1" spc="6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массив</a:t>
            </a:r>
            <a:r>
              <a:rPr sz="3600" b="1" spc="5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с</a:t>
            </a:r>
            <a:r>
              <a:rPr sz="3600" b="1" spc="55" dirty="0">
                <a:latin typeface="+mn-lt"/>
                <a:cs typeface="Courier New"/>
              </a:rPr>
              <a:t> </a:t>
            </a:r>
            <a:r>
              <a:rPr sz="3600" b="1" spc="-10" dirty="0" err="1">
                <a:latin typeface="+mn-lt"/>
                <a:cs typeface="Courier New"/>
              </a:rPr>
              <a:t>аргументами</a:t>
            </a:r>
            <a:endParaRPr lang="en-US" sz="3600" b="1" spc="-1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p</a:t>
            </a:r>
            <a:r>
              <a:rPr sz="3600" b="1" spc="3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or</a:t>
            </a:r>
            <a:r>
              <a:rPr sz="3600" b="1" spc="40" dirty="0">
                <a:latin typeface="+mn-lt"/>
                <a:cs typeface="Courier New"/>
              </a:rPr>
              <a:t> </a:t>
            </a:r>
            <a:r>
              <a:rPr sz="3600" b="1" spc="-50" dirty="0">
                <a:latin typeface="+mn-lt"/>
                <a:cs typeface="Courier New"/>
              </a:rPr>
              <a:t>e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p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=&gt;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ищет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пути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как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shell,</a:t>
            </a:r>
            <a:r>
              <a:rPr sz="3600" b="1" spc="6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в</a:t>
            </a:r>
            <a:r>
              <a:rPr sz="3600" b="1" spc="65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$PATH</a:t>
            </a: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3600" b="1" dirty="0">
                <a:latin typeface="+mn-lt"/>
                <a:cs typeface="Courier New"/>
              </a:rPr>
              <a:t>e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=&gt;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передать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переменные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окружения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в</a:t>
            </a:r>
            <a:r>
              <a:rPr sz="3600" b="1" spc="100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формате</a:t>
            </a:r>
            <a:r>
              <a:rPr sz="3600" b="1" spc="105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VAR=VALUE</a:t>
            </a:r>
            <a:endParaRPr lang="en-US" sz="3600" b="1" spc="-10" dirty="0">
              <a:latin typeface="+mn-lt"/>
              <a:cs typeface="Courier New"/>
            </a:endParaRPr>
          </a:p>
          <a:p>
            <a:pPr marL="12700">
              <a:lnSpc>
                <a:spcPts val="3215"/>
              </a:lnSpc>
            </a:pPr>
            <a:endParaRPr sz="3600" dirty="0">
              <a:latin typeface="+mn-lt"/>
              <a:cs typeface="Courier New"/>
            </a:endParaRPr>
          </a:p>
          <a:p>
            <a:pPr marL="12700">
              <a:lnSpc>
                <a:spcPts val="3260"/>
              </a:lnSpc>
            </a:pPr>
            <a:r>
              <a:rPr sz="3600" b="1" dirty="0">
                <a:latin typeface="+mn-lt"/>
                <a:cs typeface="Courier New"/>
              </a:rPr>
              <a:t>Подменяет</a:t>
            </a:r>
            <a:r>
              <a:rPr sz="3600" b="1" spc="135" dirty="0">
                <a:latin typeface="+mn-lt"/>
                <a:cs typeface="Courier New"/>
              </a:rPr>
              <a:t> </a:t>
            </a:r>
            <a:r>
              <a:rPr sz="3600" b="1" dirty="0">
                <a:latin typeface="+mn-lt"/>
                <a:cs typeface="Courier New"/>
              </a:rPr>
              <a:t>текущий</a:t>
            </a:r>
            <a:r>
              <a:rPr sz="3600" b="1" spc="150" dirty="0">
                <a:latin typeface="+mn-lt"/>
                <a:cs typeface="Courier New"/>
              </a:rPr>
              <a:t> </a:t>
            </a:r>
            <a:r>
              <a:rPr sz="3600" b="1" spc="-10" dirty="0">
                <a:latin typeface="+mn-lt"/>
                <a:cs typeface="Courier New"/>
              </a:rPr>
              <a:t>процесс</a:t>
            </a:r>
            <a:endParaRPr sz="3600" dirty="0">
              <a:latin typeface="+mn-lt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E91D6-29E1-49D2-A503-3104EF2BAC5E}"/>
              </a:ext>
            </a:extLst>
          </p:cNvPr>
          <p:cNvSpPr txBox="1"/>
          <p:nvPr/>
        </p:nvSpPr>
        <p:spPr>
          <a:xfrm flipH="1">
            <a:off x="9034779" y="538166"/>
            <a:ext cx="2034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EXEC</a:t>
            </a:r>
            <a:endParaRPr lang="ru-RU" sz="66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276" y="821620"/>
            <a:ext cx="9073547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34970">
              <a:lnSpc>
                <a:spcPct val="100000"/>
              </a:lnSpc>
              <a:spcBef>
                <a:spcPts val="125"/>
              </a:spcBef>
            </a:pPr>
            <a:r>
              <a:rPr sz="8000" b="1" spc="-610" dirty="0">
                <a:latin typeface="+mj-lt"/>
              </a:rPr>
              <a:t>pthread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135" y="3597275"/>
            <a:ext cx="19027828" cy="50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400" b="1" dirty="0">
                <a:solidFill>
                  <a:srgbClr val="017100"/>
                </a:solidFill>
                <a:latin typeface="+mn-lt"/>
                <a:cs typeface="Courier New"/>
              </a:rPr>
              <a:t>#include</a:t>
            </a:r>
            <a:r>
              <a:rPr sz="5400" b="1" spc="10" dirty="0">
                <a:solidFill>
                  <a:srgbClr val="017100"/>
                </a:solidFill>
                <a:latin typeface="+mn-lt"/>
                <a:cs typeface="Courier New"/>
              </a:rPr>
              <a:t> </a:t>
            </a:r>
            <a:r>
              <a:rPr sz="5400" b="1" spc="-10" dirty="0">
                <a:solidFill>
                  <a:srgbClr val="017100"/>
                </a:solidFill>
                <a:latin typeface="+mn-lt"/>
                <a:cs typeface="Courier New"/>
              </a:rPr>
              <a:t>&lt;pthread.h&gt;</a:t>
            </a:r>
            <a:endParaRPr sz="5400" dirty="0">
              <a:latin typeface="+mn-lt"/>
              <a:cs typeface="Courier New"/>
            </a:endParaRPr>
          </a:p>
          <a:p>
            <a:pPr>
              <a:lnSpc>
                <a:spcPct val="100000"/>
              </a:lnSpc>
              <a:spcBef>
                <a:spcPts val="3565"/>
              </a:spcBef>
            </a:pPr>
            <a:r>
              <a:rPr lang="en-US" sz="5400" b="1" dirty="0">
                <a:latin typeface="+mn-lt"/>
                <a:cs typeface="Courier New"/>
              </a:rPr>
              <a:t>int </a:t>
            </a:r>
            <a:r>
              <a:rPr lang="en-US" sz="5400" b="1" dirty="0" err="1">
                <a:latin typeface="+mn-lt"/>
                <a:cs typeface="Courier New"/>
              </a:rPr>
              <a:t>pthread_create</a:t>
            </a:r>
            <a:r>
              <a:rPr lang="en-US" sz="5400" b="1" dirty="0">
                <a:latin typeface="+mn-lt"/>
                <a:cs typeface="Courier New"/>
              </a:rPr>
              <a:t>(</a:t>
            </a:r>
            <a:r>
              <a:rPr lang="en-US" sz="5400" b="1" dirty="0" err="1">
                <a:latin typeface="+mn-lt"/>
                <a:cs typeface="Courier New"/>
              </a:rPr>
              <a:t>pthread_t</a:t>
            </a:r>
            <a:r>
              <a:rPr lang="en-US" sz="5400" b="1" dirty="0">
                <a:latin typeface="+mn-lt"/>
                <a:cs typeface="Courier New"/>
              </a:rPr>
              <a:t>* thread, const </a:t>
            </a:r>
            <a:r>
              <a:rPr lang="en-US" sz="5400" b="1" dirty="0" err="1">
                <a:latin typeface="+mn-lt"/>
                <a:cs typeface="Courier New"/>
              </a:rPr>
              <a:t>pthread_attr_t</a:t>
            </a:r>
            <a:r>
              <a:rPr lang="en-US" sz="5400" b="1" dirty="0">
                <a:latin typeface="+mn-lt"/>
                <a:cs typeface="Courier New"/>
              </a:rPr>
              <a:t> *</a:t>
            </a:r>
            <a:r>
              <a:rPr lang="en-US" sz="5400" b="1" dirty="0" err="1">
                <a:latin typeface="+mn-lt"/>
                <a:cs typeface="Courier New"/>
              </a:rPr>
              <a:t>attr</a:t>
            </a:r>
            <a:r>
              <a:rPr lang="en-US" sz="5400" b="1" dirty="0">
                <a:latin typeface="+mn-lt"/>
                <a:cs typeface="Courier New"/>
              </a:rPr>
              <a:t>, void *(*</a:t>
            </a:r>
            <a:r>
              <a:rPr lang="en-US" sz="5400" b="1" dirty="0" err="1">
                <a:latin typeface="+mn-lt"/>
                <a:cs typeface="Courier New"/>
              </a:rPr>
              <a:t>start_routine</a:t>
            </a:r>
            <a:r>
              <a:rPr lang="en-US" sz="5400" b="1" dirty="0">
                <a:latin typeface="+mn-lt"/>
                <a:cs typeface="Courier New"/>
              </a:rPr>
              <a:t>) (void *), void *</a:t>
            </a:r>
            <a:r>
              <a:rPr lang="en-US" sz="5400" b="1" dirty="0" err="1">
                <a:latin typeface="+mn-lt"/>
                <a:cs typeface="Courier New"/>
              </a:rPr>
              <a:t>arg</a:t>
            </a:r>
            <a:r>
              <a:rPr lang="en-US" sz="5400" b="1" dirty="0">
                <a:latin typeface="+mn-lt"/>
                <a:cs typeface="Courier New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sz="5400" b="1" dirty="0">
                <a:latin typeface="+mn-lt"/>
                <a:cs typeface="Courier New"/>
              </a:rPr>
              <a:t>int pthread_join(pthread_t</a:t>
            </a:r>
            <a:r>
              <a:rPr sz="5400" b="1" spc="10" dirty="0">
                <a:latin typeface="+mn-lt"/>
                <a:cs typeface="Courier New"/>
              </a:rPr>
              <a:t> </a:t>
            </a:r>
            <a:r>
              <a:rPr sz="5400" u="sng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thread</a:t>
            </a:r>
            <a:r>
              <a:rPr sz="5400" b="1" dirty="0">
                <a:latin typeface="+mn-lt"/>
                <a:cs typeface="Courier New"/>
              </a:rPr>
              <a:t>,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dirty="0">
                <a:latin typeface="+mn-lt"/>
                <a:cs typeface="Courier New"/>
              </a:rPr>
              <a:t>void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spc="-10" dirty="0">
                <a:latin typeface="+mn-lt"/>
                <a:cs typeface="Courier New"/>
              </a:rPr>
              <a:t>**</a:t>
            </a:r>
            <a:r>
              <a:rPr sz="5400" u="sng" spc="-10" dirty="0">
                <a:uFill>
                  <a:solidFill>
                    <a:srgbClr val="000000"/>
                  </a:solidFill>
                </a:uFill>
                <a:latin typeface="+mn-lt"/>
                <a:cs typeface="Courier New"/>
              </a:rPr>
              <a:t>retval</a:t>
            </a:r>
            <a:r>
              <a:rPr sz="5400" b="1" spc="-10" dirty="0">
                <a:latin typeface="+mn-lt"/>
                <a:cs typeface="Courier New"/>
              </a:rPr>
              <a:t>);</a:t>
            </a:r>
            <a:endParaRPr sz="5400" dirty="0">
              <a:latin typeface="+mn-lt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79"/>
              </a:spcBef>
            </a:pPr>
            <a:r>
              <a:rPr sz="5400" b="1" dirty="0">
                <a:latin typeface="+mn-lt"/>
                <a:cs typeface="Courier New"/>
              </a:rPr>
              <a:t>Создать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dirty="0">
                <a:latin typeface="+mn-lt"/>
                <a:cs typeface="Courier New"/>
              </a:rPr>
              <a:t>поток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dirty="0">
                <a:latin typeface="+mn-lt"/>
                <a:cs typeface="Courier New"/>
              </a:rPr>
              <a:t>/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dirty="0">
                <a:latin typeface="+mn-lt"/>
                <a:cs typeface="Courier New"/>
              </a:rPr>
              <a:t>дождаться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dirty="0">
                <a:latin typeface="+mn-lt"/>
                <a:cs typeface="Courier New"/>
              </a:rPr>
              <a:t>завершения</a:t>
            </a:r>
            <a:r>
              <a:rPr sz="5400" b="1" spc="15" dirty="0">
                <a:latin typeface="+mn-lt"/>
                <a:cs typeface="Courier New"/>
              </a:rPr>
              <a:t> </a:t>
            </a:r>
            <a:r>
              <a:rPr sz="5400" b="1" spc="-10" dirty="0">
                <a:latin typeface="+mn-lt"/>
                <a:cs typeface="Courier New"/>
              </a:rPr>
              <a:t>потока</a:t>
            </a:r>
            <a:endParaRPr sz="5400" dirty="0">
              <a:latin typeface="+mn-lt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276" y="669220"/>
            <a:ext cx="9073547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07055">
              <a:lnSpc>
                <a:spcPct val="100000"/>
              </a:lnSpc>
              <a:spcBef>
                <a:spcPts val="125"/>
              </a:spcBef>
            </a:pPr>
            <a:r>
              <a:rPr lang="en-US" sz="8000" b="1" spc="-595" dirty="0" err="1">
                <a:latin typeface="+mn-lt"/>
              </a:rPr>
              <a:t>readelf</a:t>
            </a:r>
            <a:endParaRPr sz="8000" b="1" spc="-59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8887" y="3368675"/>
            <a:ext cx="12486324" cy="536685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0375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</a:tabLst>
            </a:pPr>
            <a:r>
              <a:rPr sz="4800" spc="110" dirty="0">
                <a:latin typeface="+mn-lt"/>
                <a:cs typeface="Arial MT"/>
              </a:rPr>
              <a:t>readelf</a:t>
            </a:r>
            <a:r>
              <a:rPr sz="4800" spc="-25" dirty="0">
                <a:latin typeface="+mn-lt"/>
                <a:cs typeface="Arial MT"/>
              </a:rPr>
              <a:t> </a:t>
            </a:r>
            <a:r>
              <a:rPr sz="4800" spc="65" dirty="0">
                <a:latin typeface="+mn-lt"/>
                <a:cs typeface="Arial MT"/>
              </a:rPr>
              <a:t>-</a:t>
            </a:r>
            <a:r>
              <a:rPr sz="4800" spc="110" dirty="0">
                <a:latin typeface="+mn-lt"/>
                <a:cs typeface="Arial MT"/>
              </a:rPr>
              <a:t>h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  <a:cs typeface="Arial MT"/>
              </a:rPr>
              <a:t>ile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-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spc="-105" dirty="0">
                <a:latin typeface="+mn-lt"/>
                <a:cs typeface="Lucida Sans Unicode"/>
              </a:rPr>
              <a:t>заголовки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45" dirty="0">
                <a:latin typeface="+mn-lt"/>
                <a:cs typeface="Arial MT"/>
              </a:rPr>
              <a:t>(headers)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файла</a:t>
            </a:r>
            <a:endParaRPr sz="4800" dirty="0">
              <a:latin typeface="+mn-lt"/>
              <a:cs typeface="Lucida Sans Unicode"/>
            </a:endParaRP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110" dirty="0">
                <a:latin typeface="+mn-lt"/>
                <a:cs typeface="Arial MT"/>
              </a:rPr>
              <a:t>readelf</a:t>
            </a:r>
            <a:r>
              <a:rPr sz="4800" spc="-50" dirty="0">
                <a:latin typeface="+mn-lt"/>
                <a:cs typeface="Arial MT"/>
              </a:rPr>
              <a:t> </a:t>
            </a:r>
            <a:r>
              <a:rPr sz="4800" spc="-40" dirty="0">
                <a:latin typeface="+mn-lt"/>
                <a:cs typeface="Arial MT"/>
              </a:rPr>
              <a:t>-</a:t>
            </a:r>
            <a:r>
              <a:rPr sz="4800" dirty="0">
                <a:latin typeface="+mn-lt"/>
                <a:cs typeface="Arial MT"/>
              </a:rPr>
              <a:t>S</a:t>
            </a:r>
            <a:r>
              <a:rPr sz="4800" spc="-5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  <a:cs typeface="Arial MT"/>
              </a:rPr>
              <a:t>ile</a:t>
            </a:r>
            <a:r>
              <a:rPr sz="4800" spc="-5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-</a:t>
            </a:r>
            <a:r>
              <a:rPr sz="4800" spc="-50" dirty="0">
                <a:latin typeface="+mn-lt"/>
                <a:cs typeface="Arial MT"/>
              </a:rPr>
              <a:t> </a:t>
            </a:r>
            <a:r>
              <a:rPr sz="4800" spc="-140" dirty="0">
                <a:latin typeface="+mn-lt"/>
                <a:cs typeface="Lucida Sans Unicode"/>
              </a:rPr>
              <a:t>секции</a:t>
            </a:r>
            <a:r>
              <a:rPr sz="4800" spc="-204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файла</a:t>
            </a:r>
            <a:endParaRPr sz="4800" dirty="0">
              <a:latin typeface="+mn-lt"/>
              <a:cs typeface="Lucida Sans Unicode"/>
            </a:endParaRP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110" dirty="0">
                <a:latin typeface="+mn-lt"/>
                <a:cs typeface="Arial MT"/>
              </a:rPr>
              <a:t>readelf</a:t>
            </a:r>
            <a:r>
              <a:rPr sz="4800" spc="-35" dirty="0">
                <a:latin typeface="+mn-lt"/>
                <a:cs typeface="Arial MT"/>
              </a:rPr>
              <a:t> </a:t>
            </a:r>
            <a:r>
              <a:rPr sz="4800" spc="-45" dirty="0">
                <a:latin typeface="+mn-lt"/>
                <a:cs typeface="Arial MT"/>
              </a:rPr>
              <a:t>-</a:t>
            </a:r>
            <a:r>
              <a:rPr sz="4800" dirty="0">
                <a:latin typeface="+mn-lt"/>
                <a:cs typeface="Arial MT"/>
              </a:rPr>
              <a:t>s</a:t>
            </a:r>
            <a:r>
              <a:rPr sz="4800" spc="-3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  <a:cs typeface="Arial MT"/>
              </a:rPr>
              <a:t>ile</a:t>
            </a:r>
            <a:r>
              <a:rPr sz="4800" spc="-35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-</a:t>
            </a:r>
            <a:r>
              <a:rPr sz="4800" spc="-30" dirty="0">
                <a:latin typeface="+mn-lt"/>
                <a:cs typeface="Arial MT"/>
              </a:rPr>
              <a:t> </a:t>
            </a:r>
            <a:r>
              <a:rPr sz="4800" spc="-114" dirty="0">
                <a:latin typeface="+mn-lt"/>
                <a:cs typeface="Lucida Sans Unicode"/>
              </a:rPr>
              <a:t>таблица</a:t>
            </a:r>
            <a:r>
              <a:rPr sz="4800" spc="-185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символов</a:t>
            </a:r>
            <a:endParaRPr sz="4800" dirty="0">
              <a:latin typeface="+mn-lt"/>
              <a:cs typeface="Lucida Sans Unicode"/>
            </a:endParaRP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110" dirty="0">
                <a:latin typeface="+mn-lt"/>
                <a:cs typeface="Arial MT"/>
              </a:rPr>
              <a:t>readelf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spc="90" dirty="0">
                <a:latin typeface="+mn-lt"/>
                <a:cs typeface="Arial MT"/>
              </a:rPr>
              <a:t>-r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  <a:cs typeface="Arial MT"/>
              </a:rPr>
              <a:t>ile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-</a:t>
            </a:r>
            <a:r>
              <a:rPr sz="4800" spc="-20" dirty="0">
                <a:latin typeface="+mn-lt"/>
                <a:cs typeface="Arial MT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таблицы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20" dirty="0">
                <a:latin typeface="+mn-lt"/>
                <a:cs typeface="Lucida Sans Unicode"/>
              </a:rPr>
              <a:t>релокаций</a:t>
            </a:r>
            <a:endParaRPr sz="4800" dirty="0">
              <a:latin typeface="+mn-lt"/>
              <a:cs typeface="Lucida Sans Unicode"/>
            </a:endParaRP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110" dirty="0">
                <a:latin typeface="+mn-lt"/>
                <a:cs typeface="Arial MT"/>
              </a:rPr>
              <a:t>readelf</a:t>
            </a:r>
            <a:r>
              <a:rPr sz="4800" spc="-15" dirty="0">
                <a:latin typeface="+mn-lt"/>
                <a:cs typeface="Arial MT"/>
              </a:rPr>
              <a:t> </a:t>
            </a:r>
            <a:r>
              <a:rPr sz="4800" spc="105" dirty="0">
                <a:latin typeface="+mn-lt"/>
                <a:cs typeface="Arial MT"/>
              </a:rPr>
              <a:t>-</a:t>
            </a:r>
            <a:r>
              <a:rPr sz="4800" spc="175" dirty="0">
                <a:latin typeface="+mn-lt"/>
                <a:cs typeface="Arial MT"/>
              </a:rPr>
              <a:t>d</a:t>
            </a:r>
            <a:r>
              <a:rPr sz="4800" spc="-15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  <a:cs typeface="Arial MT"/>
              </a:rPr>
              <a:t>ile</a:t>
            </a:r>
            <a:r>
              <a:rPr sz="4800" spc="-10" dirty="0">
                <a:latin typeface="+mn-lt"/>
                <a:cs typeface="Arial MT"/>
              </a:rPr>
              <a:t> </a:t>
            </a:r>
            <a:r>
              <a:rPr sz="4800" dirty="0">
                <a:latin typeface="+mn-lt"/>
                <a:cs typeface="Arial MT"/>
              </a:rPr>
              <a:t>-</a:t>
            </a:r>
            <a:r>
              <a:rPr sz="4800" spc="-15" dirty="0">
                <a:latin typeface="+mn-lt"/>
                <a:cs typeface="Arial MT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динамические</a:t>
            </a:r>
            <a:r>
              <a:rPr sz="4800" spc="-165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секции</a:t>
            </a:r>
            <a:endParaRPr sz="48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276" y="669220"/>
            <a:ext cx="9073547" cy="1091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05735">
              <a:lnSpc>
                <a:spcPct val="100000"/>
              </a:lnSpc>
              <a:spcBef>
                <a:spcPts val="125"/>
              </a:spcBef>
            </a:pPr>
            <a:r>
              <a:rPr spc="-545" dirty="0"/>
              <a:t>objdump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049" y="3292475"/>
            <a:ext cx="19050000" cy="536685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0375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</a:tabLst>
            </a:pPr>
            <a:r>
              <a:rPr sz="4800" spc="215" dirty="0">
                <a:latin typeface="+mn-lt"/>
              </a:rPr>
              <a:t>objdump</a:t>
            </a:r>
            <a:r>
              <a:rPr sz="4800" spc="-25" dirty="0">
                <a:latin typeface="+mn-lt"/>
              </a:rPr>
              <a:t> </a:t>
            </a:r>
            <a:r>
              <a:rPr sz="4800" dirty="0">
                <a:latin typeface="+mn-lt"/>
              </a:rPr>
              <a:t>-</a:t>
            </a:r>
            <a:r>
              <a:rPr sz="4800" spc="65" dirty="0">
                <a:latin typeface="+mn-lt"/>
              </a:rPr>
              <a:t>M</a:t>
            </a:r>
            <a:r>
              <a:rPr sz="4800" spc="-25" dirty="0">
                <a:latin typeface="+mn-lt"/>
              </a:rPr>
              <a:t> </a:t>
            </a:r>
            <a:r>
              <a:rPr sz="4800" spc="145" dirty="0">
                <a:latin typeface="+mn-lt"/>
              </a:rPr>
              <a:t>intel</a:t>
            </a:r>
            <a:r>
              <a:rPr sz="4800" spc="-20" dirty="0">
                <a:latin typeface="+mn-lt"/>
              </a:rPr>
              <a:t> </a:t>
            </a:r>
            <a:r>
              <a:rPr sz="4800" spc="105" dirty="0">
                <a:latin typeface="+mn-lt"/>
              </a:rPr>
              <a:t>-</a:t>
            </a:r>
            <a:r>
              <a:rPr sz="4800" spc="175" dirty="0">
                <a:latin typeface="+mn-lt"/>
              </a:rPr>
              <a:t>d</a:t>
            </a:r>
            <a:r>
              <a:rPr sz="4800" spc="-25" dirty="0">
                <a:latin typeface="+mn-lt"/>
              </a:rPr>
              <a:t> </a:t>
            </a:r>
            <a:r>
              <a:rPr sz="4800" dirty="0">
                <a:latin typeface="+mn-l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</a:rPr>
              <a:t>ile</a:t>
            </a:r>
            <a:r>
              <a:rPr sz="4800" spc="-20" dirty="0">
                <a:latin typeface="+mn-lt"/>
              </a:rPr>
              <a:t> </a:t>
            </a:r>
            <a:r>
              <a:rPr sz="4800" dirty="0">
                <a:latin typeface="+mn-lt"/>
              </a:rPr>
              <a:t>-</a:t>
            </a:r>
            <a:r>
              <a:rPr sz="4800" spc="-25" dirty="0">
                <a:latin typeface="+mn-lt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дизассмеблирование</a:t>
            </a:r>
            <a:r>
              <a:rPr sz="4800" spc="-170" dirty="0">
                <a:latin typeface="+mn-lt"/>
                <a:cs typeface="Lucida Sans Unicode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кода</a:t>
            </a:r>
            <a:r>
              <a:rPr sz="4800" spc="-180" dirty="0">
                <a:latin typeface="+mn-lt"/>
                <a:cs typeface="Lucida Sans Unicode"/>
              </a:rPr>
              <a:t> </a:t>
            </a:r>
            <a:r>
              <a:rPr sz="4800" spc="80" dirty="0">
                <a:latin typeface="+mn-lt"/>
                <a:cs typeface="Lucida Sans Unicode"/>
              </a:rPr>
              <a:t>в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110" dirty="0">
                <a:latin typeface="+mn-lt"/>
                <a:cs typeface="Lucida Sans Unicode"/>
              </a:rPr>
              <a:t>формате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135" dirty="0">
                <a:latin typeface="+mn-lt"/>
              </a:rPr>
              <a:t>intel</a:t>
            </a: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215" dirty="0">
                <a:latin typeface="+mn-lt"/>
              </a:rPr>
              <a:t>objdump</a:t>
            </a:r>
            <a:r>
              <a:rPr sz="4800" spc="-20" dirty="0">
                <a:latin typeface="+mn-lt"/>
              </a:rPr>
              <a:t> </a:t>
            </a:r>
            <a:r>
              <a:rPr sz="4800" spc="-100" dirty="0">
                <a:latin typeface="+mn-lt"/>
              </a:rPr>
              <a:t>-</a:t>
            </a:r>
            <a:r>
              <a:rPr sz="4800" spc="95" dirty="0">
                <a:latin typeface="+mn-lt"/>
              </a:rPr>
              <a:t>x</a:t>
            </a:r>
            <a:r>
              <a:rPr sz="4800" spc="-20" dirty="0">
                <a:latin typeface="+mn-lt"/>
              </a:rPr>
              <a:t> </a:t>
            </a:r>
            <a:r>
              <a:rPr sz="4800" dirty="0">
                <a:latin typeface="+mn-l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</a:rPr>
              <a:t>ile</a:t>
            </a:r>
            <a:r>
              <a:rPr sz="4800" spc="-20" dirty="0">
                <a:latin typeface="+mn-lt"/>
              </a:rPr>
              <a:t> </a:t>
            </a:r>
            <a:r>
              <a:rPr sz="4800" dirty="0">
                <a:latin typeface="+mn-lt"/>
              </a:rPr>
              <a:t>-</a:t>
            </a:r>
            <a:r>
              <a:rPr sz="4800" spc="-20" dirty="0">
                <a:latin typeface="+mn-lt"/>
              </a:rPr>
              <a:t> </a:t>
            </a:r>
            <a:r>
              <a:rPr sz="4800" spc="-165" dirty="0">
                <a:latin typeface="+mn-lt"/>
                <a:cs typeface="Lucida Sans Unicode"/>
              </a:rPr>
              <a:t>информация</a:t>
            </a:r>
            <a:r>
              <a:rPr sz="4800" spc="-180" dirty="0">
                <a:latin typeface="+mn-lt"/>
                <a:cs typeface="Lucida Sans Unicode"/>
              </a:rPr>
              <a:t> </a:t>
            </a:r>
            <a:r>
              <a:rPr sz="4800" spc="-250" dirty="0">
                <a:latin typeface="+mn-lt"/>
                <a:cs typeface="Lucida Sans Unicode"/>
              </a:rPr>
              <a:t>о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всех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секциях</a:t>
            </a: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215" dirty="0">
                <a:latin typeface="+mn-lt"/>
              </a:rPr>
              <a:t>objdump</a:t>
            </a:r>
            <a:r>
              <a:rPr sz="4800" spc="-25" dirty="0">
                <a:latin typeface="+mn-lt"/>
              </a:rPr>
              <a:t> </a:t>
            </a:r>
            <a:r>
              <a:rPr sz="4800" spc="-45" dirty="0">
                <a:latin typeface="+mn-lt"/>
              </a:rPr>
              <a:t>-</a:t>
            </a:r>
            <a:r>
              <a:rPr sz="4800" dirty="0">
                <a:latin typeface="+mn-lt"/>
              </a:rPr>
              <a:t>s</a:t>
            </a:r>
            <a:r>
              <a:rPr sz="4800" spc="-20" dirty="0">
                <a:latin typeface="+mn-lt"/>
              </a:rPr>
              <a:t> </a:t>
            </a:r>
            <a:r>
              <a:rPr sz="4800" dirty="0">
                <a:latin typeface="+mn-l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</a:rPr>
              <a:t>ile</a:t>
            </a:r>
            <a:r>
              <a:rPr sz="4800" spc="-25" dirty="0">
                <a:latin typeface="+mn-lt"/>
              </a:rPr>
              <a:t> </a:t>
            </a:r>
            <a:r>
              <a:rPr sz="4800" dirty="0">
                <a:latin typeface="+mn-lt"/>
              </a:rPr>
              <a:t>-</a:t>
            </a:r>
            <a:r>
              <a:rPr sz="4800" spc="-20" dirty="0">
                <a:latin typeface="+mn-lt"/>
              </a:rPr>
              <a:t> </a:t>
            </a:r>
            <a:r>
              <a:rPr sz="4800" spc="-145" dirty="0">
                <a:latin typeface="+mn-lt"/>
                <a:cs typeface="Lucida Sans Unicode"/>
              </a:rPr>
              <a:t>содержимое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120" dirty="0">
                <a:latin typeface="+mn-lt"/>
                <a:cs typeface="Lucida Sans Unicode"/>
              </a:rPr>
              <a:t>всех</a:t>
            </a:r>
            <a:r>
              <a:rPr sz="4800" spc="-180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секций</a:t>
            </a: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</a:tabLst>
            </a:pPr>
            <a:r>
              <a:rPr sz="4800" spc="215" dirty="0">
                <a:latin typeface="+mn-lt"/>
              </a:rPr>
              <a:t>objdump</a:t>
            </a:r>
            <a:r>
              <a:rPr sz="4800" spc="-20" dirty="0">
                <a:latin typeface="+mn-lt"/>
              </a:rPr>
              <a:t> </a:t>
            </a:r>
            <a:r>
              <a:rPr sz="4800" spc="170" dirty="0">
                <a:latin typeface="+mn-lt"/>
              </a:rPr>
              <a:t>-</a:t>
            </a:r>
            <a:r>
              <a:rPr sz="4800" spc="140" dirty="0">
                <a:latin typeface="+mn-lt"/>
              </a:rPr>
              <a:t>t</a:t>
            </a:r>
            <a:r>
              <a:rPr sz="4800" spc="-20" dirty="0">
                <a:latin typeface="+mn-lt"/>
              </a:rPr>
              <a:t> </a:t>
            </a:r>
            <a:r>
              <a:rPr sz="4800" dirty="0">
                <a:latin typeface="+mn-l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</a:rPr>
              <a:t>ile</a:t>
            </a:r>
            <a:r>
              <a:rPr sz="4800" spc="-15" dirty="0">
                <a:latin typeface="+mn-lt"/>
              </a:rPr>
              <a:t> </a:t>
            </a:r>
            <a:r>
              <a:rPr sz="4800" dirty="0">
                <a:latin typeface="+mn-lt"/>
              </a:rPr>
              <a:t>-</a:t>
            </a:r>
            <a:r>
              <a:rPr sz="4800" spc="-20" dirty="0">
                <a:latin typeface="+mn-lt"/>
              </a:rPr>
              <a:t> </a:t>
            </a:r>
            <a:r>
              <a:rPr sz="4800" spc="-114" dirty="0">
                <a:latin typeface="+mn-lt"/>
                <a:cs typeface="Lucida Sans Unicode"/>
              </a:rPr>
              <a:t>таблица</a:t>
            </a:r>
            <a:r>
              <a:rPr sz="4800" spc="-175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символов</a:t>
            </a:r>
          </a:p>
          <a:p>
            <a:pPr marL="473075" indent="-460375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7433309" algn="l"/>
              </a:tabLst>
            </a:pPr>
            <a:r>
              <a:rPr sz="4800" spc="215" dirty="0">
                <a:latin typeface="+mn-lt"/>
              </a:rPr>
              <a:t>objdump</a:t>
            </a:r>
            <a:r>
              <a:rPr sz="4800" spc="-35" dirty="0">
                <a:latin typeface="+mn-lt"/>
              </a:rPr>
              <a:t> </a:t>
            </a:r>
            <a:r>
              <a:rPr sz="4800" spc="-45" dirty="0">
                <a:latin typeface="+mn-lt"/>
              </a:rPr>
              <a:t>-</a:t>
            </a:r>
            <a:r>
              <a:rPr sz="4800" dirty="0">
                <a:latin typeface="+mn-lt"/>
              </a:rPr>
              <a:t>s</a:t>
            </a:r>
            <a:r>
              <a:rPr sz="4800" spc="-30" dirty="0">
                <a:latin typeface="+mn-lt"/>
              </a:rPr>
              <a:t> </a:t>
            </a:r>
            <a:r>
              <a:rPr sz="4800" spc="75" dirty="0">
                <a:latin typeface="+mn-lt"/>
              </a:rPr>
              <a:t>-</a:t>
            </a:r>
            <a:r>
              <a:rPr sz="4800" spc="95" dirty="0">
                <a:latin typeface="+mn-lt"/>
              </a:rPr>
              <a:t>j.rodata</a:t>
            </a:r>
            <a:r>
              <a:rPr sz="4800" spc="-30" dirty="0">
                <a:latin typeface="+mn-lt"/>
              </a:rPr>
              <a:t> </a:t>
            </a:r>
            <a:r>
              <a:rPr sz="4800" dirty="0">
                <a:latin typeface="+mn-lt"/>
              </a:rPr>
              <a:t>elf_</a:t>
            </a:r>
            <a:r>
              <a:rPr sz="4800" dirty="0">
                <a:latin typeface="+mn-lt"/>
                <a:cs typeface="Times New Roman"/>
              </a:rPr>
              <a:t>f</a:t>
            </a:r>
            <a:r>
              <a:rPr sz="4800" dirty="0">
                <a:latin typeface="+mn-lt"/>
              </a:rPr>
              <a:t>ile</a:t>
            </a:r>
            <a:r>
              <a:rPr sz="4800" spc="-30" dirty="0">
                <a:latin typeface="+mn-lt"/>
              </a:rPr>
              <a:t> </a:t>
            </a:r>
            <a:r>
              <a:rPr sz="4800" spc="-50" dirty="0">
                <a:latin typeface="+mn-lt"/>
              </a:rPr>
              <a:t>-</a:t>
            </a:r>
            <a:r>
              <a:rPr sz="4800" dirty="0">
                <a:latin typeface="+mn-lt"/>
              </a:rPr>
              <a:t>	</a:t>
            </a:r>
            <a:r>
              <a:rPr sz="4800" spc="-140" dirty="0">
                <a:latin typeface="+mn-lt"/>
                <a:cs typeface="Lucida Sans Unicode"/>
              </a:rPr>
              <a:t>посмотреть</a:t>
            </a:r>
            <a:r>
              <a:rPr sz="4800" spc="-145" dirty="0">
                <a:latin typeface="+mn-lt"/>
                <a:cs typeface="Lucida Sans Unicode"/>
              </a:rPr>
              <a:t> </a:t>
            </a:r>
            <a:r>
              <a:rPr sz="4800" spc="-135" dirty="0">
                <a:latin typeface="+mn-lt"/>
                <a:cs typeface="Lucida Sans Unicode"/>
              </a:rPr>
              <a:t>конкретную</a:t>
            </a:r>
            <a:r>
              <a:rPr sz="4800" spc="-140" dirty="0">
                <a:latin typeface="+mn-lt"/>
                <a:cs typeface="Lucida Sans Unicode"/>
              </a:rPr>
              <a:t> </a:t>
            </a:r>
            <a:r>
              <a:rPr sz="4800" spc="-10" dirty="0">
                <a:latin typeface="+mn-lt"/>
                <a:cs typeface="Lucida Sans Unicode"/>
              </a:rPr>
              <a:t>секцию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590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MT</vt:lpstr>
      <vt:lpstr>Calibri</vt:lpstr>
      <vt:lpstr>Courier New</vt:lpstr>
      <vt:lpstr>Lucida Sans Unicode</vt:lpstr>
      <vt:lpstr>Office Theme</vt:lpstr>
      <vt:lpstr>Процессы</vt:lpstr>
      <vt:lpstr>fork</vt:lpstr>
      <vt:lpstr>Полезные команды</vt:lpstr>
      <vt:lpstr>Буферизация вывода</vt:lpstr>
      <vt:lpstr>wait</vt:lpstr>
      <vt:lpstr>PowerPoint Presentation</vt:lpstr>
      <vt:lpstr>pthread</vt:lpstr>
      <vt:lpstr>readelf</vt:lpstr>
      <vt:lpstr>objdump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caos_7</dc:title>
  <cp:lastModifiedBy>Konstantin Dragun</cp:lastModifiedBy>
  <cp:revision>8</cp:revision>
  <dcterms:created xsi:type="dcterms:W3CDTF">2024-10-31T19:07:52Z</dcterms:created>
  <dcterms:modified xsi:type="dcterms:W3CDTF">2024-11-01T13:22:53Z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2024-10-31T00:00:00Z</vt:filetime>
  </property>
  <property fmtid="{D5CDD505-2E9C-101B-9397-08002B2CF9AE}" pid="5" name="Producer">
    <vt:lpwstr>macOS Version 13.3.1 (Build 22E261) Quartz PDFContext</vt:lpwstr>
  </property>
</Properties>
</file>