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6" r:id="rId7"/>
    <p:sldId id="265" r:id="rId8"/>
    <p:sldId id="264" r:id="rId9"/>
    <p:sldId id="260" r:id="rId10"/>
    <p:sldId id="268" r:id="rId11"/>
    <p:sldId id="261" r:id="rId12"/>
    <p:sldId id="262" r:id="rId13"/>
    <p:sldId id="263" r:id="rId14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30558" y="832090"/>
            <a:ext cx="3842982" cy="1081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6272" y="3513916"/>
            <a:ext cx="17951555" cy="475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github.com/google/sanitizers/wiki/AddressSanitizerAlgorith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ware.org/gdb/current/onlinedocs/gdb.html/Memory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rkdust.net/files/GDB%20Cheat%20Sheet.pdf" TargetMode="External"/><Relationship Id="rId2" Type="http://schemas.openxmlformats.org/officeDocument/2006/relationships/hyperlink" Target="https://cs.brown.edu/courses/cs033/docs/guides/gdb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5411" y="2225675"/>
            <a:ext cx="5693278" cy="13682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1989" y="5654675"/>
            <a:ext cx="8580120" cy="181927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sz="5250" spc="5" dirty="0" err="1">
                <a:latin typeface="Arial" panose="020B0604020202020204" pitchFamily="34" charset="0"/>
                <a:cs typeface="Arial" panose="020B0604020202020204" pitchFamily="34" charset="0"/>
              </a:rPr>
              <a:t>Семина</a:t>
            </a:r>
            <a:r>
              <a:rPr lang="ru-RU" sz="5250" spc="5" dirty="0">
                <a:latin typeface="Arial" panose="020B0604020202020204" pitchFamily="34" charset="0"/>
                <a:cs typeface="Arial" panose="020B0604020202020204" pitchFamily="34" charset="0"/>
              </a:rPr>
              <a:t>р 1</a:t>
            </a:r>
            <a:endParaRPr sz="5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5250" dirty="0">
                <a:latin typeface="Arial" panose="020B0604020202020204" pitchFamily="34" charset="0"/>
                <a:cs typeface="Arial" panose="020B0604020202020204" pitchFamily="34" charset="0"/>
              </a:rPr>
              <a:t>Инструменты</a:t>
            </a:r>
            <a:r>
              <a:rPr sz="5250" spc="-2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5250" spc="70" dirty="0">
                <a:latin typeface="Arial" panose="020B0604020202020204" pitchFamily="34" charset="0"/>
                <a:cs typeface="Arial" panose="020B0604020202020204" pitchFamily="34" charset="0"/>
              </a:rPr>
              <a:t>разработки</a:t>
            </a:r>
            <a:endParaRPr sz="5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209A-C80D-4B2E-B68C-0CD6E797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7603" y="854075"/>
            <a:ext cx="7788892" cy="1164985"/>
          </a:xfrm>
        </p:spPr>
        <p:txBody>
          <a:bodyPr/>
          <a:lstStyle/>
          <a:p>
            <a:r>
              <a:rPr lang="en-US" dirty="0"/>
              <a:t>How does it work?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608E9-0EB9-4825-BB3A-7A0543AA4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6272" y="3666316"/>
            <a:ext cx="17951555" cy="2954655"/>
          </a:xfrm>
        </p:spPr>
        <p:txBody>
          <a:bodyPr/>
          <a:lstStyle/>
          <a:p>
            <a:r>
              <a:rPr lang="en-US" sz="4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malloc/free wrappers</a:t>
            </a:r>
          </a:p>
          <a:p>
            <a:r>
              <a:rPr lang="en-US" sz="4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memory access wrappers </a:t>
            </a:r>
          </a:p>
          <a:p>
            <a:r>
              <a:rPr lang="en-US" sz="4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stack </a:t>
            </a:r>
          </a:p>
          <a:p>
            <a:r>
              <a:rPr lang="en-US" sz="4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For more information, read </a:t>
            </a:r>
            <a:r>
              <a:rPr lang="en-US" sz="4800" dirty="0">
                <a:solidFill>
                  <a:srgbClr val="0361C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48EDC-9EA1-426F-91FD-CAADD7733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6495" y="1443975"/>
            <a:ext cx="5874456" cy="3771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2A7C74-AFD0-41B8-8163-89C29CDC9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9450" y="5431582"/>
            <a:ext cx="6705600" cy="567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2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2467" y="832090"/>
            <a:ext cx="252666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30" dirty="0"/>
              <a:t>strace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2290292"/>
            <a:ext cx="10563225" cy="3364383"/>
          </a:xfrm>
          <a:prstGeom prst="rect">
            <a:avLst/>
          </a:prstGeom>
        </p:spPr>
        <p:txBody>
          <a:bodyPr vert="horz" wrap="square" lIns="0" tIns="309245" rIns="0" bIns="0" rtlCol="0">
            <a:spAutoFit/>
          </a:bodyPr>
          <a:lstStyle/>
          <a:p>
            <a:pPr marL="426720" indent="-414655">
              <a:lnSpc>
                <a:spcPct val="100000"/>
              </a:lnSpc>
              <a:spcBef>
                <a:spcPts val="2435"/>
              </a:spcBef>
              <a:buChar char="•"/>
              <a:tabLst>
                <a:tab pos="426720" algn="l"/>
                <a:tab pos="427355" algn="l"/>
              </a:tabLst>
            </a:pPr>
            <a:r>
              <a:rPr sz="4000" spc="160" dirty="0">
                <a:latin typeface="Arial" panose="020B0604020202020204" pitchFamily="34" charset="0"/>
                <a:cs typeface="Arial" panose="020B0604020202020204" pitchFamily="34" charset="0"/>
              </a:rPr>
              <a:t>lt</a:t>
            </a:r>
            <a:r>
              <a:rPr sz="4000" spc="19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4000" spc="80" dirty="0">
                <a:latin typeface="Arial" panose="020B0604020202020204" pitchFamily="34" charset="0"/>
                <a:cs typeface="Arial" panose="020B0604020202020204" pitchFamily="34" charset="0"/>
              </a:rPr>
              <a:t>ace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-50" dirty="0">
                <a:latin typeface="Arial" panose="020B0604020202020204" pitchFamily="34" charset="0"/>
                <a:cs typeface="Arial" panose="020B0604020202020204" pitchFamily="34" charset="0"/>
              </a:rPr>
              <a:t>л</a:t>
            </a:r>
            <a:r>
              <a:rPr sz="4000" spc="-2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sz="4000" spc="-325" dirty="0">
                <a:latin typeface="Arial" panose="020B0604020202020204" pitchFamily="34" charset="0"/>
                <a:cs typeface="Arial" panose="020B0604020202020204" pitchFamily="34" charset="0"/>
              </a:rPr>
              <a:t>г</a:t>
            </a:r>
            <a:r>
              <a:rPr sz="4000" spc="-15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sz="4000" spc="-254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sz="4000" spc="-45" dirty="0">
                <a:latin typeface="Arial" panose="020B0604020202020204" pitchFamily="34" charset="0"/>
                <a:cs typeface="Arial" panose="020B0604020202020204" pitchFamily="34" charset="0"/>
              </a:rPr>
              <a:t>уе</a:t>
            </a:r>
            <a:r>
              <a:rPr sz="4000" spc="25" dirty="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sz="40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85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sz="4000" spc="5" dirty="0">
                <a:latin typeface="Arial" panose="020B0604020202020204" pitchFamily="34" charset="0"/>
                <a:cs typeface="Arial" panose="020B0604020202020204" pitchFamily="34" charset="0"/>
              </a:rPr>
              <a:t>ы</a:t>
            </a:r>
            <a:r>
              <a:rPr sz="4000" spc="-65" dirty="0">
                <a:latin typeface="Arial" panose="020B0604020202020204" pitchFamily="34" charset="0"/>
                <a:cs typeface="Arial" panose="020B0604020202020204" pitchFamily="34" charset="0"/>
              </a:rPr>
              <a:t>зо</a:t>
            </a:r>
            <a:r>
              <a:rPr sz="4000" spc="85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sz="40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-140" dirty="0"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sz="4000" spc="-15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sz="4000" spc="-140" dirty="0"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sz="4000" spc="-50" dirty="0">
                <a:latin typeface="Arial" panose="020B0604020202020204" pitchFamily="34" charset="0"/>
                <a:cs typeface="Arial" panose="020B0604020202020204" pitchFamily="34" charset="0"/>
              </a:rPr>
              <a:t>л</a:t>
            </a:r>
            <a:r>
              <a:rPr sz="4000" spc="-15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sz="4000" spc="-2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sz="4000" spc="10" dirty="0">
                <a:latin typeface="Arial" panose="020B0604020202020204" pitchFamily="34" charset="0"/>
                <a:cs typeface="Arial" panose="020B0604020202020204" pitchFamily="34" charset="0"/>
              </a:rPr>
              <a:t>те</a:t>
            </a:r>
            <a:r>
              <a:rPr sz="4000" spc="55" dirty="0">
                <a:latin typeface="Arial" panose="020B0604020202020204" pitchFamily="34" charset="0"/>
                <a:cs typeface="Arial" panose="020B0604020202020204" pitchFamily="34" charset="0"/>
              </a:rPr>
              <a:t>ч</a:t>
            </a:r>
            <a:r>
              <a:rPr sz="4000" spc="-245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sz="4000" spc="5" dirty="0">
                <a:latin typeface="Arial" panose="020B0604020202020204" pitchFamily="34" charset="0"/>
                <a:cs typeface="Arial" panose="020B0604020202020204" pitchFamily="34" charset="0"/>
              </a:rPr>
              <a:t>ы</a:t>
            </a:r>
            <a:r>
              <a:rPr sz="4000" spc="-400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sz="40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-85" dirty="0">
                <a:latin typeface="Arial" panose="020B0604020202020204" pitchFamily="34" charset="0"/>
                <a:cs typeface="Arial" panose="020B0604020202020204" pitchFamily="34" charset="0"/>
              </a:rPr>
              <a:t>фу</a:t>
            </a:r>
            <a:r>
              <a:rPr sz="4000" spc="-75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sz="4000" spc="40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sz="4000" spc="-340" dirty="0">
                <a:latin typeface="Arial" panose="020B0604020202020204" pitchFamily="34" charset="0"/>
                <a:cs typeface="Arial" panose="020B0604020202020204" pitchFamily="34" charset="0"/>
              </a:rPr>
              <a:t>ц</a:t>
            </a:r>
            <a:r>
              <a:rPr sz="4000" spc="-150" dirty="0">
                <a:latin typeface="Arial" panose="020B0604020202020204" pitchFamily="34" charset="0"/>
                <a:cs typeface="Arial" panose="020B0604020202020204" pitchFamily="34" charset="0"/>
              </a:rPr>
              <a:t>ий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6720" indent="-414655">
              <a:lnSpc>
                <a:spcPct val="100000"/>
              </a:lnSpc>
              <a:spcBef>
                <a:spcPts val="2340"/>
              </a:spcBef>
              <a:buChar char="•"/>
              <a:tabLst>
                <a:tab pos="426720" algn="l"/>
                <a:tab pos="427355" algn="l"/>
              </a:tabLst>
            </a:pPr>
            <a:r>
              <a:rPr sz="4000" spc="125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4000" spc="9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4000" spc="80" dirty="0">
                <a:latin typeface="Arial" panose="020B0604020202020204" pitchFamily="34" charset="0"/>
                <a:cs typeface="Arial" panose="020B0604020202020204" pitchFamily="34" charset="0"/>
              </a:rPr>
              <a:t>ace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-50" dirty="0">
                <a:latin typeface="Arial" panose="020B0604020202020204" pitchFamily="34" charset="0"/>
                <a:cs typeface="Arial" panose="020B0604020202020204" pitchFamily="34" charset="0"/>
              </a:rPr>
              <a:t>л</a:t>
            </a:r>
            <a:r>
              <a:rPr sz="4000" spc="-2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sz="4000" spc="-325" dirty="0">
                <a:latin typeface="Arial" panose="020B0604020202020204" pitchFamily="34" charset="0"/>
                <a:cs typeface="Arial" panose="020B0604020202020204" pitchFamily="34" charset="0"/>
              </a:rPr>
              <a:t>г</a:t>
            </a:r>
            <a:r>
              <a:rPr sz="4000" spc="-15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sz="4000" spc="-254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sz="4000" spc="-45" dirty="0">
                <a:latin typeface="Arial" panose="020B0604020202020204" pitchFamily="34" charset="0"/>
                <a:cs typeface="Arial" panose="020B0604020202020204" pitchFamily="34" charset="0"/>
              </a:rPr>
              <a:t>уе</a:t>
            </a:r>
            <a:r>
              <a:rPr sz="4000" spc="25" dirty="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sz="40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85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sz="4000" spc="5" dirty="0">
                <a:latin typeface="Arial" panose="020B0604020202020204" pitchFamily="34" charset="0"/>
                <a:cs typeface="Arial" panose="020B0604020202020204" pitchFamily="34" charset="0"/>
              </a:rPr>
              <a:t>ы</a:t>
            </a:r>
            <a:r>
              <a:rPr sz="4000" spc="-65" dirty="0">
                <a:latin typeface="Arial" panose="020B0604020202020204" pitchFamily="34" charset="0"/>
                <a:cs typeface="Arial" panose="020B0604020202020204" pitchFamily="34" charset="0"/>
              </a:rPr>
              <a:t>зо</a:t>
            </a:r>
            <a:r>
              <a:rPr sz="4000" spc="85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sz="40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-1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4000" spc="55" dirty="0">
                <a:latin typeface="Arial" panose="020B0604020202020204" pitchFamily="34" charset="0"/>
                <a:cs typeface="Arial" panose="020B0604020202020204" pitchFamily="34" charset="0"/>
              </a:rPr>
              <a:t>yscalls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320"/>
              </a:spcBef>
            </a:pPr>
            <a:r>
              <a:rPr sz="4000" spc="-45" dirty="0">
                <a:latin typeface="Arial" panose="020B0604020202020204" pitchFamily="34" charset="0"/>
                <a:cs typeface="Arial" panose="020B0604020202020204" pitchFamily="34" charset="0"/>
              </a:rPr>
              <a:t>z.B.</a:t>
            </a:r>
            <a:r>
              <a:rPr sz="4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100" dirty="0">
                <a:latin typeface="Arial" panose="020B0604020202020204" pitchFamily="34" charset="0"/>
                <a:cs typeface="Arial" panose="020B0604020202020204" pitchFamily="34" charset="0"/>
              </a:rPr>
              <a:t>strace</a:t>
            </a:r>
            <a:r>
              <a:rPr sz="4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105" dirty="0">
                <a:latin typeface="Arial" panose="020B0604020202020204" pitchFamily="34" charset="0"/>
                <a:cs typeface="Arial" panose="020B0604020202020204" pitchFamily="34" charset="0"/>
              </a:rPr>
              <a:t>./a.out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8972" y="5843406"/>
            <a:ext cx="11496675" cy="5029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9"/>
              </a:lnSpc>
              <a:tabLst>
                <a:tab pos="2348230" algn="l"/>
                <a:tab pos="7045959" algn="l"/>
                <a:tab pos="10438765" algn="l"/>
              </a:tabLst>
            </a:pPr>
            <a:r>
              <a:rPr sz="3400" spc="10" dirty="0">
                <a:solidFill>
                  <a:srgbClr val="EFEF1C"/>
                </a:solidFill>
                <a:latin typeface="Courier New"/>
                <a:cs typeface="Courier New"/>
              </a:rPr>
              <a:t>write(</a:t>
            </a:r>
            <a:r>
              <a:rPr sz="3400" spc="10" dirty="0">
                <a:solidFill>
                  <a:srgbClr val="FF4CFF"/>
                </a:solidFill>
                <a:latin typeface="Courier New"/>
                <a:cs typeface="Courier New"/>
              </a:rPr>
              <a:t>1	"Hello,</a:t>
            </a:r>
            <a:r>
              <a:rPr sz="3400" spc="40" dirty="0">
                <a:solidFill>
                  <a:srgbClr val="FF4CFF"/>
                </a:solidFill>
                <a:latin typeface="Courier New"/>
                <a:cs typeface="Courier New"/>
              </a:rPr>
              <a:t> </a:t>
            </a:r>
            <a:r>
              <a:rPr sz="3400" spc="10" dirty="0">
                <a:solidFill>
                  <a:srgbClr val="FF4CFF"/>
                </a:solidFill>
                <a:latin typeface="Courier New"/>
                <a:cs typeface="Courier New"/>
              </a:rPr>
              <a:t>world</a:t>
            </a:r>
            <a:r>
              <a:rPr sz="3400" spc="10" dirty="0">
                <a:solidFill>
                  <a:srgbClr val="FFE0E0"/>
                </a:solidFill>
                <a:latin typeface="Courier New"/>
                <a:cs typeface="Courier New"/>
              </a:rPr>
              <a:t>\n</a:t>
            </a:r>
            <a:r>
              <a:rPr sz="3400" spc="10" dirty="0">
                <a:solidFill>
                  <a:srgbClr val="FF4CFF"/>
                </a:solidFill>
                <a:latin typeface="Courier New"/>
                <a:cs typeface="Courier New"/>
              </a:rPr>
              <a:t>"	13</a:t>
            </a:r>
            <a:r>
              <a:rPr sz="3400" spc="10" dirty="0">
                <a:solidFill>
                  <a:srgbClr val="EFEF1C"/>
                </a:solidFill>
                <a:latin typeface="Courier New"/>
                <a:cs typeface="Courier New"/>
              </a:rPr>
              <a:t>)	</a:t>
            </a:r>
            <a:r>
              <a:rPr sz="3400" spc="10" dirty="0">
                <a:solidFill>
                  <a:srgbClr val="8EFFB6"/>
                </a:solidFill>
                <a:latin typeface="Courier New"/>
                <a:cs typeface="Courier New"/>
              </a:rPr>
              <a:t>=</a:t>
            </a:r>
            <a:r>
              <a:rPr sz="3400" spc="-65" dirty="0">
                <a:solidFill>
                  <a:srgbClr val="8EFFB6"/>
                </a:solidFill>
                <a:latin typeface="Courier New"/>
                <a:cs typeface="Courier New"/>
              </a:rPr>
              <a:t> </a:t>
            </a:r>
            <a:r>
              <a:rPr sz="3400" spc="10" dirty="0">
                <a:solidFill>
                  <a:srgbClr val="8EFFB6"/>
                </a:solidFill>
                <a:latin typeface="Courier New"/>
                <a:cs typeface="Courier New"/>
              </a:rPr>
              <a:t>13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6272" y="6721475"/>
            <a:ext cx="15039340" cy="411798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4020"/>
              </a:lnSpc>
              <a:spcBef>
                <a:spcPts val="110"/>
              </a:spcBef>
            </a:pP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Флаги</a:t>
            </a:r>
            <a:r>
              <a:rPr sz="44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strace: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9575" indent="-397510">
              <a:lnSpc>
                <a:spcPts val="3954"/>
              </a:lnSpc>
              <a:buChar char="•"/>
              <a:tabLst>
                <a:tab pos="410209" algn="l"/>
              </a:tabLst>
            </a:pP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-v (verbose)</a:t>
            </a:r>
            <a:r>
              <a:rPr sz="44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44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подробный</a:t>
            </a:r>
            <a:r>
              <a:rPr sz="4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9575" indent="-397510">
              <a:lnSpc>
                <a:spcPts val="3960"/>
              </a:lnSpc>
              <a:buChar char="•"/>
              <a:tabLst>
                <a:tab pos="410209" algn="l"/>
              </a:tabLst>
            </a:pP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-f</a:t>
            </a:r>
            <a:r>
              <a:rPr sz="4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4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следить</a:t>
            </a:r>
            <a:r>
              <a:rPr sz="44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  <a:r>
              <a:rPr sz="44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sz="44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том</a:t>
            </a:r>
            <a:r>
              <a:rPr sz="44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числе</a:t>
            </a:r>
            <a:r>
              <a:rPr sz="44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от</a:t>
            </a:r>
            <a:r>
              <a:rPr sz="44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дочерних</a:t>
            </a:r>
            <a:r>
              <a:rPr sz="4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процессов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9575" indent="-397510">
              <a:lnSpc>
                <a:spcPts val="3960"/>
              </a:lnSpc>
              <a:buChar char="•"/>
              <a:tabLst>
                <a:tab pos="410209" algn="l"/>
              </a:tabLst>
            </a:pP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-с</a:t>
            </a:r>
            <a:r>
              <a:rPr sz="4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4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статистика</a:t>
            </a:r>
            <a:r>
              <a:rPr sz="4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по</a:t>
            </a:r>
            <a:r>
              <a:rPr sz="44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системным</a:t>
            </a:r>
            <a:r>
              <a:rPr sz="44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вызовам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9575" indent="-397510">
              <a:lnSpc>
                <a:spcPts val="3954"/>
              </a:lnSpc>
              <a:buChar char="•"/>
              <a:tabLst>
                <a:tab pos="410209" algn="l"/>
              </a:tabLst>
            </a:pP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-e</a:t>
            </a:r>
            <a:r>
              <a:rPr sz="44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*syscall</a:t>
            </a:r>
            <a:r>
              <a:rPr sz="4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name*</a:t>
            </a:r>
            <a:r>
              <a:rPr sz="44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4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отследить</a:t>
            </a:r>
            <a:r>
              <a:rPr sz="4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конкретный</a:t>
            </a:r>
            <a:r>
              <a:rPr sz="4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системный</a:t>
            </a:r>
            <a:r>
              <a:rPr sz="4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вызов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9575" indent="-397510">
              <a:lnSpc>
                <a:spcPts val="3954"/>
              </a:lnSpc>
              <a:buChar char="•"/>
              <a:tabLst>
                <a:tab pos="410209" algn="l"/>
              </a:tabLst>
            </a:pP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-p -</a:t>
            </a:r>
            <a:r>
              <a:rPr sz="44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подключиться</a:t>
            </a:r>
            <a:r>
              <a:rPr sz="44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sz="4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процессу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9575" indent="-397510">
              <a:lnSpc>
                <a:spcPts val="4020"/>
              </a:lnSpc>
              <a:buChar char="•"/>
              <a:tabLst>
                <a:tab pos="410209" algn="l"/>
              </a:tabLst>
            </a:pP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-t добавить</a:t>
            </a:r>
            <a:r>
              <a:rPr sz="4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отметки</a:t>
            </a:r>
            <a:r>
              <a:rPr sz="4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0" dirty="0">
                <a:latin typeface="Arial" panose="020B0604020202020204" pitchFamily="34" charset="0"/>
                <a:cs typeface="Arial" panose="020B0604020202020204" pitchFamily="34" charset="0"/>
              </a:rPr>
              <a:t>времени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430" y="821620"/>
            <a:ext cx="564070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20" dirty="0"/>
              <a:t>Раздел</a:t>
            </a:r>
            <a:r>
              <a:rPr spc="-15" dirty="0"/>
              <a:t>ы</a:t>
            </a:r>
            <a:r>
              <a:rPr spc="-800" dirty="0"/>
              <a:t> </a:t>
            </a:r>
            <a:r>
              <a:rPr spc="-90" dirty="0"/>
              <a:t>man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513916"/>
            <a:ext cx="17891178" cy="478656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717165" indent="-984250">
              <a:lnSpc>
                <a:spcPts val="3775"/>
              </a:lnSpc>
              <a:spcBef>
                <a:spcPts val="114"/>
              </a:spcBef>
              <a:buAutoNum type="arabicPlain"/>
              <a:tabLst>
                <a:tab pos="2717165" algn="l"/>
                <a:tab pos="2717800" algn="l"/>
              </a:tabLst>
            </a:pPr>
            <a:r>
              <a:rPr sz="3200" spc="15" dirty="0">
                <a:latin typeface="Courier New"/>
                <a:cs typeface="Courier New"/>
              </a:rPr>
              <a:t>Executable</a:t>
            </a:r>
            <a:r>
              <a:rPr sz="3200" spc="-5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programs</a:t>
            </a:r>
            <a:r>
              <a:rPr sz="3200" spc="-5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or</a:t>
            </a:r>
            <a:r>
              <a:rPr sz="3200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shell</a:t>
            </a:r>
            <a:r>
              <a:rPr sz="3200" spc="-5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commands</a:t>
            </a:r>
            <a:endParaRPr sz="3200" dirty="0">
              <a:latin typeface="Courier New"/>
              <a:cs typeface="Courier New"/>
            </a:endParaRPr>
          </a:p>
          <a:p>
            <a:pPr marL="2717165" indent="-984250">
              <a:lnSpc>
                <a:spcPts val="3710"/>
              </a:lnSpc>
              <a:buAutoNum type="arabicPlain"/>
              <a:tabLst>
                <a:tab pos="2716530" algn="l"/>
                <a:tab pos="2717800" algn="l"/>
              </a:tabLst>
            </a:pPr>
            <a:r>
              <a:rPr sz="3200" b="1" spc="15" dirty="0">
                <a:latin typeface="Courier New"/>
                <a:cs typeface="Courier New"/>
              </a:rPr>
              <a:t>System</a:t>
            </a:r>
            <a:r>
              <a:rPr sz="3200" b="1" dirty="0">
                <a:latin typeface="Courier New"/>
                <a:cs typeface="Courier New"/>
              </a:rPr>
              <a:t> </a:t>
            </a:r>
            <a:r>
              <a:rPr sz="3200" b="1" spc="15" dirty="0">
                <a:latin typeface="Courier New"/>
                <a:cs typeface="Courier New"/>
              </a:rPr>
              <a:t>calls</a:t>
            </a:r>
            <a:r>
              <a:rPr sz="3200" b="1" spc="5" dirty="0">
                <a:latin typeface="Courier New"/>
                <a:cs typeface="Courier New"/>
              </a:rPr>
              <a:t> </a:t>
            </a:r>
            <a:r>
              <a:rPr sz="3200" b="1" spc="15" dirty="0">
                <a:latin typeface="Courier New"/>
                <a:cs typeface="Courier New"/>
              </a:rPr>
              <a:t>(functions</a:t>
            </a:r>
            <a:r>
              <a:rPr sz="3200" b="1" dirty="0">
                <a:latin typeface="Courier New"/>
                <a:cs typeface="Courier New"/>
              </a:rPr>
              <a:t> </a:t>
            </a:r>
            <a:r>
              <a:rPr sz="3200" b="1" spc="15" dirty="0">
                <a:latin typeface="Courier New"/>
                <a:cs typeface="Courier New"/>
              </a:rPr>
              <a:t>provided</a:t>
            </a:r>
            <a:r>
              <a:rPr sz="3200" b="1" spc="5" dirty="0">
                <a:latin typeface="Courier New"/>
                <a:cs typeface="Courier New"/>
              </a:rPr>
              <a:t> </a:t>
            </a:r>
            <a:r>
              <a:rPr sz="3200" b="1" spc="15" dirty="0">
                <a:latin typeface="Courier New"/>
                <a:cs typeface="Courier New"/>
              </a:rPr>
              <a:t>by</a:t>
            </a:r>
            <a:r>
              <a:rPr sz="3200" b="1" spc="5" dirty="0">
                <a:latin typeface="Courier New"/>
                <a:cs typeface="Courier New"/>
              </a:rPr>
              <a:t> </a:t>
            </a:r>
            <a:r>
              <a:rPr sz="3200" b="1" spc="15" dirty="0">
                <a:latin typeface="Courier New"/>
                <a:cs typeface="Courier New"/>
              </a:rPr>
              <a:t>the</a:t>
            </a:r>
            <a:r>
              <a:rPr sz="3200" b="1" dirty="0">
                <a:latin typeface="Courier New"/>
                <a:cs typeface="Courier New"/>
              </a:rPr>
              <a:t> </a:t>
            </a:r>
            <a:r>
              <a:rPr sz="3200" b="1" spc="15" dirty="0">
                <a:latin typeface="Courier New"/>
                <a:cs typeface="Courier New"/>
              </a:rPr>
              <a:t>kernel)</a:t>
            </a:r>
            <a:endParaRPr sz="3200" dirty="0">
              <a:latin typeface="Courier New"/>
              <a:cs typeface="Courier New"/>
            </a:endParaRPr>
          </a:p>
          <a:p>
            <a:pPr marL="2717165" indent="-984250">
              <a:lnSpc>
                <a:spcPts val="3710"/>
              </a:lnSpc>
              <a:buAutoNum type="arabicPlain"/>
              <a:tabLst>
                <a:tab pos="2717165" algn="l"/>
                <a:tab pos="2717800" algn="l"/>
              </a:tabLst>
            </a:pPr>
            <a:r>
              <a:rPr sz="3200" spc="15" dirty="0">
                <a:latin typeface="Courier New"/>
                <a:cs typeface="Courier New"/>
              </a:rPr>
              <a:t>Library</a:t>
            </a:r>
            <a:r>
              <a:rPr sz="3200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calls</a:t>
            </a:r>
            <a:r>
              <a:rPr sz="3200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(functions</a:t>
            </a:r>
            <a:r>
              <a:rPr sz="3200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within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program</a:t>
            </a:r>
            <a:r>
              <a:rPr sz="3200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libraries)</a:t>
            </a:r>
            <a:endParaRPr sz="3200" dirty="0">
              <a:latin typeface="Courier New"/>
              <a:cs typeface="Courier New"/>
            </a:endParaRPr>
          </a:p>
          <a:p>
            <a:pPr marL="2717165" indent="-984250">
              <a:lnSpc>
                <a:spcPts val="3710"/>
              </a:lnSpc>
              <a:buAutoNum type="arabicPlain"/>
              <a:tabLst>
                <a:tab pos="2717165" algn="l"/>
                <a:tab pos="2717800" algn="l"/>
              </a:tabLst>
            </a:pPr>
            <a:r>
              <a:rPr sz="3200" spc="15" dirty="0">
                <a:latin typeface="Courier New"/>
                <a:cs typeface="Courier New"/>
              </a:rPr>
              <a:t>Special</a:t>
            </a:r>
            <a:r>
              <a:rPr sz="3200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files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(usually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found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in</a:t>
            </a:r>
            <a:r>
              <a:rPr sz="3200" spc="-5" dirty="0">
                <a:latin typeface="Courier New"/>
                <a:cs typeface="Courier New"/>
              </a:rPr>
              <a:t> </a:t>
            </a:r>
            <a:r>
              <a:rPr sz="3200" u="heavy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/dev</a:t>
            </a:r>
            <a:r>
              <a:rPr sz="3200" spc="10" dirty="0">
                <a:latin typeface="Courier New"/>
                <a:cs typeface="Courier New"/>
              </a:rPr>
              <a:t>)</a:t>
            </a:r>
            <a:endParaRPr sz="3200" dirty="0">
              <a:latin typeface="Courier New"/>
              <a:cs typeface="Courier New"/>
            </a:endParaRPr>
          </a:p>
          <a:p>
            <a:pPr marL="2717165" indent="-984250">
              <a:lnSpc>
                <a:spcPts val="3710"/>
              </a:lnSpc>
              <a:buAutoNum type="arabicPlain"/>
              <a:tabLst>
                <a:tab pos="2717165" algn="l"/>
                <a:tab pos="2717800" algn="l"/>
              </a:tabLst>
            </a:pPr>
            <a:r>
              <a:rPr sz="3200" spc="15" dirty="0">
                <a:latin typeface="Courier New"/>
                <a:cs typeface="Courier New"/>
              </a:rPr>
              <a:t>File</a:t>
            </a:r>
            <a:r>
              <a:rPr sz="3200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formats</a:t>
            </a:r>
            <a:r>
              <a:rPr sz="3200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and</a:t>
            </a:r>
            <a:r>
              <a:rPr sz="3200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conventions</a:t>
            </a:r>
            <a:r>
              <a:rPr sz="3200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eg</a:t>
            </a:r>
            <a:r>
              <a:rPr sz="3200" spc="-5" dirty="0">
                <a:latin typeface="Courier New"/>
                <a:cs typeface="Courier New"/>
              </a:rPr>
              <a:t> </a:t>
            </a:r>
            <a:r>
              <a:rPr sz="3200" u="heavy" spc="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/etc/passwd</a:t>
            </a:r>
            <a:endParaRPr sz="3200" dirty="0">
              <a:latin typeface="Courier New"/>
              <a:cs typeface="Courier New"/>
            </a:endParaRPr>
          </a:p>
          <a:p>
            <a:pPr marL="2717165" indent="-984250">
              <a:lnSpc>
                <a:spcPts val="3710"/>
              </a:lnSpc>
              <a:buAutoNum type="arabicPlain"/>
              <a:tabLst>
                <a:tab pos="2717165" algn="l"/>
                <a:tab pos="2717800" algn="l"/>
              </a:tabLst>
            </a:pPr>
            <a:r>
              <a:rPr sz="3200" spc="15" dirty="0">
                <a:latin typeface="Courier New"/>
                <a:cs typeface="Courier New"/>
              </a:rPr>
              <a:t>Games</a:t>
            </a:r>
            <a:endParaRPr sz="3200" dirty="0">
              <a:latin typeface="Courier New"/>
              <a:cs typeface="Courier New"/>
            </a:endParaRPr>
          </a:p>
          <a:p>
            <a:pPr marL="2717165" indent="-984250">
              <a:lnSpc>
                <a:spcPts val="3710"/>
              </a:lnSpc>
              <a:buAutoNum type="arabicPlain"/>
              <a:tabLst>
                <a:tab pos="2717165" algn="l"/>
                <a:tab pos="2717800" algn="l"/>
              </a:tabLst>
            </a:pPr>
            <a:r>
              <a:rPr sz="3200" spc="15" dirty="0">
                <a:latin typeface="Courier New"/>
                <a:cs typeface="Courier New"/>
              </a:rPr>
              <a:t>Miscellaneous</a:t>
            </a:r>
            <a:r>
              <a:rPr sz="3200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(including</a:t>
            </a:r>
            <a:r>
              <a:rPr sz="3200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macro</a:t>
            </a:r>
            <a:r>
              <a:rPr sz="3200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packages</a:t>
            </a:r>
            <a:r>
              <a:rPr sz="3200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and</a:t>
            </a:r>
            <a:r>
              <a:rPr sz="3200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conventions),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ts val="3710"/>
              </a:lnSpc>
            </a:pPr>
            <a:r>
              <a:rPr sz="3200" spc="15" dirty="0">
                <a:latin typeface="Courier New"/>
                <a:cs typeface="Courier New"/>
              </a:rPr>
              <a:t>e.g.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b="1" spc="10" dirty="0">
                <a:latin typeface="Courier New"/>
                <a:cs typeface="Courier New"/>
              </a:rPr>
              <a:t>man</a:t>
            </a:r>
            <a:r>
              <a:rPr sz="3200" spc="10" dirty="0">
                <a:latin typeface="Courier New"/>
                <a:cs typeface="Courier New"/>
              </a:rPr>
              <a:t>(7),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b="1" spc="10" dirty="0">
                <a:latin typeface="Courier New"/>
                <a:cs typeface="Courier New"/>
              </a:rPr>
              <a:t>groff</a:t>
            </a:r>
            <a:r>
              <a:rPr sz="3200" spc="10" dirty="0">
                <a:latin typeface="Courier New"/>
                <a:cs typeface="Courier New"/>
              </a:rPr>
              <a:t>(7)</a:t>
            </a:r>
            <a:endParaRPr sz="3200" dirty="0">
              <a:latin typeface="Courier New"/>
              <a:cs typeface="Courier New"/>
            </a:endParaRPr>
          </a:p>
          <a:p>
            <a:pPr marL="2717165" lvl="1" indent="-984250">
              <a:lnSpc>
                <a:spcPts val="3710"/>
              </a:lnSpc>
              <a:buAutoNum type="arabicPlain" startAt="8"/>
              <a:tabLst>
                <a:tab pos="2717165" algn="l"/>
                <a:tab pos="2717800" algn="l"/>
              </a:tabLst>
            </a:pPr>
            <a:r>
              <a:rPr sz="3200" spc="15" dirty="0">
                <a:latin typeface="Courier New"/>
                <a:cs typeface="Courier New"/>
              </a:rPr>
              <a:t>System</a:t>
            </a:r>
            <a:r>
              <a:rPr sz="3200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administration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commands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(usually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only</a:t>
            </a:r>
            <a:r>
              <a:rPr sz="3200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for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root)</a:t>
            </a:r>
            <a:endParaRPr sz="3200" dirty="0">
              <a:latin typeface="Courier New"/>
              <a:cs typeface="Courier New"/>
            </a:endParaRPr>
          </a:p>
          <a:p>
            <a:pPr marL="2717165" lvl="1" indent="-984250">
              <a:lnSpc>
                <a:spcPts val="3775"/>
              </a:lnSpc>
              <a:buAutoNum type="arabicPlain" startAt="8"/>
              <a:tabLst>
                <a:tab pos="2717165" algn="l"/>
                <a:tab pos="2717800" algn="l"/>
              </a:tabLst>
            </a:pPr>
            <a:r>
              <a:rPr sz="3200" spc="15" dirty="0">
                <a:latin typeface="Courier New"/>
                <a:cs typeface="Courier New"/>
              </a:rPr>
              <a:t>Kernel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routines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[Non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standard]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6272" y="9639385"/>
            <a:ext cx="395986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15" dirty="0">
                <a:latin typeface="Courier New"/>
                <a:cs typeface="Courier New"/>
              </a:rPr>
              <a:t>(From</a:t>
            </a:r>
            <a:r>
              <a:rPr sz="3200" spc="-20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$</a:t>
            </a:r>
            <a:r>
              <a:rPr sz="3200" spc="-15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man</a:t>
            </a:r>
            <a:r>
              <a:rPr sz="3200" spc="-15" dirty="0">
                <a:latin typeface="Courier New"/>
                <a:cs typeface="Courier New"/>
              </a:rPr>
              <a:t> </a:t>
            </a:r>
            <a:r>
              <a:rPr sz="3200" spc="15" dirty="0">
                <a:latin typeface="Courier New"/>
                <a:cs typeface="Courier New"/>
              </a:rPr>
              <a:t>man)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3617" y="821637"/>
            <a:ext cx="264477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Конец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81491" y="821620"/>
            <a:ext cx="812927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25" dirty="0"/>
              <a:t>Этап</a:t>
            </a:r>
            <a:r>
              <a:rPr spc="-20" dirty="0"/>
              <a:t>ы</a:t>
            </a:r>
            <a:r>
              <a:rPr spc="-800" dirty="0"/>
              <a:t> </a:t>
            </a:r>
            <a:r>
              <a:rPr spc="-65" dirty="0"/>
              <a:t>компи</a:t>
            </a:r>
            <a:r>
              <a:rPr spc="-55" dirty="0"/>
              <a:t>л</a:t>
            </a:r>
            <a:r>
              <a:rPr spc="-170" dirty="0"/>
              <a:t>яции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276005"/>
            <a:ext cx="15773400" cy="6595395"/>
          </a:xfrm>
          <a:prstGeom prst="rect">
            <a:avLst/>
          </a:prstGeom>
        </p:spPr>
        <p:txBody>
          <a:bodyPr vert="horz" wrap="square" lIns="0" tIns="336550" rIns="0" bIns="0" rtlCol="0">
            <a:spAutoFit/>
          </a:bodyPr>
          <a:lstStyle/>
          <a:p>
            <a:pPr marL="745490" indent="-733425">
              <a:lnSpc>
                <a:spcPct val="100000"/>
              </a:lnSpc>
              <a:spcBef>
                <a:spcPts val="2650"/>
              </a:spcBef>
              <a:buFont typeface="Microsoft Sans Serif"/>
              <a:buAutoNum type="arabicPeriod"/>
              <a:tabLst>
                <a:tab pos="745490" algn="l"/>
                <a:tab pos="746125" algn="l"/>
              </a:tabLst>
            </a:pPr>
            <a:r>
              <a:rPr sz="3950" spc="-170" dirty="0">
                <a:latin typeface="Arial" panose="020B0604020202020204" pitchFamily="34" charset="0"/>
                <a:cs typeface="Arial" panose="020B0604020202020204" pitchFamily="34" charset="0"/>
              </a:rPr>
              <a:t>Препроцессинг:</a:t>
            </a:r>
            <a:r>
              <a:rPr sz="395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950" b="1" spc="-8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950" b="1" spc="-8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5490" indent="-733425">
              <a:lnSpc>
                <a:spcPct val="100000"/>
              </a:lnSpc>
              <a:spcBef>
                <a:spcPts val="2555"/>
              </a:spcBef>
              <a:buFont typeface="Microsoft Sans Serif"/>
              <a:buAutoNum type="arabicPeriod"/>
              <a:tabLst>
                <a:tab pos="745490" algn="l"/>
                <a:tab pos="746125" algn="l"/>
              </a:tabLst>
            </a:pPr>
            <a:r>
              <a:rPr sz="3950" spc="-70" dirty="0">
                <a:latin typeface="Arial" panose="020B0604020202020204" pitchFamily="34" charset="0"/>
                <a:cs typeface="Arial" panose="020B0604020202020204" pitchFamily="34" charset="0"/>
              </a:rPr>
              <a:t>Компиляция:</a:t>
            </a:r>
            <a:r>
              <a:rPr sz="395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b="1" spc="-30" dirty="0">
                <a:latin typeface="Arial" panose="020B0604020202020204" pitchFamily="34" charset="0"/>
                <a:cs typeface="Arial" panose="020B0604020202020204" pitchFamily="34" charset="0"/>
              </a:rPr>
              <a:t>-S</a:t>
            </a: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5490" indent="-733425">
              <a:lnSpc>
                <a:spcPct val="100000"/>
              </a:lnSpc>
              <a:spcBef>
                <a:spcPts val="2555"/>
              </a:spcBef>
              <a:buFont typeface="Microsoft Sans Serif"/>
              <a:buAutoNum type="arabicPeriod"/>
              <a:tabLst>
                <a:tab pos="745490" algn="l"/>
                <a:tab pos="746125" algn="l"/>
              </a:tabLst>
            </a:pPr>
            <a:r>
              <a:rPr sz="3950" spc="-100" dirty="0">
                <a:latin typeface="Arial" panose="020B0604020202020204" pitchFamily="34" charset="0"/>
                <a:cs typeface="Arial" panose="020B0604020202020204" pitchFamily="34" charset="0"/>
              </a:rPr>
              <a:t>Ассемблирование:</a:t>
            </a:r>
            <a:r>
              <a:rPr sz="395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b="1" spc="105" dirty="0">
                <a:latin typeface="Arial" panose="020B0604020202020204" pitchFamily="34" charset="0"/>
                <a:cs typeface="Arial" panose="020B0604020202020204" pitchFamily="34" charset="0"/>
              </a:rPr>
              <a:t>-c</a:t>
            </a: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5490" indent="-733425">
              <a:lnSpc>
                <a:spcPct val="100000"/>
              </a:lnSpc>
              <a:spcBef>
                <a:spcPts val="2555"/>
              </a:spcBef>
              <a:buFont typeface="Microsoft Sans Serif"/>
              <a:buAutoNum type="arabicPeriod"/>
              <a:tabLst>
                <a:tab pos="745490" algn="l"/>
                <a:tab pos="746125" algn="l"/>
              </a:tabLst>
            </a:pPr>
            <a:r>
              <a:rPr sz="3950" spc="-70" dirty="0">
                <a:latin typeface="Arial" panose="020B0604020202020204" pitchFamily="34" charset="0"/>
                <a:cs typeface="Arial" panose="020B0604020202020204" pitchFamily="34" charset="0"/>
              </a:rPr>
              <a:t>Линковка</a:t>
            </a: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55"/>
              </a:spcBef>
            </a:pPr>
            <a:r>
              <a:rPr sz="3950" spc="-35" dirty="0">
                <a:latin typeface="Arial" panose="020B0604020202020204" pitchFamily="34" charset="0"/>
                <a:cs typeface="Arial" panose="020B0604020202020204" pitchFamily="34" charset="0"/>
              </a:rPr>
              <a:t>N.B.</a:t>
            </a:r>
            <a:r>
              <a:rPr sz="395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15" dirty="0">
                <a:latin typeface="Arial" panose="020B0604020202020204" pitchFamily="34" charset="0"/>
                <a:cs typeface="Arial" panose="020B0604020202020204" pitchFamily="34" charset="0"/>
              </a:rPr>
              <a:t>Флаги</a:t>
            </a:r>
            <a:r>
              <a:rPr sz="3950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140" dirty="0">
                <a:latin typeface="Arial" panose="020B0604020202020204" pitchFamily="34" charset="0"/>
                <a:cs typeface="Arial" panose="020B0604020202020204" pitchFamily="34" charset="0"/>
              </a:rPr>
              <a:t>сообщают</a:t>
            </a:r>
            <a:r>
              <a:rPr sz="3950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120" dirty="0">
                <a:latin typeface="Arial" panose="020B0604020202020204" pitchFamily="34" charset="0"/>
                <a:cs typeface="Arial" panose="020B0604020202020204" pitchFamily="34" charset="0"/>
              </a:rPr>
              <a:t>компилятору</a:t>
            </a:r>
            <a:r>
              <a:rPr sz="3950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130" dirty="0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sz="3950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60" dirty="0">
                <a:latin typeface="Arial" panose="020B0604020202020204" pitchFamily="34" charset="0"/>
                <a:cs typeface="Arial" panose="020B0604020202020204" pitchFamily="34" charset="0"/>
              </a:rPr>
              <a:t>какой</a:t>
            </a:r>
            <a:r>
              <a:rPr sz="395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100" dirty="0">
                <a:latin typeface="Arial" panose="020B0604020202020204" pitchFamily="34" charset="0"/>
                <a:cs typeface="Arial" panose="020B0604020202020204" pitchFamily="34" charset="0"/>
              </a:rPr>
              <a:t>стадии</a:t>
            </a:r>
            <a:r>
              <a:rPr sz="3950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55" dirty="0">
                <a:latin typeface="Arial" panose="020B0604020202020204" pitchFamily="34" charset="0"/>
                <a:cs typeface="Arial" panose="020B0604020202020204" pitchFamily="34" charset="0"/>
              </a:rPr>
              <a:t>остановиться</a:t>
            </a: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55"/>
              </a:spcBef>
            </a:pPr>
            <a:r>
              <a:rPr sz="3950" b="1" i="1" spc="2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3950" b="1" i="1" spc="2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950" b="1" i="1" spc="25" dirty="0">
                <a:latin typeface="Arial" panose="020B0604020202020204" pitchFamily="34" charset="0"/>
                <a:cs typeface="Arial" panose="020B0604020202020204" pitchFamily="34" charset="0"/>
              </a:rPr>
              <a:t>save-temps</a:t>
            </a:r>
            <a:r>
              <a:rPr sz="3950" b="1" i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95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160" dirty="0">
                <a:latin typeface="Arial" panose="020B0604020202020204" pitchFamily="34" charset="0"/>
                <a:cs typeface="Arial" panose="020B0604020202020204" pitchFamily="34" charset="0"/>
              </a:rPr>
              <a:t>сохранить</a:t>
            </a:r>
            <a:r>
              <a:rPr sz="395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15" dirty="0" err="1">
                <a:latin typeface="Arial" panose="020B0604020202020204" pitchFamily="34" charset="0"/>
                <a:cs typeface="Arial" panose="020B0604020202020204" pitchFamily="34" charset="0"/>
              </a:rPr>
              <a:t>все</a:t>
            </a:r>
            <a:r>
              <a:rPr sz="395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130" dirty="0" err="1">
                <a:latin typeface="Arial" panose="020B0604020202020204" pitchFamily="34" charset="0"/>
                <a:cs typeface="Arial" panose="020B0604020202020204" pitchFamily="34" charset="0"/>
              </a:rPr>
              <a:t>временны</a:t>
            </a:r>
            <a:r>
              <a:rPr lang="ru-RU" sz="3950" spc="-13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sz="3950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20" dirty="0">
                <a:latin typeface="Arial" panose="020B0604020202020204" pitchFamily="34" charset="0"/>
                <a:cs typeface="Arial" panose="020B0604020202020204" pitchFamily="34" charset="0"/>
              </a:rPr>
              <a:t>файлы</a:t>
            </a:r>
            <a:r>
              <a:rPr sz="395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245" dirty="0">
                <a:latin typeface="Arial" panose="020B0604020202020204" pitchFamily="34" charset="0"/>
                <a:cs typeface="Arial" panose="020B0604020202020204" pitchFamily="34" charset="0"/>
              </a:rPr>
              <a:t>при</a:t>
            </a:r>
            <a:r>
              <a:rPr sz="395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145" dirty="0">
                <a:latin typeface="Arial" panose="020B0604020202020204" pitchFamily="34" charset="0"/>
                <a:cs typeface="Arial" panose="020B0604020202020204" pitchFamily="34" charset="0"/>
              </a:rPr>
              <a:t>компиляции</a:t>
            </a: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55"/>
              </a:spcBef>
            </a:pPr>
            <a:r>
              <a:rPr sz="3950" spc="-50" dirty="0">
                <a:latin typeface="Arial" panose="020B0604020202020204" pitchFamily="34" charset="0"/>
                <a:cs typeface="Arial" panose="020B0604020202020204" pitchFamily="34" charset="0"/>
              </a:rPr>
              <a:t>z.B.</a:t>
            </a:r>
            <a:r>
              <a:rPr sz="395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b="1" spc="335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sz="3950" b="1" spc="-2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b="1" spc="-50" dirty="0">
                <a:latin typeface="Arial" panose="020B0604020202020204" pitchFamily="34" charset="0"/>
                <a:cs typeface="Arial" panose="020B0604020202020204" pitchFamily="34" charset="0"/>
              </a:rPr>
              <a:t>g++</a:t>
            </a:r>
            <a:r>
              <a:rPr sz="3950" b="1" spc="-2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b="1" spc="8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950" b="1" spc="-10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3950" b="1" spc="-2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b="1" spc="60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sz="3950" b="1" spc="-7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3950" b="1" spc="100" dirty="0">
                <a:latin typeface="Arial" panose="020B0604020202020204" pitchFamily="34" charset="0"/>
                <a:cs typeface="Arial" panose="020B0604020202020204" pitchFamily="34" charset="0"/>
              </a:rPr>
              <a:t>cpp</a:t>
            </a: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3618" y="832090"/>
            <a:ext cx="186436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25" dirty="0"/>
              <a:t>GDB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8050" y="1539875"/>
            <a:ext cx="17581245" cy="9350637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362585" indent="-350520">
              <a:lnSpc>
                <a:spcPct val="100000"/>
              </a:lnSpc>
              <a:spcBef>
                <a:spcPts val="1975"/>
              </a:spcBef>
              <a:buFont typeface="Microsoft Sans Serif"/>
              <a:buChar char="•"/>
              <a:tabLst>
                <a:tab pos="362585" algn="l"/>
                <a:tab pos="363220" algn="l"/>
              </a:tabLst>
            </a:pPr>
            <a:r>
              <a:rPr lang="en-US" sz="3600" b="1" spc="75" dirty="0">
                <a:latin typeface="Arial" panose="020B0604020202020204" pitchFamily="34" charset="0"/>
                <a:cs typeface="Arial" panose="020B0604020202020204" pitchFamily="34" charset="0"/>
              </a:rPr>
              <a:t>g++ -g main.cpp -&gt; </a:t>
            </a:r>
            <a:r>
              <a:rPr lang="en-US" sz="3600" b="1" spc="75" dirty="0" err="1">
                <a:latin typeface="Arial" panose="020B0604020202020204" pitchFamily="34" charset="0"/>
                <a:cs typeface="Arial" panose="020B0604020202020204" pitchFamily="34" charset="0"/>
              </a:rPr>
              <a:t>gdb</a:t>
            </a:r>
            <a:r>
              <a:rPr lang="en-US" sz="3600" b="1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spc="75" dirty="0" err="1">
                <a:latin typeface="Arial" panose="020B0604020202020204" pitchFamily="34" charset="0"/>
                <a:cs typeface="Arial" panose="020B0604020202020204" pitchFamily="34" charset="0"/>
              </a:rPr>
              <a:t>a.out</a:t>
            </a:r>
            <a:r>
              <a:rPr lang="en-US" sz="3600" b="1" spc="75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3600" b="1" spc="75" dirty="0" err="1">
                <a:latin typeface="Arial" panose="020B0604020202020204" pitchFamily="34" charset="0"/>
                <a:cs typeface="Arial" panose="020B0604020202020204" pitchFamily="34" charset="0"/>
              </a:rPr>
              <a:t>gdb</a:t>
            </a:r>
            <a:r>
              <a:rPr lang="en-US" sz="3600" b="1" spc="75" dirty="0"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en-US" sz="3600" b="1" spc="75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3600" b="1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spc="75" dirty="0" err="1">
                <a:latin typeface="Arial" panose="020B0604020202020204" pitchFamily="34" charset="0"/>
                <a:cs typeface="Arial" panose="020B0604020202020204" pitchFamily="34" charset="0"/>
              </a:rPr>
              <a:t>a.out</a:t>
            </a:r>
            <a:r>
              <a:rPr lang="en-US" sz="3600" b="1" spc="75" dirty="0">
                <a:latin typeface="Arial" panose="020B0604020202020204" pitchFamily="34" charset="0"/>
                <a:cs typeface="Arial" panose="020B0604020202020204" pitchFamily="34" charset="0"/>
              </a:rPr>
              <a:t> arg1 arg2</a:t>
            </a:r>
          </a:p>
          <a:p>
            <a:pPr marL="362585" indent="-350520">
              <a:lnSpc>
                <a:spcPct val="100000"/>
              </a:lnSpc>
              <a:spcBef>
                <a:spcPts val="1975"/>
              </a:spcBef>
              <a:buFont typeface="Microsoft Sans Serif"/>
              <a:buChar char="•"/>
              <a:tabLst>
                <a:tab pos="362585" algn="l"/>
                <a:tab pos="363220" algn="l"/>
              </a:tabLst>
            </a:pPr>
            <a:r>
              <a:rPr sz="3600" spc="75" dirty="0" err="1">
                <a:latin typeface="Arial" panose="020B0604020202020204" pitchFamily="34" charset="0"/>
                <a:cs typeface="Arial" panose="020B0604020202020204" pitchFamily="34" charset="0"/>
              </a:rPr>
              <a:t>База</a:t>
            </a:r>
            <a:r>
              <a:rPr sz="3600" spc="7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0" lvl="1" indent="-350520">
              <a:lnSpc>
                <a:spcPct val="100000"/>
              </a:lnSpc>
              <a:spcBef>
                <a:spcPts val="1875"/>
              </a:spcBef>
              <a:buChar char="•"/>
              <a:tabLst>
                <a:tab pos="822960" algn="l"/>
                <a:tab pos="823594" algn="l"/>
              </a:tabLst>
            </a:pPr>
            <a:r>
              <a:rPr sz="3600" b="1" spc="60" dirty="0">
                <a:latin typeface="Arial" panose="020B0604020202020204" pitchFamily="34" charset="0"/>
                <a:cs typeface="Arial" panose="020B0604020202020204" pitchFamily="34" charset="0"/>
              </a:rPr>
              <a:t>break(b)</a:t>
            </a:r>
            <a:r>
              <a:rPr sz="36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14" dirty="0">
                <a:latin typeface="Arial" panose="020B0604020202020204" pitchFamily="34" charset="0"/>
                <a:cs typeface="Arial" panose="020B0604020202020204" pitchFamily="34" charset="0"/>
              </a:rPr>
              <a:t>breakpoint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0" lvl="1" indent="-350520">
              <a:lnSpc>
                <a:spcPct val="100000"/>
              </a:lnSpc>
              <a:spcBef>
                <a:spcPts val="1875"/>
              </a:spcBef>
              <a:buChar char="•"/>
              <a:tabLst>
                <a:tab pos="822960" algn="l"/>
                <a:tab pos="823594" algn="l"/>
              </a:tabLst>
            </a:pPr>
            <a:r>
              <a:rPr sz="3600" b="1" spc="40" dirty="0">
                <a:latin typeface="Arial" panose="020B0604020202020204" pitchFamily="34" charset="0"/>
                <a:cs typeface="Arial" panose="020B0604020202020204" pitchFamily="34" charset="0"/>
              </a:rPr>
              <a:t>step(s)</a:t>
            </a:r>
            <a:r>
              <a:rPr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375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36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70" dirty="0">
                <a:latin typeface="Arial" panose="020B0604020202020204" pitchFamily="34" charset="0"/>
                <a:cs typeface="Arial" panose="020B0604020202020204" pitchFamily="34" charset="0"/>
              </a:rPr>
              <a:t>next(n)</a:t>
            </a:r>
            <a:r>
              <a:rPr sz="36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65" dirty="0">
                <a:latin typeface="Arial" panose="020B0604020202020204" pitchFamily="34" charset="0"/>
                <a:cs typeface="Arial" panose="020B0604020202020204" pitchFamily="34" charset="0"/>
              </a:rPr>
              <a:t>следующая</a:t>
            </a:r>
            <a:r>
              <a:rPr sz="36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60" dirty="0">
                <a:latin typeface="Arial" panose="020B0604020202020204" pitchFamily="34" charset="0"/>
                <a:cs typeface="Arial" panose="020B0604020202020204" pitchFamily="34" charset="0"/>
              </a:rPr>
              <a:t>строка</a:t>
            </a:r>
            <a:r>
              <a:rPr sz="36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35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sz="3600" spc="-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40" dirty="0">
                <a:latin typeface="Arial" panose="020B0604020202020204" pitchFamily="34" charset="0"/>
                <a:cs typeface="Arial" panose="020B0604020202020204" pitchFamily="34" charset="0"/>
              </a:rPr>
              <a:t>заходом</a:t>
            </a:r>
            <a:r>
              <a:rPr sz="36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375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20" dirty="0">
                <a:latin typeface="Arial" panose="020B0604020202020204" pitchFamily="34" charset="0"/>
                <a:cs typeface="Arial" panose="020B0604020202020204" pitchFamily="34" charset="0"/>
              </a:rPr>
              <a:t>без</a:t>
            </a:r>
            <a:r>
              <a:rPr sz="36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05" dirty="0">
                <a:latin typeface="Arial" panose="020B0604020202020204" pitchFamily="34" charset="0"/>
                <a:cs typeface="Arial" panose="020B0604020202020204" pitchFamily="34" charset="0"/>
              </a:rPr>
              <a:t>захода</a:t>
            </a:r>
            <a:r>
              <a:rPr sz="3600" spc="-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70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sz="36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00" dirty="0">
                <a:latin typeface="Arial" panose="020B0604020202020204" pitchFamily="34" charset="0"/>
                <a:cs typeface="Arial" panose="020B0604020202020204" pitchFamily="34" charset="0"/>
              </a:rPr>
              <a:t>функцию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0" lvl="1" indent="-350520">
              <a:lnSpc>
                <a:spcPct val="100000"/>
              </a:lnSpc>
              <a:spcBef>
                <a:spcPts val="1889"/>
              </a:spcBef>
              <a:buChar char="•"/>
              <a:tabLst>
                <a:tab pos="822960" algn="l"/>
                <a:tab pos="823594" algn="l"/>
              </a:tabLst>
            </a:pPr>
            <a:r>
              <a:rPr sz="3600" b="1" spc="45" dirty="0">
                <a:latin typeface="Arial" panose="020B0604020202020204" pitchFamily="34" charset="0"/>
                <a:cs typeface="Arial" panose="020B0604020202020204" pitchFamily="34" charset="0"/>
              </a:rPr>
              <a:t>stepi(si)</a:t>
            </a:r>
            <a:r>
              <a:rPr sz="36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375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36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75" dirty="0">
                <a:latin typeface="Arial" panose="020B0604020202020204" pitchFamily="34" charset="0"/>
                <a:cs typeface="Arial" panose="020B0604020202020204" pitchFamily="34" charset="0"/>
              </a:rPr>
              <a:t>nexti(ni)</a:t>
            </a:r>
            <a:r>
              <a:rPr sz="36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3600" spc="-65" dirty="0">
                <a:latin typeface="Arial" panose="020B0604020202020204" pitchFamily="34" charset="0"/>
                <a:cs typeface="Arial" panose="020B0604020202020204" pitchFamily="34" charset="0"/>
              </a:rPr>
              <a:t>следующая</a:t>
            </a:r>
            <a:r>
              <a:rPr sz="3600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55" dirty="0">
                <a:latin typeface="Arial" panose="020B0604020202020204" pitchFamily="34" charset="0"/>
                <a:cs typeface="Arial" panose="020B0604020202020204" pitchFamily="34" charset="0"/>
              </a:rPr>
              <a:t>ассемблерная</a:t>
            </a:r>
            <a:r>
              <a:rPr sz="3600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90" dirty="0">
                <a:latin typeface="Arial" panose="020B0604020202020204" pitchFamily="34" charset="0"/>
                <a:cs typeface="Arial" panose="020B0604020202020204" pitchFamily="34" charset="0"/>
              </a:rPr>
              <a:t>инструкция</a:t>
            </a:r>
            <a:r>
              <a:rPr sz="36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35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sz="3600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40" dirty="0">
                <a:latin typeface="Arial" panose="020B0604020202020204" pitchFamily="34" charset="0"/>
                <a:cs typeface="Arial" panose="020B0604020202020204" pitchFamily="34" charset="0"/>
              </a:rPr>
              <a:t>заходом</a:t>
            </a:r>
            <a:r>
              <a:rPr sz="3600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375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20" dirty="0">
                <a:latin typeface="Arial" panose="020B0604020202020204" pitchFamily="34" charset="0"/>
                <a:cs typeface="Arial" panose="020B0604020202020204" pitchFamily="34" charset="0"/>
              </a:rPr>
              <a:t>без</a:t>
            </a:r>
            <a:r>
              <a:rPr sz="3600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05" dirty="0">
                <a:latin typeface="Arial" panose="020B0604020202020204" pitchFamily="34" charset="0"/>
                <a:cs typeface="Arial" panose="020B0604020202020204" pitchFamily="34" charset="0"/>
              </a:rPr>
              <a:t>захода</a:t>
            </a:r>
            <a:r>
              <a:rPr sz="3600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70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sz="36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00" dirty="0">
                <a:latin typeface="Arial" panose="020B0604020202020204" pitchFamily="34" charset="0"/>
                <a:cs typeface="Arial" panose="020B0604020202020204" pitchFamily="34" charset="0"/>
              </a:rPr>
              <a:t>функцию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0" lvl="1" indent="-350520">
              <a:lnSpc>
                <a:spcPct val="100000"/>
              </a:lnSpc>
              <a:spcBef>
                <a:spcPts val="1895"/>
              </a:spcBef>
              <a:buChar char="•"/>
              <a:tabLst>
                <a:tab pos="822960" algn="l"/>
                <a:tab pos="823594" algn="l"/>
              </a:tabLst>
            </a:pPr>
            <a:r>
              <a:rPr sz="3600" b="1" spc="75" dirty="0">
                <a:latin typeface="Arial" panose="020B0604020202020204" pitchFamily="34" charset="0"/>
                <a:cs typeface="Arial" panose="020B0604020202020204" pitchFamily="34" charset="0"/>
              </a:rPr>
              <a:t>run(r) 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3600" spc="35" dirty="0">
                <a:latin typeface="Arial" panose="020B0604020202020204" pitchFamily="34" charset="0"/>
                <a:cs typeface="Arial" panose="020B0604020202020204" pitchFamily="34" charset="0"/>
              </a:rPr>
              <a:t>за</a:t>
            </a:r>
            <a:r>
              <a:rPr sz="3600" spc="-21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sz="3600" spc="-55" dirty="0">
                <a:latin typeface="Arial" panose="020B0604020202020204" pitchFamily="34" charset="0"/>
                <a:cs typeface="Arial" panose="020B0604020202020204" pitchFamily="34" charset="0"/>
              </a:rPr>
              <a:t>усти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ть</a:t>
            </a:r>
            <a:r>
              <a:rPr sz="3600" spc="-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25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sz="3600" spc="-120" dirty="0">
                <a:latin typeface="Arial" panose="020B0604020202020204" pitchFamily="34" charset="0"/>
                <a:cs typeface="Arial" panose="020B0604020202020204" pitchFamily="34" charset="0"/>
              </a:rPr>
              <a:t>сп</a:t>
            </a:r>
            <a:r>
              <a:rPr sz="3600" spc="-17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sz="3600" spc="-45" dirty="0">
                <a:latin typeface="Arial" panose="020B0604020202020204" pitchFamily="34" charset="0"/>
                <a:cs typeface="Arial" panose="020B0604020202020204" pitchFamily="34" charset="0"/>
              </a:rPr>
              <a:t>л</a:t>
            </a:r>
            <a:r>
              <a:rPr sz="3600" spc="-210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sz="3600" spc="-210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sz="3600" spc="-125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sz="3600" spc="-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21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sz="3600" spc="-22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sz="3600" spc="-17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sz="3600" spc="-280" dirty="0">
                <a:latin typeface="Arial" panose="020B0604020202020204" pitchFamily="34" charset="0"/>
                <a:cs typeface="Arial" panose="020B0604020202020204" pitchFamily="34" charset="0"/>
              </a:rPr>
              <a:t>г</a:t>
            </a:r>
            <a:r>
              <a:rPr sz="3600" spc="-22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sz="3600" spc="-120" dirty="0">
                <a:latin typeface="Arial" panose="020B0604020202020204" pitchFamily="34" charset="0"/>
                <a:cs typeface="Arial" panose="020B0604020202020204" pitchFamily="34" charset="0"/>
              </a:rPr>
              <a:t>ммы</a:t>
            </a:r>
            <a:r>
              <a:rPr sz="3600" spc="-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35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sz="3600" spc="-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25" dirty="0">
                <a:latin typeface="Arial" panose="020B0604020202020204" pitchFamily="34" charset="0"/>
                <a:cs typeface="Arial" panose="020B0604020202020204" pitchFamily="34" charset="0"/>
              </a:rPr>
              <a:t>начала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0" lvl="1" indent="-350520">
              <a:lnSpc>
                <a:spcPct val="100000"/>
              </a:lnSpc>
              <a:spcBef>
                <a:spcPts val="1889"/>
              </a:spcBef>
              <a:buChar char="•"/>
              <a:tabLst>
                <a:tab pos="822960" algn="l"/>
                <a:tab pos="823594" algn="l"/>
              </a:tabLst>
            </a:pPr>
            <a:r>
              <a:rPr sz="3600" b="1" spc="110" dirty="0">
                <a:latin typeface="Arial" panose="020B0604020202020204" pitchFamily="34" charset="0"/>
                <a:cs typeface="Arial" panose="020B0604020202020204" pitchFamily="34" charset="0"/>
              </a:rPr>
              <a:t>continue(c)</a:t>
            </a:r>
            <a:r>
              <a:rPr sz="36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00" dirty="0">
                <a:latin typeface="Arial" panose="020B0604020202020204" pitchFamily="34" charset="0"/>
                <a:cs typeface="Arial" panose="020B0604020202020204" pitchFamily="34" charset="0"/>
              </a:rPr>
              <a:t>продолжить</a:t>
            </a:r>
            <a:r>
              <a:rPr sz="3600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14" dirty="0">
                <a:latin typeface="Arial" panose="020B0604020202020204" pitchFamily="34" charset="0"/>
                <a:cs typeface="Arial" panose="020B0604020202020204" pitchFamily="34" charset="0"/>
              </a:rPr>
              <a:t>исполнение</a:t>
            </a:r>
            <a:r>
              <a:rPr sz="3600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35" dirty="0">
                <a:latin typeface="Arial" panose="020B0604020202020204" pitchFamily="34" charset="0"/>
                <a:cs typeface="Arial" panose="020B0604020202020204" pitchFamily="34" charset="0"/>
              </a:rPr>
              <a:t>(до</a:t>
            </a:r>
            <a:r>
              <a:rPr sz="3600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25" dirty="0">
                <a:latin typeface="Arial" panose="020B0604020202020204" pitchFamily="34" charset="0"/>
                <a:cs typeface="Arial" panose="020B0604020202020204" pitchFamily="34" charset="0"/>
              </a:rPr>
              <a:t>конца</a:t>
            </a:r>
            <a:r>
              <a:rPr sz="3600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95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sz="3600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20" dirty="0">
                <a:latin typeface="Arial" panose="020B0604020202020204" pitchFamily="34" charset="0"/>
                <a:cs typeface="Arial" panose="020B0604020202020204" pitchFamily="34" charset="0"/>
              </a:rPr>
              <a:t>следующего</a:t>
            </a:r>
            <a:r>
              <a:rPr sz="3600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00" dirty="0">
                <a:latin typeface="Arial" panose="020B0604020202020204" pitchFamily="34" charset="0"/>
                <a:cs typeface="Arial" panose="020B0604020202020204" pitchFamily="34" charset="0"/>
              </a:rPr>
              <a:t>breakpoint)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0" lvl="1" indent="-350520">
              <a:lnSpc>
                <a:spcPct val="100000"/>
              </a:lnSpc>
              <a:spcBef>
                <a:spcPts val="1889"/>
              </a:spcBef>
              <a:buChar char="•"/>
              <a:tabLst>
                <a:tab pos="822960" algn="l"/>
                <a:tab pos="823594" algn="l"/>
              </a:tabLst>
            </a:pPr>
            <a:r>
              <a:rPr sz="3600" b="1" spc="160" dirty="0">
                <a:latin typeface="Arial" panose="020B0604020202020204" pitchFamily="34" charset="0"/>
                <a:cs typeface="Arial" panose="020B0604020202020204" pitchFamily="34" charset="0"/>
              </a:rPr>
              <a:t>quit</a:t>
            </a:r>
            <a:r>
              <a:rPr sz="3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35" dirty="0">
                <a:latin typeface="Arial" panose="020B0604020202020204" pitchFamily="34" charset="0"/>
                <a:cs typeface="Arial" panose="020B0604020202020204" pitchFamily="34" charset="0"/>
              </a:rPr>
              <a:t>выйти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2585" indent="-350520">
              <a:lnSpc>
                <a:spcPct val="100000"/>
              </a:lnSpc>
              <a:spcBef>
                <a:spcPts val="1880"/>
              </a:spcBef>
              <a:buChar char="•"/>
              <a:tabLst>
                <a:tab pos="362585" algn="l"/>
                <a:tab pos="363220" algn="l"/>
              </a:tabLst>
            </a:pPr>
            <a:r>
              <a:rPr sz="3600" spc="60" dirty="0">
                <a:latin typeface="Arial" panose="020B0604020202020204" pitchFamily="34" charset="0"/>
                <a:cs typeface="Arial" panose="020B0604020202020204" pitchFamily="34" charset="0"/>
              </a:rPr>
              <a:t>Layout: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0" lvl="1" indent="-350520">
              <a:lnSpc>
                <a:spcPct val="100000"/>
              </a:lnSpc>
              <a:spcBef>
                <a:spcPts val="1875"/>
              </a:spcBef>
              <a:buChar char="•"/>
              <a:tabLst>
                <a:tab pos="822960" algn="l"/>
                <a:tab pos="823594" algn="l"/>
              </a:tabLst>
            </a:pPr>
            <a:r>
              <a:rPr sz="3600" b="1" spc="85" dirty="0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sz="36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95" dirty="0">
                <a:latin typeface="Arial" panose="020B0604020202020204" pitchFamily="34" charset="0"/>
                <a:cs typeface="Arial" panose="020B0604020202020204" pitchFamily="34" charset="0"/>
              </a:rPr>
              <a:t>next(n)/prev(p)/src/asm/split/regs</a:t>
            </a:r>
            <a:r>
              <a:rPr sz="36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6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75" dirty="0">
                <a:latin typeface="Arial" panose="020B0604020202020204" pitchFamily="34" charset="0"/>
                <a:cs typeface="Arial" panose="020B0604020202020204" pitchFamily="34" charset="0"/>
              </a:rPr>
              <a:t>изменить</a:t>
            </a:r>
            <a:r>
              <a:rPr sz="3600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85" dirty="0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0" lvl="1" indent="-350520">
              <a:lnSpc>
                <a:spcPct val="100000"/>
              </a:lnSpc>
              <a:spcBef>
                <a:spcPts val="1889"/>
              </a:spcBef>
              <a:buChar char="•"/>
              <a:tabLst>
                <a:tab pos="822960" algn="l"/>
                <a:tab pos="823594" algn="l"/>
              </a:tabLst>
            </a:pPr>
            <a:r>
              <a:rPr sz="3600" b="1" spc="110" dirty="0"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sz="36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95" dirty="0">
                <a:latin typeface="Arial" panose="020B0604020202020204" pitchFamily="34" charset="0"/>
                <a:cs typeface="Arial" panose="020B0604020202020204" pitchFamily="34" charset="0"/>
              </a:rPr>
              <a:t>next(n)/prev(p)/src/asm/split/regs</a:t>
            </a:r>
            <a:r>
              <a:rPr sz="36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3600" spc="-75" dirty="0">
                <a:latin typeface="Arial" panose="020B0604020202020204" pitchFamily="34" charset="0"/>
                <a:cs typeface="Arial" panose="020B0604020202020204" pitchFamily="34" charset="0"/>
              </a:rPr>
              <a:t>изменить</a:t>
            </a:r>
            <a:r>
              <a:rPr sz="3600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35" dirty="0">
                <a:latin typeface="Arial" panose="020B0604020202020204" pitchFamily="34" charset="0"/>
                <a:cs typeface="Arial" panose="020B0604020202020204" pitchFamily="34" charset="0"/>
              </a:rPr>
              <a:t>фокус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3618" y="832090"/>
            <a:ext cx="186436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25" dirty="0"/>
              <a:t>GDB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278514"/>
            <a:ext cx="12685395" cy="6595395"/>
          </a:xfrm>
          <a:prstGeom prst="rect">
            <a:avLst/>
          </a:prstGeom>
        </p:spPr>
        <p:txBody>
          <a:bodyPr vert="horz" wrap="square" lIns="0" tIns="33655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50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b="1" spc="280" dirty="0">
                <a:latin typeface="Arial" panose="020B0604020202020204" pitchFamily="34" charset="0"/>
                <a:cs typeface="Arial" panose="020B0604020202020204" pitchFamily="34" charset="0"/>
              </a:rPr>
              <a:t>gdb</a:t>
            </a:r>
            <a:r>
              <a:rPr sz="395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b="1" spc="145" dirty="0">
                <a:latin typeface="Arial" panose="020B0604020202020204" pitchFamily="34" charset="0"/>
                <a:cs typeface="Arial" panose="020B0604020202020204" pitchFamily="34" charset="0"/>
              </a:rPr>
              <a:t>-p</a:t>
            </a:r>
            <a:r>
              <a:rPr sz="395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95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275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sz="3950" spc="-229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sz="3950" spc="-12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sz="3950" spc="-100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sz="3950" spc="-55" dirty="0">
                <a:latin typeface="Arial" panose="020B0604020202020204" pitchFamily="34" charset="0"/>
                <a:cs typeface="Arial" panose="020B0604020202020204" pitchFamily="34" charset="0"/>
              </a:rPr>
              <a:t>л</a:t>
            </a:r>
            <a:r>
              <a:rPr sz="3950" spc="-145" dirty="0">
                <a:latin typeface="Arial" panose="020B0604020202020204" pitchFamily="34" charset="0"/>
                <a:cs typeface="Arial" panose="020B0604020202020204" pitchFamily="34" charset="0"/>
              </a:rPr>
              <a:t>ю</a:t>
            </a:r>
            <a:r>
              <a:rPr sz="3950" spc="60" dirty="0">
                <a:latin typeface="Arial" panose="020B0604020202020204" pitchFamily="34" charset="0"/>
                <a:cs typeface="Arial" panose="020B0604020202020204" pitchFamily="34" charset="0"/>
              </a:rPr>
              <a:t>ч</a:t>
            </a:r>
            <a:r>
              <a:rPr sz="3950" spc="-17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sz="3950" dirty="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sz="3950" spc="-5" dirty="0">
                <a:latin typeface="Arial" panose="020B0604020202020204" pitchFamily="34" charset="0"/>
                <a:cs typeface="Arial" panose="020B0604020202020204" pitchFamily="34" charset="0"/>
              </a:rPr>
              <a:t>ь</a:t>
            </a:r>
            <a:r>
              <a:rPr sz="3950" spc="70" dirty="0">
                <a:latin typeface="Arial" panose="020B0604020202020204" pitchFamily="34" charset="0"/>
                <a:cs typeface="Arial" panose="020B0604020202020204" pitchFamily="34" charset="0"/>
              </a:rPr>
              <a:t>ся</a:t>
            </a:r>
            <a:r>
              <a:rPr sz="3950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45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sz="3950" spc="60" dirty="0">
                <a:latin typeface="Arial" panose="020B0604020202020204" pitchFamily="34" charset="0"/>
                <a:cs typeface="Arial" panose="020B0604020202020204" pitchFamily="34" charset="0"/>
              </a:rPr>
              <a:t>ж</a:t>
            </a:r>
            <a:r>
              <a:rPr sz="395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sz="395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50" dirty="0">
                <a:latin typeface="Arial" panose="020B0604020202020204" pitchFamily="34" charset="0"/>
                <a:cs typeface="Arial" panose="020B0604020202020204" pitchFamily="34" charset="0"/>
              </a:rPr>
              <a:t>за</a:t>
            </a:r>
            <a:r>
              <a:rPr sz="3950" spc="-275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sz="3950" spc="-235" dirty="0">
                <a:latin typeface="Arial" panose="020B0604020202020204" pitchFamily="34" charset="0"/>
                <a:cs typeface="Arial" panose="020B0604020202020204" pitchFamily="34" charset="0"/>
              </a:rPr>
              <a:t>ущ</a:t>
            </a:r>
            <a:r>
              <a:rPr sz="395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sz="3950" spc="-275" dirty="0">
                <a:latin typeface="Arial" panose="020B0604020202020204" pitchFamily="34" charset="0"/>
                <a:cs typeface="Arial" panose="020B0604020202020204" pitchFamily="34" charset="0"/>
              </a:rPr>
              <a:t>нн</a:t>
            </a:r>
            <a:r>
              <a:rPr sz="3950" spc="-229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sz="3950" spc="-200" dirty="0"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sz="3950" spc="-140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sz="395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275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sz="3950" spc="-29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sz="3950" spc="-229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sz="3950" spc="-385" dirty="0">
                <a:latin typeface="Arial" panose="020B0604020202020204" pitchFamily="34" charset="0"/>
                <a:cs typeface="Arial" panose="020B0604020202020204" pitchFamily="34" charset="0"/>
              </a:rPr>
              <a:t>ц</a:t>
            </a:r>
            <a:r>
              <a:rPr sz="395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sz="3950" spc="-65" dirty="0">
                <a:latin typeface="Arial" panose="020B0604020202020204" pitchFamily="34" charset="0"/>
                <a:cs typeface="Arial" panose="020B0604020202020204" pitchFamily="34" charset="0"/>
              </a:rPr>
              <a:t>ссу</a:t>
            </a: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b="1" spc="170" dirty="0">
                <a:latin typeface="Arial" panose="020B0604020202020204" pitchFamily="34" charset="0"/>
                <a:cs typeface="Arial" panose="020B0604020202020204" pitchFamily="34" charset="0"/>
              </a:rPr>
              <a:t>detach</a:t>
            </a:r>
            <a:r>
              <a:rPr sz="395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95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95" dirty="0">
                <a:latin typeface="Arial" panose="020B0604020202020204" pitchFamily="34" charset="0"/>
                <a:cs typeface="Arial" panose="020B0604020202020204" pitchFamily="34" charset="0"/>
              </a:rPr>
              <a:t>отсоединиться</a:t>
            </a:r>
            <a:r>
              <a:rPr sz="395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100" dirty="0">
                <a:latin typeface="Arial" panose="020B0604020202020204" pitchFamily="34" charset="0"/>
                <a:cs typeface="Arial" panose="020B0604020202020204" pitchFamily="34" charset="0"/>
              </a:rPr>
              <a:t>от</a:t>
            </a:r>
            <a:r>
              <a:rPr sz="3950" spc="-2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155" dirty="0">
                <a:latin typeface="Arial" panose="020B0604020202020204" pitchFamily="34" charset="0"/>
                <a:cs typeface="Arial" panose="020B0604020202020204" pitchFamily="34" charset="0"/>
              </a:rPr>
              <a:t>процесса</a:t>
            </a: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b="1" spc="135" dirty="0">
                <a:latin typeface="Arial" panose="020B0604020202020204" pitchFamily="34" charset="0"/>
                <a:cs typeface="Arial" panose="020B0604020202020204" pitchFamily="34" charset="0"/>
              </a:rPr>
              <a:t>backtrace(bt)</a:t>
            </a:r>
            <a:r>
              <a:rPr sz="395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95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5" dirty="0">
                <a:latin typeface="Arial" panose="020B0604020202020204" pitchFamily="34" charset="0"/>
                <a:cs typeface="Arial" panose="020B0604020202020204" pitchFamily="34" charset="0"/>
              </a:rPr>
              <a:t>стек</a:t>
            </a:r>
            <a:r>
              <a:rPr sz="3950" spc="-2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15" dirty="0">
                <a:latin typeface="Arial" panose="020B0604020202020204" pitchFamily="34" charset="0"/>
                <a:cs typeface="Arial" panose="020B0604020202020204" pitchFamily="34" charset="0"/>
              </a:rPr>
              <a:t>вызовов</a:t>
            </a: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b="1" spc="155" dirty="0">
                <a:latin typeface="Arial" panose="020B0604020202020204" pitchFamily="34" charset="0"/>
                <a:cs typeface="Arial" panose="020B0604020202020204" pitchFamily="34" charset="0"/>
              </a:rPr>
              <a:t>print(p)</a:t>
            </a:r>
            <a:r>
              <a:rPr sz="395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b="1" spc="114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3950" b="1" spc="55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sz="395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95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29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sz="3950" spc="15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sz="3950" spc="-160" dirty="0">
                <a:latin typeface="Arial" panose="020B0604020202020204" pitchFamily="34" charset="0"/>
                <a:cs typeface="Arial" panose="020B0604020202020204" pitchFamily="34" charset="0"/>
              </a:rPr>
              <a:t>сп</a:t>
            </a:r>
            <a:r>
              <a:rPr sz="395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sz="3950" spc="60" dirty="0">
                <a:latin typeface="Arial" panose="020B0604020202020204" pitchFamily="34" charset="0"/>
                <a:cs typeface="Arial" panose="020B0604020202020204" pitchFamily="34" charset="0"/>
              </a:rPr>
              <a:t>ч</a:t>
            </a:r>
            <a:r>
              <a:rPr sz="3950" spc="15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sz="3950" spc="20" dirty="0">
                <a:latin typeface="Arial" panose="020B0604020202020204" pitchFamily="34" charset="0"/>
                <a:cs typeface="Arial" panose="020B0604020202020204" pitchFamily="34" charset="0"/>
              </a:rPr>
              <a:t>та</a:t>
            </a:r>
            <a:r>
              <a:rPr sz="3950" dirty="0">
                <a:latin typeface="Arial" panose="020B0604020202020204" pitchFamily="34" charset="0"/>
                <a:cs typeface="Arial" panose="020B0604020202020204" pitchFamily="34" charset="0"/>
              </a:rPr>
              <a:t>ть</a:t>
            </a:r>
            <a:r>
              <a:rPr sz="395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100" dirty="0">
                <a:latin typeface="Arial" panose="020B0604020202020204" pitchFamily="34" charset="0"/>
                <a:cs typeface="Arial" panose="020B0604020202020204" pitchFamily="34" charset="0"/>
              </a:rPr>
              <a:t>зн</a:t>
            </a:r>
            <a:r>
              <a:rPr sz="3950" spc="15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sz="3950" spc="60" dirty="0">
                <a:latin typeface="Arial" panose="020B0604020202020204" pitchFamily="34" charset="0"/>
                <a:cs typeface="Arial" panose="020B0604020202020204" pitchFamily="34" charset="0"/>
              </a:rPr>
              <a:t>ч</a:t>
            </a:r>
            <a:r>
              <a:rPr sz="395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sz="3950" spc="-275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sz="3950" spc="-17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sz="395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sz="395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275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sz="395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sz="3950" spc="-29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sz="395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sz="3950" spc="-140" dirty="0"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sz="3950" spc="-105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sz="3950" spc="-275" dirty="0">
                <a:latin typeface="Arial" panose="020B0604020202020204" pitchFamily="34" charset="0"/>
                <a:cs typeface="Arial" panose="020B0604020202020204" pitchFamily="34" charset="0"/>
              </a:rPr>
              <a:t>нн</a:t>
            </a:r>
            <a:r>
              <a:rPr sz="3950" spc="-229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sz="3950" spc="-170" dirty="0">
                <a:latin typeface="Arial" panose="020B0604020202020204" pitchFamily="34" charset="0"/>
                <a:cs typeface="Arial" panose="020B0604020202020204" pitchFamily="34" charset="0"/>
              </a:rPr>
              <a:t>й</a:t>
            </a:r>
            <a:r>
              <a:rPr sz="395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114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3950" spc="55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Char char="•"/>
              <a:tabLst>
                <a:tab pos="473075" algn="l"/>
                <a:tab pos="473709" algn="l"/>
              </a:tabLst>
            </a:pPr>
            <a:r>
              <a:rPr lang="en-US" sz="3950" b="1" spc="110" dirty="0"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r>
              <a:rPr sz="395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95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245" dirty="0">
                <a:latin typeface="Arial" panose="020B0604020202020204" pitchFamily="34" charset="0"/>
                <a:cs typeface="Arial" panose="020B0604020202020204" pitchFamily="34" charset="0"/>
              </a:rPr>
              <a:t>до</a:t>
            </a:r>
            <a:r>
              <a:rPr sz="3950" spc="-170" dirty="0">
                <a:latin typeface="Arial" panose="020B0604020202020204" pitchFamily="34" charset="0"/>
                <a:cs typeface="Arial" panose="020B0604020202020204" pitchFamily="34" charset="0"/>
              </a:rPr>
              <a:t>й</a:t>
            </a:r>
            <a:r>
              <a:rPr sz="3950" spc="-70" dirty="0">
                <a:latin typeface="Arial" panose="020B0604020202020204" pitchFamily="34" charset="0"/>
                <a:cs typeface="Arial" panose="020B0604020202020204" pitchFamily="34" charset="0"/>
              </a:rPr>
              <a:t>ти</a:t>
            </a:r>
            <a:r>
              <a:rPr sz="395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245" dirty="0">
                <a:latin typeface="Arial" panose="020B0604020202020204" pitchFamily="34" charset="0"/>
                <a:cs typeface="Arial" panose="020B0604020202020204" pitchFamily="34" charset="0"/>
              </a:rPr>
              <a:t>до</a:t>
            </a:r>
            <a:r>
              <a:rPr sz="395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165" dirty="0">
                <a:latin typeface="Arial" panose="020B0604020202020204" pitchFamily="34" charset="0"/>
                <a:cs typeface="Arial" panose="020B0604020202020204" pitchFamily="34" charset="0"/>
              </a:rPr>
              <a:t>конца</a:t>
            </a:r>
            <a:r>
              <a:rPr sz="395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170" dirty="0" err="1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sz="3950" spc="-160" dirty="0" err="1">
                <a:latin typeface="Arial" panose="020B0604020202020204" pitchFamily="34" charset="0"/>
                <a:cs typeface="Arial" panose="020B0604020202020204" pitchFamily="34" charset="0"/>
              </a:rPr>
              <a:t>сп</a:t>
            </a:r>
            <a:r>
              <a:rPr sz="3950" spc="-229" dirty="0" err="1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sz="3950" spc="-55" dirty="0" err="1">
                <a:latin typeface="Arial" panose="020B0604020202020204" pitchFamily="34" charset="0"/>
                <a:cs typeface="Arial" panose="020B0604020202020204" pitchFamily="34" charset="0"/>
              </a:rPr>
              <a:t>л</a:t>
            </a:r>
            <a:r>
              <a:rPr sz="3950" spc="-275" dirty="0" err="1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sz="3950" dirty="0" err="1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sz="3950" spc="-275" dirty="0" err="1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sz="3950" spc="-170" dirty="0" err="1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sz="3950" spc="190" dirty="0" err="1"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sz="395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100" dirty="0" err="1">
                <a:latin typeface="Arial" panose="020B0604020202020204" pitchFamily="34" charset="0"/>
                <a:cs typeface="Arial" panose="020B0604020202020204" pitchFamily="34" charset="0"/>
              </a:rPr>
              <a:t>фу</a:t>
            </a:r>
            <a:r>
              <a:rPr sz="3950" spc="-90" dirty="0" err="1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sz="3950" spc="45" dirty="0" err="1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sz="3950" spc="-385" dirty="0" err="1">
                <a:latin typeface="Arial" panose="020B0604020202020204" pitchFamily="34" charset="0"/>
                <a:cs typeface="Arial" panose="020B0604020202020204" pitchFamily="34" charset="0"/>
              </a:rPr>
              <a:t>ц</a:t>
            </a:r>
            <a:r>
              <a:rPr sz="3950" spc="-170" dirty="0" err="1">
                <a:latin typeface="Arial" panose="020B0604020202020204" pitchFamily="34" charset="0"/>
                <a:cs typeface="Arial" panose="020B0604020202020204" pitchFamily="34" charset="0"/>
              </a:rPr>
              <a:t>ии</a:t>
            </a:r>
            <a:endParaRPr lang="en-US" sz="3950" spc="-17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Char char="•"/>
              <a:tabLst>
                <a:tab pos="473075" algn="l"/>
                <a:tab pos="473709" algn="l"/>
              </a:tabLst>
            </a:pPr>
            <a:r>
              <a:rPr lang="en-US" sz="3950" b="1" spc="-17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3950" spc="-17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3950" spc="-170" dirty="0">
                <a:latin typeface="Arial" panose="020B0604020202020204" pitchFamily="34" charset="0"/>
                <a:cs typeface="Arial" panose="020B0604020202020204" pitchFamily="34" charset="0"/>
              </a:rPr>
              <a:t>выйти из функции</a:t>
            </a:r>
            <a:endParaRPr lang="en-US" sz="3950" spc="-17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Char char="•"/>
              <a:tabLst>
                <a:tab pos="473075" algn="l"/>
                <a:tab pos="473709" algn="l"/>
              </a:tabLst>
            </a:pPr>
            <a:r>
              <a:rPr lang="en-US" sz="3950" b="1" dirty="0">
                <a:latin typeface="Arial" panose="020B0604020202020204" pitchFamily="34" charset="0"/>
                <a:cs typeface="Arial" panose="020B0604020202020204" pitchFamily="34" charset="0"/>
              </a:rPr>
              <a:t>set disassembly-flavor intel (</a:t>
            </a:r>
            <a:r>
              <a:rPr lang="en-US" sz="3950" b="1" dirty="0" err="1"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sz="395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950" dirty="0">
                <a:latin typeface="Arial" panose="020B0604020202020204" pitchFamily="34" charset="0"/>
                <a:cs typeface="Arial" panose="020B0604020202020204" pitchFamily="34" charset="0"/>
              </a:rPr>
              <a:t>(&gt;&gt; ~/.</a:t>
            </a:r>
            <a:r>
              <a:rPr lang="en-US" sz="3950" dirty="0" err="1">
                <a:latin typeface="Arial" panose="020B0604020202020204" pitchFamily="34" charset="0"/>
                <a:cs typeface="Arial" panose="020B0604020202020204" pitchFamily="34" charset="0"/>
              </a:rPr>
              <a:t>gdbinit</a:t>
            </a:r>
            <a:r>
              <a:rPr lang="en-US" sz="39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CF4D-0838-4ED1-A003-08094AB4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3449" y="930276"/>
            <a:ext cx="8077200" cy="1143000"/>
          </a:xfrm>
        </p:spPr>
        <p:txBody>
          <a:bodyPr/>
          <a:lstStyle/>
          <a:p>
            <a:r>
              <a:rPr lang="en-US" dirty="0"/>
              <a:t>GDB (Breakpoints)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784CE-9E71-4E8A-BAD6-2FAABC01B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6272" y="3513916"/>
            <a:ext cx="17951555" cy="3693319"/>
          </a:xfrm>
        </p:spPr>
        <p:txBody>
          <a:bodyPr/>
          <a:lstStyle/>
          <a:p>
            <a:r>
              <a:rPr lang="en-US" sz="4800" b="0" i="0" u="none" strike="noStrike" baseline="0" dirty="0">
                <a:solidFill>
                  <a:srgbClr val="000000"/>
                </a:solidFill>
                <a:latin typeface="AAAAAB+ArialMT"/>
              </a:rPr>
              <a:t>• </a:t>
            </a:r>
            <a:r>
              <a:rPr lang="en-US" sz="4800" b="1" i="0" u="none" strike="noStrike" baseline="0" dirty="0">
                <a:solidFill>
                  <a:srgbClr val="000000"/>
                </a:solidFill>
                <a:latin typeface="AAAAAD+Arial-BoldMT"/>
              </a:rPr>
              <a:t>break </a:t>
            </a:r>
            <a:r>
              <a:rPr lang="en-US" sz="4800" b="0" i="0" u="none" strike="noStrike" baseline="0" dirty="0">
                <a:solidFill>
                  <a:srgbClr val="000000"/>
                </a:solidFill>
                <a:latin typeface="AAAAAB+ArialMT"/>
              </a:rPr>
              <a:t>(</a:t>
            </a:r>
            <a:r>
              <a:rPr lang="en-US" sz="4800" b="1" i="0" u="none" strike="noStrike" baseline="0" dirty="0">
                <a:solidFill>
                  <a:srgbClr val="000000"/>
                </a:solidFill>
                <a:latin typeface="AAAAAD+Arial-BoldMT"/>
              </a:rPr>
              <a:t>b</a:t>
            </a:r>
            <a:r>
              <a:rPr lang="en-US" sz="4800" b="0" i="0" u="none" strike="noStrike" baseline="0" dirty="0">
                <a:solidFill>
                  <a:srgbClr val="000000"/>
                </a:solidFill>
                <a:latin typeface="AAAAAB+ArialMT"/>
              </a:rPr>
              <a:t>) </a:t>
            </a:r>
            <a:r>
              <a:rPr lang="en-US" sz="4800" b="1" i="0" u="none" strike="noStrike" baseline="0" dirty="0" err="1">
                <a:solidFill>
                  <a:srgbClr val="000000"/>
                </a:solidFill>
                <a:latin typeface="AAAAAD+Arial-BoldMT"/>
              </a:rPr>
              <a:t>func_name</a:t>
            </a:r>
            <a:r>
              <a:rPr lang="en-US" sz="4800" b="1" i="0" u="none" strike="noStrike" baseline="0" dirty="0">
                <a:solidFill>
                  <a:srgbClr val="000000"/>
                </a:solidFill>
                <a:latin typeface="AAAAAD+Arial-BoldMT"/>
              </a:rPr>
              <a:t>/line/...</a:t>
            </a:r>
            <a:r>
              <a:rPr lang="en-US" sz="4800" b="0" i="0" u="none" strike="noStrike" baseline="0" dirty="0">
                <a:solidFill>
                  <a:srgbClr val="000000"/>
                </a:solidFill>
                <a:latin typeface="AAAAAB+ArialMT"/>
              </a:rPr>
              <a:t>– set a breakpoint </a:t>
            </a:r>
          </a:p>
          <a:p>
            <a:r>
              <a:rPr lang="en-US" sz="4800" b="0" i="0" u="none" strike="noStrike" baseline="0" dirty="0">
                <a:solidFill>
                  <a:srgbClr val="000000"/>
                </a:solidFill>
                <a:latin typeface="AAAAAB+ArialMT"/>
              </a:rPr>
              <a:t>• </a:t>
            </a:r>
            <a:r>
              <a:rPr lang="en-US" sz="4800" b="1" i="0" u="none" strike="noStrike" baseline="0" dirty="0">
                <a:solidFill>
                  <a:srgbClr val="000000"/>
                </a:solidFill>
                <a:latin typeface="AAAAAD+Arial-BoldMT"/>
              </a:rPr>
              <a:t>info break </a:t>
            </a:r>
            <a:r>
              <a:rPr lang="en-US" sz="4800" b="0" i="0" u="none" strike="noStrike" baseline="0" dirty="0">
                <a:solidFill>
                  <a:srgbClr val="000000"/>
                </a:solidFill>
                <a:latin typeface="AAAAAB+ArialMT"/>
              </a:rPr>
              <a:t>– get the list of breakpoints </a:t>
            </a:r>
          </a:p>
          <a:p>
            <a:r>
              <a:rPr lang="en-US" sz="4800" b="0" i="0" u="none" strike="noStrike" baseline="0" dirty="0">
                <a:solidFill>
                  <a:srgbClr val="000000"/>
                </a:solidFill>
                <a:latin typeface="AAAAAB+ArialMT"/>
              </a:rPr>
              <a:t>• </a:t>
            </a:r>
            <a:r>
              <a:rPr lang="en-US" sz="4800" b="1" i="0" u="none" strike="noStrike" baseline="0" dirty="0">
                <a:solidFill>
                  <a:srgbClr val="000000"/>
                </a:solidFill>
                <a:latin typeface="AAAAAD+Arial-BoldMT"/>
              </a:rPr>
              <a:t>delete *</a:t>
            </a:r>
            <a:r>
              <a:rPr lang="en-US" sz="4800" b="1" i="0" u="none" strike="noStrike" baseline="0" dirty="0" err="1">
                <a:solidFill>
                  <a:srgbClr val="000000"/>
                </a:solidFill>
                <a:latin typeface="AAAAAD+Arial-BoldMT"/>
              </a:rPr>
              <a:t>break_num</a:t>
            </a:r>
            <a:r>
              <a:rPr lang="en-US" sz="4800" b="1" i="0" u="none" strike="noStrike" baseline="0" dirty="0">
                <a:solidFill>
                  <a:srgbClr val="000000"/>
                </a:solidFill>
                <a:latin typeface="AAAAAD+Arial-BoldMT"/>
              </a:rPr>
              <a:t>* </a:t>
            </a:r>
            <a:r>
              <a:rPr lang="en-US" sz="4800" b="0" i="0" u="none" strike="noStrike" baseline="0" dirty="0">
                <a:solidFill>
                  <a:srgbClr val="000000"/>
                </a:solidFill>
                <a:latin typeface="AAAAAB+ArialMT"/>
              </a:rPr>
              <a:t>– delete a breakpoint </a:t>
            </a:r>
          </a:p>
          <a:p>
            <a:r>
              <a:rPr lang="en-US" sz="4800" b="0" i="0" u="none" strike="noStrike" baseline="0" dirty="0">
                <a:solidFill>
                  <a:srgbClr val="000000"/>
                </a:solidFill>
                <a:latin typeface="AAAAAB+ArialMT"/>
              </a:rPr>
              <a:t>• </a:t>
            </a:r>
            <a:r>
              <a:rPr lang="en-US" sz="4800" b="1" i="0" u="none" strike="noStrike" baseline="0" dirty="0">
                <a:solidFill>
                  <a:srgbClr val="000000"/>
                </a:solidFill>
                <a:latin typeface="AAAAAD+Arial-BoldMT"/>
              </a:rPr>
              <a:t>clear </a:t>
            </a:r>
            <a:r>
              <a:rPr lang="en-US" sz="4800" b="0" i="0" u="none" strike="noStrike" baseline="0" dirty="0">
                <a:solidFill>
                  <a:srgbClr val="000000"/>
                </a:solidFill>
                <a:latin typeface="AAAAAB+ArialMT"/>
              </a:rPr>
              <a:t>– delete all breakpoints </a:t>
            </a:r>
          </a:p>
          <a:p>
            <a:r>
              <a:rPr lang="en-US" sz="4800" b="0" i="0" u="none" strike="noStrike" baseline="0" dirty="0">
                <a:solidFill>
                  <a:srgbClr val="000000"/>
                </a:solidFill>
                <a:latin typeface="AAAAAB+ArialMT"/>
              </a:rPr>
              <a:t>• </a:t>
            </a:r>
            <a:r>
              <a:rPr lang="en-US" sz="4800" b="1" i="0" u="none" strike="noStrike" baseline="0" dirty="0">
                <a:solidFill>
                  <a:srgbClr val="000000"/>
                </a:solidFill>
                <a:latin typeface="AAAAAD+Arial-BoldMT"/>
              </a:rPr>
              <a:t>enable </a:t>
            </a:r>
            <a:r>
              <a:rPr lang="en-US" sz="4800" b="0" i="0" u="none" strike="noStrike" baseline="0" dirty="0">
                <a:solidFill>
                  <a:srgbClr val="000000"/>
                </a:solidFill>
                <a:latin typeface="AAAAAB+ArialMT"/>
              </a:rPr>
              <a:t>/ </a:t>
            </a:r>
            <a:r>
              <a:rPr lang="en-US" sz="4800" b="1" i="0" u="none" strike="noStrike" baseline="0" dirty="0">
                <a:solidFill>
                  <a:srgbClr val="000000"/>
                </a:solidFill>
                <a:latin typeface="AAAAAD+Arial-BoldMT"/>
              </a:rPr>
              <a:t>disable </a:t>
            </a:r>
            <a:r>
              <a:rPr lang="en-US" sz="4800" b="0" i="0" u="none" strike="noStrike" baseline="0" dirty="0">
                <a:solidFill>
                  <a:srgbClr val="000000"/>
                </a:solidFill>
                <a:latin typeface="AAAAAB+ArialMT"/>
              </a:rPr>
              <a:t>*</a:t>
            </a:r>
            <a:r>
              <a:rPr lang="en-US" sz="4800" b="0" i="0" u="none" strike="noStrike" baseline="0" dirty="0" err="1">
                <a:solidFill>
                  <a:srgbClr val="000000"/>
                </a:solidFill>
                <a:latin typeface="AAAAAB+ArialMT"/>
              </a:rPr>
              <a:t>break_num</a:t>
            </a:r>
            <a:r>
              <a:rPr lang="en-US" sz="4800" b="0" i="0" u="none" strike="noStrike" baseline="0" dirty="0">
                <a:solidFill>
                  <a:srgbClr val="000000"/>
                </a:solidFill>
                <a:latin typeface="AAAAAB+ArialMT"/>
              </a:rPr>
              <a:t>* – obvious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10882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C95E-8142-436C-9736-EC883D58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0558" y="679690"/>
            <a:ext cx="5426692" cy="2123658"/>
          </a:xfrm>
        </p:spPr>
        <p:txBody>
          <a:bodyPr/>
          <a:lstStyle/>
          <a:p>
            <a:pPr algn="ctr"/>
            <a:r>
              <a:rPr lang="en-US" dirty="0"/>
              <a:t>GDB (Stack)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2292C-0C7A-49C1-82F4-512E7F666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6272" y="3513916"/>
            <a:ext cx="17951555" cy="22159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0" i="0" u="none" strike="noStrike" baseline="0" dirty="0">
                <a:solidFill>
                  <a:srgbClr val="000000"/>
                </a:solidFill>
                <a:latin typeface="AAAAAB+ArialMT"/>
              </a:rPr>
              <a:t> </a:t>
            </a:r>
            <a:r>
              <a:rPr lang="en-US" sz="4800" b="1" i="0" u="none" strike="noStrike" baseline="0" dirty="0" err="1">
                <a:solidFill>
                  <a:srgbClr val="000000"/>
                </a:solidFill>
                <a:latin typeface="AAAAAD+Arial-BoldMT"/>
              </a:rPr>
              <a:t>backtrace</a:t>
            </a:r>
            <a:r>
              <a:rPr lang="en-US" sz="4800" b="1" i="0" u="none" strike="noStrike" baseline="0" dirty="0">
                <a:solidFill>
                  <a:srgbClr val="000000"/>
                </a:solidFill>
                <a:latin typeface="AAAAAD+Arial-BoldMT"/>
              </a:rPr>
              <a:t> </a:t>
            </a:r>
            <a:r>
              <a:rPr lang="en-US" sz="4800" b="0" i="0" u="none" strike="noStrike" baseline="0" dirty="0">
                <a:solidFill>
                  <a:srgbClr val="000000"/>
                </a:solidFill>
                <a:latin typeface="AAAAAB+ArialMT"/>
              </a:rPr>
              <a:t>(</a:t>
            </a:r>
            <a:r>
              <a:rPr lang="en-US" sz="4800" b="1" i="0" u="none" strike="noStrike" baseline="0" dirty="0" err="1">
                <a:solidFill>
                  <a:srgbClr val="000000"/>
                </a:solidFill>
                <a:latin typeface="AAAAAD+Arial-BoldMT"/>
              </a:rPr>
              <a:t>bt</a:t>
            </a:r>
            <a:r>
              <a:rPr lang="en-US" sz="4800" b="0" i="0" u="none" strike="noStrike" baseline="0" dirty="0">
                <a:solidFill>
                  <a:srgbClr val="000000"/>
                </a:solidFill>
                <a:latin typeface="AAAAAB+ArialMT"/>
              </a:rPr>
              <a:t>) – show </a:t>
            </a:r>
            <a:r>
              <a:rPr lang="en-US" sz="4800" b="0" i="0" u="none" strike="noStrike" baseline="0" dirty="0" err="1">
                <a:solidFill>
                  <a:srgbClr val="000000"/>
                </a:solidFill>
                <a:latin typeface="AAAAAB+ArialMT"/>
              </a:rPr>
              <a:t>backtrace</a:t>
            </a:r>
            <a:r>
              <a:rPr lang="en-US" sz="4800" b="0" i="0" u="none" strike="noStrike" baseline="0" dirty="0">
                <a:solidFill>
                  <a:srgbClr val="000000"/>
                </a:solidFill>
                <a:latin typeface="AAAAAB+ArialMT"/>
              </a:rPr>
              <a:t> </a:t>
            </a:r>
          </a:p>
          <a:p>
            <a:r>
              <a:rPr lang="en-US" sz="4800" b="0" i="0" u="none" strike="noStrike" baseline="0" dirty="0">
                <a:solidFill>
                  <a:srgbClr val="000000"/>
                </a:solidFill>
                <a:latin typeface="AAAAAB+ArialMT"/>
              </a:rPr>
              <a:t>• </a:t>
            </a:r>
            <a:r>
              <a:rPr lang="en-US" sz="4800" b="1" i="0" u="none" strike="noStrike" baseline="0" dirty="0" err="1">
                <a:solidFill>
                  <a:srgbClr val="000000"/>
                </a:solidFill>
                <a:latin typeface="AAAAAD+Arial-BoldMT"/>
              </a:rPr>
              <a:t>backtrace</a:t>
            </a:r>
            <a:r>
              <a:rPr lang="en-US" sz="4800" b="1" i="0" u="none" strike="noStrike" baseline="0" dirty="0">
                <a:solidFill>
                  <a:srgbClr val="000000"/>
                </a:solidFill>
                <a:latin typeface="AAAAAD+Arial-BoldMT"/>
              </a:rPr>
              <a:t> full </a:t>
            </a:r>
            <a:r>
              <a:rPr lang="en-US" sz="4800" b="0" i="0" u="none" strike="noStrike" baseline="0" dirty="0">
                <a:solidFill>
                  <a:srgbClr val="000000"/>
                </a:solidFill>
                <a:latin typeface="AAAAAB+ArialMT"/>
              </a:rPr>
              <a:t>– show </a:t>
            </a:r>
            <a:r>
              <a:rPr lang="en-US" sz="4800" b="0" i="0" u="none" strike="noStrike" baseline="0" dirty="0" err="1">
                <a:solidFill>
                  <a:srgbClr val="000000"/>
                </a:solidFill>
                <a:latin typeface="AAAAAB+ArialMT"/>
              </a:rPr>
              <a:t>backtrace</a:t>
            </a:r>
            <a:r>
              <a:rPr lang="en-US" sz="4800" b="0" i="0" u="none" strike="noStrike" baseline="0" dirty="0">
                <a:solidFill>
                  <a:srgbClr val="000000"/>
                </a:solidFill>
                <a:latin typeface="AAAAAB+ArialMT"/>
              </a:rPr>
              <a:t> with local variables </a:t>
            </a:r>
          </a:p>
          <a:p>
            <a:r>
              <a:rPr lang="en-US" sz="4800" b="0" i="0" u="none" strike="noStrike" baseline="0" dirty="0">
                <a:solidFill>
                  <a:srgbClr val="000000"/>
                </a:solidFill>
                <a:latin typeface="AAAAAB+ArialMT"/>
              </a:rPr>
              <a:t>• </a:t>
            </a:r>
            <a:r>
              <a:rPr lang="en-US" sz="4800" b="1" i="0" u="none" strike="noStrike" baseline="0" dirty="0">
                <a:solidFill>
                  <a:srgbClr val="000000"/>
                </a:solidFill>
                <a:latin typeface="AAAAAD+Arial-BoldMT"/>
              </a:rPr>
              <a:t>list *</a:t>
            </a:r>
            <a:r>
              <a:rPr lang="en-US" sz="4800" b="1" i="0" u="none" strike="noStrike" baseline="0" dirty="0" err="1">
                <a:solidFill>
                  <a:srgbClr val="000000"/>
                </a:solidFill>
                <a:latin typeface="AAAAAD+Arial-BoldMT"/>
              </a:rPr>
              <a:t>func_name</a:t>
            </a:r>
            <a:r>
              <a:rPr lang="en-US" sz="4800" b="1" i="0" u="none" strike="noStrike" baseline="0" dirty="0">
                <a:solidFill>
                  <a:srgbClr val="000000"/>
                </a:solidFill>
                <a:latin typeface="AAAAAD+Arial-BoldMT"/>
              </a:rPr>
              <a:t>*/*line range*/... </a:t>
            </a:r>
            <a:r>
              <a:rPr lang="en-US" sz="4800" b="0" i="0" u="none" strike="noStrike" baseline="0" dirty="0">
                <a:solidFill>
                  <a:srgbClr val="000000"/>
                </a:solidFill>
                <a:latin typeface="AAAAAB+ArialMT"/>
              </a:rPr>
              <a:t>– displays some code 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55822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65C6-9B41-4C62-8D0F-034EB155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GDB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7B215-BC65-4D52-AD05-028BEBF0A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6272" y="3513915"/>
            <a:ext cx="17951555" cy="6093976"/>
          </a:xfrm>
        </p:spPr>
        <p:txBody>
          <a:bodyPr/>
          <a:lstStyle/>
          <a:p>
            <a:r>
              <a:rPr lang="en-US" sz="4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4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var *</a:t>
            </a:r>
            <a:r>
              <a:rPr lang="en-US" sz="44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var_name</a:t>
            </a:r>
            <a:r>
              <a:rPr lang="en-US" sz="4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*=*value* </a:t>
            </a:r>
            <a:r>
              <a:rPr lang="en-US" sz="4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set a value to a variable</a:t>
            </a:r>
          </a:p>
          <a:p>
            <a:r>
              <a:rPr lang="en-US" sz="4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4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x/</a:t>
            </a:r>
            <a:r>
              <a:rPr lang="en-US" sz="4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nfu</a:t>
            </a:r>
            <a:r>
              <a:rPr lang="en-US" sz="4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sz="4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</a:t>
            </a:r>
            <a:r>
              <a:rPr lang="en-US" sz="4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xamine memory</a:t>
            </a:r>
            <a:endParaRPr lang="en-US" sz="4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4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/format *</a:t>
            </a:r>
            <a:r>
              <a:rPr lang="en-US" sz="44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var_name</a:t>
            </a:r>
            <a:r>
              <a:rPr lang="en-US" sz="4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4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display a variable </a:t>
            </a:r>
          </a:p>
          <a:p>
            <a:r>
              <a:rPr lang="en-US" sz="4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Format:</a:t>
            </a:r>
          </a:p>
          <a:p>
            <a:r>
              <a:rPr lang="en-US" sz="4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• a – pointer </a:t>
            </a:r>
          </a:p>
          <a:p>
            <a:r>
              <a:rPr lang="en-US" sz="4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• d – decimal</a:t>
            </a:r>
          </a:p>
          <a:p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4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x – hexadecimal</a:t>
            </a:r>
          </a:p>
          <a:p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4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f – floating point value</a:t>
            </a:r>
          </a:p>
          <a:p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4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... 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75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309F-C22A-410F-8027-7C78B81B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45A87-1838-486E-843B-B74B47A71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6272" y="3513916"/>
            <a:ext cx="17951555" cy="1354217"/>
          </a:xfrm>
        </p:spPr>
        <p:txBody>
          <a:bodyPr/>
          <a:lstStyle/>
          <a:p>
            <a:r>
              <a:rPr lang="en-US" sz="4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GDB cheat sheet </a:t>
            </a:r>
            <a:endParaRPr lang="en-US" sz="44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One more 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39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0558" y="832090"/>
            <a:ext cx="4436092" cy="107785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-185" dirty="0"/>
              <a:t>S</a:t>
            </a:r>
            <a:r>
              <a:rPr spc="-185" dirty="0"/>
              <a:t>anitizers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9050" y="3153349"/>
            <a:ext cx="10210800" cy="5002652"/>
          </a:xfrm>
          <a:prstGeom prst="rect">
            <a:avLst/>
          </a:prstGeom>
        </p:spPr>
        <p:txBody>
          <a:bodyPr vert="horz" wrap="square" lIns="0" tIns="33147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10"/>
              </a:spcBef>
              <a:buChar char="•"/>
              <a:tabLst>
                <a:tab pos="473075" algn="l"/>
                <a:tab pos="473709" algn="l"/>
              </a:tabLst>
            </a:pPr>
            <a:r>
              <a:rPr sz="4400" spc="105" dirty="0">
                <a:latin typeface="Arial" panose="020B0604020202020204" pitchFamily="34" charset="0"/>
                <a:cs typeface="Arial" panose="020B0604020202020204" pitchFamily="34" charset="0"/>
              </a:rPr>
              <a:t>-fsanitize=…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4085" lvl="1" indent="-461645">
              <a:lnSpc>
                <a:spcPct val="100000"/>
              </a:lnSpc>
              <a:spcBef>
                <a:spcPts val="2520"/>
              </a:spcBef>
              <a:buChar char="•"/>
              <a:tabLst>
                <a:tab pos="933450" algn="l"/>
                <a:tab pos="934719" algn="l"/>
              </a:tabLst>
            </a:pPr>
            <a:r>
              <a:rPr lang="en-US" sz="4400" spc="7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4400" spc="75" dirty="0">
                <a:latin typeface="Arial" panose="020B0604020202020204" pitchFamily="34" charset="0"/>
                <a:cs typeface="Arial" panose="020B0604020202020204" pitchFamily="34" charset="0"/>
              </a:rPr>
              <a:t>ddress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4085" lvl="1" indent="-461645">
              <a:lnSpc>
                <a:spcPct val="100000"/>
              </a:lnSpc>
              <a:spcBef>
                <a:spcPts val="2515"/>
              </a:spcBef>
              <a:buChar char="•"/>
              <a:tabLst>
                <a:tab pos="933450" algn="l"/>
                <a:tab pos="934719" algn="l"/>
              </a:tabLst>
            </a:pPr>
            <a:r>
              <a:rPr sz="4400" spc="160" dirty="0">
                <a:latin typeface="Arial" panose="020B0604020202020204" pitchFamily="34" charset="0"/>
                <a:cs typeface="Arial" panose="020B0604020202020204" pitchFamily="34" charset="0"/>
              </a:rPr>
              <a:t>unde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4400" spc="150" dirty="0">
                <a:latin typeface="Arial" panose="020B0604020202020204" pitchFamily="34" charset="0"/>
                <a:cs typeface="Arial" panose="020B0604020202020204" pitchFamily="34" charset="0"/>
              </a:rPr>
              <a:t>ined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4085" lvl="1" indent="-461645">
              <a:lnSpc>
                <a:spcPct val="100000"/>
              </a:lnSpc>
              <a:spcBef>
                <a:spcPts val="2515"/>
              </a:spcBef>
              <a:buChar char="•"/>
              <a:tabLst>
                <a:tab pos="933450" algn="l"/>
                <a:tab pos="934719" algn="l"/>
              </a:tabLst>
            </a:pPr>
            <a:r>
              <a:rPr sz="4400" spc="45" dirty="0">
                <a:latin typeface="Arial" panose="020B0604020202020204" pitchFamily="34" charset="0"/>
                <a:cs typeface="Arial" panose="020B0604020202020204" pitchFamily="34" charset="0"/>
              </a:rPr>
              <a:t>leak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4085" lvl="1" indent="-461645">
              <a:lnSpc>
                <a:spcPct val="100000"/>
              </a:lnSpc>
              <a:spcBef>
                <a:spcPts val="2515"/>
              </a:spcBef>
              <a:buChar char="•"/>
              <a:tabLst>
                <a:tab pos="933450" algn="l"/>
                <a:tab pos="934719" algn="l"/>
              </a:tabLst>
            </a:pPr>
            <a:r>
              <a:rPr sz="4400" spc="145" dirty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1999</TotalTime>
  <Words>613</Words>
  <Application>Microsoft Office PowerPoint</Application>
  <PresentationFormat>Custom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AAAAAB+ArialMT</vt:lpstr>
      <vt:lpstr>AAAAAD+Arial-BoldMT</vt:lpstr>
      <vt:lpstr>Arial</vt:lpstr>
      <vt:lpstr>Calibri</vt:lpstr>
      <vt:lpstr>Courier New</vt:lpstr>
      <vt:lpstr>Microsoft Sans Serif</vt:lpstr>
      <vt:lpstr>Office Theme</vt:lpstr>
      <vt:lpstr>Семинар 1 Инструменты разработки</vt:lpstr>
      <vt:lpstr>Этапы компиляции</vt:lpstr>
      <vt:lpstr>GDB</vt:lpstr>
      <vt:lpstr>GDB</vt:lpstr>
      <vt:lpstr>GDB (Breakpoints)</vt:lpstr>
      <vt:lpstr>GDB (Stack)</vt:lpstr>
      <vt:lpstr>GDB</vt:lpstr>
      <vt:lpstr>Sources</vt:lpstr>
      <vt:lpstr>Sanitizers</vt:lpstr>
      <vt:lpstr>How does it work?</vt:lpstr>
      <vt:lpstr>strace</vt:lpstr>
      <vt:lpstr>Разделы man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caos_1</dc:title>
  <cp:lastModifiedBy>Konstantin Dragun</cp:lastModifiedBy>
  <cp:revision>11</cp:revision>
  <dcterms:created xsi:type="dcterms:W3CDTF">2024-09-12T19:21:22Z</dcterms:created>
  <dcterms:modified xsi:type="dcterms:W3CDTF">2024-09-14T08:05:12Z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2023-09-10T00:00:00Z</vt:filetime>
  </property>
  <property fmtid="{D5CDD505-2E9C-101B-9397-08002B2CF9AE}" pid="3" name="Creator">
    <vt:lpwstr>Keynote</vt:lpwstr>
  </property>
  <property fmtid="{D5CDD505-2E9C-101B-9397-08002B2CF9AE}" pid="4" name="LastSaved">
    <vt:filetime>2024-09-12T00:00:00Z</vt:filetime>
  </property>
</Properties>
</file>