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81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9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6" r:id="rId24"/>
    <p:sldId id="280" r:id="rId25"/>
    <p:sldId id="278" r:id="rId26"/>
    <p:sldId id="283" r:id="rId27"/>
    <p:sldId id="282" r:id="rId28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672" y="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2871" y="4690563"/>
            <a:ext cx="4530921" cy="9157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2058" y="832090"/>
            <a:ext cx="10059983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250" y="3184719"/>
            <a:ext cx="17055598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articles/589389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90112082733/https:/people.eecs.berkeley.edu/~sangjin/2012/12/21/epoll-vs-kqueu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kohlhoff/asio/blob/master/asio/src/examples/cpp14/echo/async_tcp_echo_server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pyconstruct.medium.com/the-method-to-epolls-madness-d9d2d63786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osabook.org/en/v2/ngin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425" y="5853927"/>
            <a:ext cx="1021524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20" dirty="0">
                <a:latin typeface="Arial" panose="020B0604020202020204" pitchFamily="34" charset="0"/>
                <a:cs typeface="Arial" panose="020B0604020202020204" pitchFamily="34" charset="0"/>
              </a:rPr>
              <a:t>Сети</a:t>
            </a:r>
            <a:r>
              <a:rPr sz="5250" spc="-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250" spc="75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sz="525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250" spc="40" dirty="0">
                <a:latin typeface="Arial" panose="020B0604020202020204" pitchFamily="34" charset="0"/>
                <a:cs typeface="Arial" panose="020B0604020202020204" pitchFamily="34" charset="0"/>
              </a:rPr>
              <a:t>Мультиплексирование</a:t>
            </a:r>
            <a:endParaRPr sz="5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747" y="821620"/>
            <a:ext cx="159543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Проблем</a:t>
            </a:r>
            <a:r>
              <a:rPr spc="-40" dirty="0"/>
              <a:t>ы</a:t>
            </a:r>
            <a:r>
              <a:rPr spc="-800" dirty="0"/>
              <a:t> </a:t>
            </a:r>
            <a:r>
              <a:rPr spc="10" dirty="0"/>
              <a:t>с</a:t>
            </a:r>
            <a:r>
              <a:rPr spc="-800" dirty="0"/>
              <a:t> </a:t>
            </a:r>
            <a:r>
              <a:rPr spc="-160" dirty="0"/>
              <a:t>б</a:t>
            </a:r>
            <a:r>
              <a:rPr spc="-155" dirty="0"/>
              <a:t>л</a:t>
            </a:r>
            <a:r>
              <a:rPr spc="-145" dirty="0"/>
              <a:t>окирующимс</a:t>
            </a:r>
            <a:r>
              <a:rPr spc="60" dirty="0"/>
              <a:t>я</a:t>
            </a:r>
            <a:r>
              <a:rPr spc="-805" dirty="0"/>
              <a:t> </a:t>
            </a:r>
            <a:r>
              <a:rPr spc="-225" dirty="0"/>
              <a:t>чтением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9765030" cy="1878330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0" dirty="0">
                <a:latin typeface="Lucida Sans Unicode"/>
                <a:cs typeface="Lucida Sans Unicode"/>
              </a:rPr>
              <a:t>Нет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да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445" dirty="0">
                <a:latin typeface="Lucida Sans Unicode"/>
                <a:cs typeface="Lucida Sans Unicode"/>
              </a:rPr>
              <a:t>х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80" dirty="0">
                <a:latin typeface="Microsoft Sans Serif"/>
                <a:cs typeface="Microsoft Sans Serif"/>
              </a:rPr>
              <a:t>pipe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или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14" dirty="0">
                <a:latin typeface="Microsoft Sans Serif"/>
                <a:cs typeface="Microsoft Sans Serif"/>
              </a:rPr>
              <a:t>soc</a:t>
            </a:r>
            <a:r>
              <a:rPr sz="3950" spc="30" dirty="0">
                <a:latin typeface="Microsoft Sans Serif"/>
                <a:cs typeface="Microsoft Sans Serif"/>
              </a:rPr>
              <a:t>k</a:t>
            </a:r>
            <a:r>
              <a:rPr sz="3950" spc="175" dirty="0">
                <a:latin typeface="Microsoft Sans Serif"/>
                <a:cs typeface="Microsoft Sans Serif"/>
              </a:rPr>
              <a:t>et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45" dirty="0">
                <a:latin typeface="Lucida Sans Unicode"/>
                <a:cs typeface="Lucida Sans Unicode"/>
              </a:rPr>
              <a:t>сс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335" dirty="0">
                <a:latin typeface="Lucida Sans Unicode"/>
                <a:cs typeface="Lucida Sans Unicode"/>
              </a:rPr>
              <a:t>хо</a:t>
            </a:r>
            <a:r>
              <a:rPr sz="3950" spc="-215" dirty="0">
                <a:latin typeface="Lucida Sans Unicode"/>
                <a:cs typeface="Lucida Sans Unicode"/>
              </a:rPr>
              <a:t>ди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95" dirty="0">
                <a:latin typeface="Lucida Sans Unicode"/>
                <a:cs typeface="Lucida Sans Unicode"/>
              </a:rPr>
              <a:t>режим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20" dirty="0">
                <a:latin typeface="Lucida Sans Unicode"/>
                <a:cs typeface="Lucida Sans Unicode"/>
              </a:rPr>
              <a:t>да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251" y="832090"/>
            <a:ext cx="59410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5" dirty="0"/>
              <a:t>O_NONBLOCK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0457180" cy="6310702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50" dirty="0">
                <a:latin typeface="Lucida Sans Unicode"/>
                <a:cs typeface="Lucida Sans Unicode"/>
              </a:rPr>
              <a:t>Процесс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85" dirty="0">
                <a:latin typeface="Lucida Sans Unicode"/>
                <a:cs typeface="Lucida Sans Unicode"/>
              </a:rPr>
              <a:t>переходит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95" dirty="0">
                <a:latin typeface="Lucida Sans Unicode"/>
                <a:cs typeface="Lucida Sans Unicode"/>
              </a:rPr>
              <a:t>режим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85" dirty="0">
                <a:latin typeface="Lucida Sans Unicode"/>
                <a:cs typeface="Lucida Sans Unicode"/>
              </a:rPr>
              <a:t>ожидания</a:t>
            </a:r>
            <a:endParaRPr sz="39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35" dirty="0">
                <a:latin typeface="Lucida Sans Unicode"/>
                <a:cs typeface="Lucida Sans Unicode"/>
              </a:rPr>
              <a:t>Сразу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35" dirty="0">
                <a:latin typeface="Lucida Sans Unicode"/>
                <a:cs typeface="Lucida Sans Unicode"/>
              </a:rPr>
              <a:t>возвращается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350" dirty="0">
                <a:latin typeface="Microsoft Sans Serif"/>
                <a:cs typeface="Microsoft Sans Serif"/>
              </a:rPr>
              <a:t>-1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0" dirty="0">
                <a:latin typeface="Microsoft Sans Serif"/>
                <a:cs typeface="Microsoft Sans Serif"/>
              </a:rPr>
              <a:t>errno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=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395" dirty="0">
                <a:latin typeface="Microsoft Sans Serif"/>
                <a:cs typeface="Microsoft Sans Serif"/>
              </a:rPr>
              <a:t>E</a:t>
            </a:r>
            <a:r>
              <a:rPr sz="3950" spc="-130" dirty="0">
                <a:latin typeface="Microsoft Sans Serif"/>
                <a:cs typeface="Microsoft Sans Serif"/>
              </a:rPr>
              <a:t>A</a:t>
            </a:r>
            <a:r>
              <a:rPr sz="3950" spc="-200" dirty="0">
                <a:latin typeface="Microsoft Sans Serif"/>
                <a:cs typeface="Microsoft Sans Serif"/>
              </a:rPr>
              <a:t>G</a:t>
            </a:r>
            <a:r>
              <a:rPr sz="3950" spc="15" dirty="0">
                <a:latin typeface="Microsoft Sans Serif"/>
                <a:cs typeface="Microsoft Sans Serif"/>
              </a:rPr>
              <a:t>AIN,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55" dirty="0">
                <a:latin typeface="Lucida Sans Unicode"/>
                <a:cs typeface="Lucida Sans Unicode"/>
              </a:rPr>
              <a:t>тся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65" dirty="0">
                <a:latin typeface="Lucida Sans Unicode"/>
                <a:cs typeface="Lucida Sans Unicode"/>
              </a:rPr>
              <a:t>ошибкой</a:t>
            </a:r>
            <a:endParaRPr sz="395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Char char="•"/>
            </a:pPr>
            <a:endParaRPr sz="63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70" dirty="0">
                <a:latin typeface="Lucida Sans Unicode"/>
                <a:cs typeface="Lucida Sans Unicode"/>
              </a:rPr>
              <a:t>Мо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35" dirty="0">
                <a:latin typeface="Lucida Sans Unicode"/>
                <a:cs typeface="Lucida Sans Unicode"/>
              </a:rPr>
              <a:t>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10" dirty="0">
                <a:latin typeface="Microsoft Sans Serif"/>
                <a:cs typeface="Microsoft Sans Serif"/>
              </a:rPr>
              <a:t>r</a:t>
            </a:r>
            <a:r>
              <a:rPr sz="3950" spc="65" dirty="0">
                <a:latin typeface="Microsoft Sans Serif"/>
                <a:cs typeface="Microsoft Sans Serif"/>
              </a:rPr>
              <a:t>e</a:t>
            </a:r>
            <a:r>
              <a:rPr sz="3950" spc="110" dirty="0">
                <a:latin typeface="Microsoft Sans Serif"/>
                <a:cs typeface="Microsoft Sans Serif"/>
              </a:rPr>
              <a:t>ad</a:t>
            </a:r>
            <a:r>
              <a:rPr sz="3950" spc="335" dirty="0">
                <a:latin typeface="Microsoft Sans Serif"/>
                <a:cs typeface="Microsoft Sans Serif"/>
              </a:rPr>
              <a:t>/</a:t>
            </a:r>
            <a:r>
              <a:rPr sz="3950" spc="185" dirty="0">
                <a:latin typeface="Microsoft Sans Serif"/>
                <a:cs typeface="Microsoft Sans Serif"/>
              </a:rPr>
              <a:t>write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114" dirty="0">
                <a:latin typeface="Lucida Sans Unicode"/>
                <a:cs typeface="Lucida Sans Unicode"/>
              </a:rPr>
              <a:t>з</a:t>
            </a:r>
            <a:r>
              <a:rPr sz="3950" spc="17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е</a:t>
            </a: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90" dirty="0">
                <a:latin typeface="Microsoft Sans Serif"/>
                <a:cs typeface="Microsoft Sans Serif"/>
              </a:rPr>
              <a:t>accept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85" dirty="0">
                <a:latin typeface="Lucida Sans Unicode"/>
                <a:cs typeface="Lucida Sans Unicode"/>
              </a:rPr>
              <a:t>нет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10" dirty="0" err="1">
                <a:latin typeface="Lucida Sans Unicode"/>
                <a:cs typeface="Lucida Sans Unicode"/>
              </a:rPr>
              <a:t>те</a:t>
            </a:r>
            <a:r>
              <a:rPr sz="3950" spc="45" dirty="0" err="1">
                <a:latin typeface="Lucida Sans Unicode"/>
                <a:cs typeface="Lucida Sans Unicode"/>
              </a:rPr>
              <a:t>к</a:t>
            </a:r>
            <a:r>
              <a:rPr sz="3950" spc="-235" dirty="0" err="1">
                <a:latin typeface="Lucida Sans Unicode"/>
                <a:cs typeface="Lucida Sans Unicode"/>
              </a:rPr>
              <a:t>ущ</a:t>
            </a:r>
            <a:r>
              <a:rPr sz="3950" spc="-170" dirty="0" err="1">
                <a:latin typeface="Lucida Sans Unicode"/>
                <a:cs typeface="Lucida Sans Unicode"/>
              </a:rPr>
              <a:t>и</a:t>
            </a:r>
            <a:r>
              <a:rPr sz="3950" spc="-445" dirty="0" err="1">
                <a:latin typeface="Lucida Sans Unicode"/>
                <a:cs typeface="Lucida Sans Unicode"/>
              </a:rPr>
              <a:t>х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 err="1">
                <a:latin typeface="Lucida Sans Unicode"/>
                <a:cs typeface="Lucida Sans Unicode"/>
              </a:rPr>
              <a:t>п</a:t>
            </a:r>
            <a:r>
              <a:rPr sz="3950" spc="-229" dirty="0" err="1">
                <a:latin typeface="Lucida Sans Unicode"/>
                <a:cs typeface="Lucida Sans Unicode"/>
              </a:rPr>
              <a:t>о</a:t>
            </a:r>
            <a:r>
              <a:rPr sz="3950" spc="-120" dirty="0" err="1">
                <a:latin typeface="Lucida Sans Unicode"/>
                <a:cs typeface="Lucida Sans Unicode"/>
              </a:rPr>
              <a:t>д</a:t>
            </a:r>
            <a:r>
              <a:rPr sz="3950" spc="-100" dirty="0" err="1">
                <a:latin typeface="Lucida Sans Unicode"/>
                <a:cs typeface="Lucida Sans Unicode"/>
              </a:rPr>
              <a:t>к</a:t>
            </a:r>
            <a:r>
              <a:rPr sz="3950" spc="-55" dirty="0" err="1">
                <a:latin typeface="Lucida Sans Unicode"/>
                <a:cs typeface="Lucida Sans Unicode"/>
              </a:rPr>
              <a:t>л</a:t>
            </a:r>
            <a:r>
              <a:rPr sz="3950" spc="-145" dirty="0" err="1">
                <a:latin typeface="Lucida Sans Unicode"/>
                <a:cs typeface="Lucida Sans Unicode"/>
              </a:rPr>
              <a:t>ю</a:t>
            </a:r>
            <a:r>
              <a:rPr sz="3950" spc="60" dirty="0" err="1">
                <a:latin typeface="Lucida Sans Unicode"/>
                <a:cs typeface="Lucida Sans Unicode"/>
              </a:rPr>
              <a:t>ч</a:t>
            </a:r>
            <a:r>
              <a:rPr sz="3950" dirty="0" err="1">
                <a:latin typeface="Lucida Sans Unicode"/>
                <a:cs typeface="Lucida Sans Unicode"/>
              </a:rPr>
              <a:t>е</a:t>
            </a:r>
            <a:r>
              <a:rPr sz="3950" spc="-275" dirty="0" err="1">
                <a:latin typeface="Lucida Sans Unicode"/>
                <a:cs typeface="Lucida Sans Unicode"/>
              </a:rPr>
              <a:t>н</a:t>
            </a:r>
            <a:r>
              <a:rPr sz="3950" spc="-170" dirty="0" err="1">
                <a:latin typeface="Lucida Sans Unicode"/>
                <a:cs typeface="Lucida Sans Unicode"/>
              </a:rPr>
              <a:t>ий</a:t>
            </a:r>
            <a:endParaRPr lang="en-US" sz="3950" spc="-17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lang="ru-RU" sz="3950" spc="-170" dirty="0">
                <a:latin typeface="Lucida Sans Unicode"/>
                <a:cs typeface="Lucida Sans Unicode"/>
              </a:rPr>
              <a:t>Для файлов не работает, но есть </a:t>
            </a:r>
            <a:r>
              <a:rPr lang="en-US" sz="3950" spc="-170" dirty="0">
                <a:latin typeface="Lucida Sans Unicode"/>
                <a:cs typeface="Lucida Sans Unicode"/>
                <a:hlinkClick r:id="rId2"/>
              </a:rPr>
              <a:t>IO_URING</a:t>
            </a:r>
            <a:endParaRPr sz="39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4771" y="832090"/>
            <a:ext cx="879475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N</a:t>
            </a:r>
            <a:r>
              <a:rPr spc="-65" dirty="0"/>
              <a:t>o</a:t>
            </a:r>
            <a:r>
              <a:rPr spc="-170" dirty="0"/>
              <a:t>n</a:t>
            </a:r>
            <a:r>
              <a:rPr spc="10" dirty="0"/>
              <a:t>-</a:t>
            </a:r>
            <a:r>
              <a:rPr spc="-630" dirty="0"/>
              <a:t>B</a:t>
            </a:r>
            <a:r>
              <a:rPr spc="-190" dirty="0"/>
              <a:t>l</a:t>
            </a:r>
            <a:r>
              <a:rPr spc="-160" dirty="0"/>
              <a:t>o</a:t>
            </a:r>
            <a:r>
              <a:rPr spc="-45" dirty="0"/>
              <a:t>c</a:t>
            </a:r>
            <a:r>
              <a:rPr spc="-204" dirty="0"/>
              <a:t>k</a:t>
            </a:r>
            <a:r>
              <a:rPr spc="-185" dirty="0"/>
              <a:t>i</a:t>
            </a:r>
            <a:r>
              <a:rPr spc="-170" dirty="0"/>
              <a:t>n</a:t>
            </a:r>
            <a:r>
              <a:rPr spc="185" dirty="0"/>
              <a:t>g</a:t>
            </a:r>
            <a:r>
              <a:rPr spc="-800" dirty="0"/>
              <a:t> </a:t>
            </a:r>
            <a:r>
              <a:rPr spc="-365" dirty="0"/>
              <a:t>S</a:t>
            </a:r>
            <a:r>
              <a:rPr spc="15" dirty="0"/>
              <a:t>e</a:t>
            </a:r>
            <a:r>
              <a:rPr spc="-15" dirty="0"/>
              <a:t>r</a:t>
            </a:r>
            <a:r>
              <a:rPr spc="-90" dirty="0"/>
              <a:t>v</a:t>
            </a:r>
            <a:r>
              <a:rPr spc="-185" dirty="0"/>
              <a:t>i</a:t>
            </a:r>
            <a:r>
              <a:rPr spc="-170" dirty="0"/>
              <a:t>n</a:t>
            </a:r>
            <a:r>
              <a:rPr spc="18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601844"/>
            <a:ext cx="16916400" cy="30892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73075" marR="5080" indent="-461009">
              <a:lnSpc>
                <a:spcPct val="101299"/>
              </a:lnSpc>
              <a:spcBef>
                <a:spcPts val="4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5" dirty="0">
                <a:latin typeface="Lucida Sans Unicode"/>
                <a:cs typeface="Lucida Sans Unicode"/>
              </a:rPr>
              <a:t>Работаем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с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235" dirty="0">
                <a:latin typeface="Lucida Sans Unicode"/>
                <a:cs typeface="Lucida Sans Unicode"/>
              </a:rPr>
              <a:t>одним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клиентом</a:t>
            </a:r>
            <a:r>
              <a:rPr sz="3950" spc="-100" dirty="0">
                <a:latin typeface="Microsoft Sans Serif"/>
                <a:cs typeface="Microsoft Sans Serif"/>
              </a:rPr>
              <a:t>,</a:t>
            </a:r>
            <a:r>
              <a:rPr sz="3950" spc="10" dirty="0">
                <a:latin typeface="Microsoft Sans Serif"/>
                <a:cs typeface="Microsoft Sans Serif"/>
              </a:rPr>
              <a:t> </a:t>
            </a:r>
            <a:r>
              <a:rPr sz="3950" spc="-215" dirty="0">
                <a:latin typeface="Lucida Sans Unicode"/>
                <a:cs typeface="Lucida Sans Unicode"/>
              </a:rPr>
              <a:t>иногда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60" dirty="0">
                <a:latin typeface="Lucida Sans Unicode"/>
                <a:cs typeface="Lucida Sans Unicode"/>
              </a:rPr>
              <a:t>переключаемся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на</a:t>
            </a:r>
            <a:r>
              <a:rPr sz="3950" spc="-190" dirty="0">
                <a:latin typeface="Lucida Sans Unicode"/>
                <a:cs typeface="Lucida Sans Unicode"/>
              </a:rPr>
              <a:t> </a:t>
            </a:r>
            <a:r>
              <a:rPr sz="3950" spc="-260" dirty="0">
                <a:latin typeface="Lucida Sans Unicode"/>
                <a:cs typeface="Lucida Sans Unicode"/>
              </a:rPr>
              <a:t>другого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если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нужно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25" dirty="0">
                <a:latin typeface="Lucida Sans Unicode"/>
                <a:cs typeface="Lucida Sans Unicode"/>
              </a:rPr>
              <a:t>Постоянно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крутимся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355" dirty="0">
                <a:latin typeface="Microsoft Sans Serif"/>
                <a:cs typeface="Microsoft Sans Serif"/>
              </a:rPr>
              <a:t>=&gt;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потребляем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265" dirty="0">
                <a:latin typeface="Lucida Sans Unicode"/>
                <a:cs typeface="Lucida Sans Unicode"/>
              </a:rPr>
              <a:t>много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114" dirty="0">
                <a:latin typeface="Lucida Sans Unicode"/>
                <a:cs typeface="Lucida Sans Unicode"/>
              </a:rPr>
              <a:t>ресурсов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70" dirty="0">
                <a:latin typeface="Lucida Sans Unicode"/>
                <a:cs typeface="Lucida Sans Unicode"/>
              </a:rPr>
              <a:t>Мо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сде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80" dirty="0">
                <a:latin typeface="Microsoft Sans Serif"/>
                <a:cs typeface="Microsoft Sans Serif"/>
              </a:rPr>
              <a:t>sleep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45" dirty="0">
                <a:latin typeface="Microsoft Sans Serif"/>
                <a:cs typeface="Microsoft Sans Serif"/>
              </a:rPr>
              <a:t>(</a:t>
            </a:r>
            <a:r>
              <a:rPr sz="3950" spc="-250" dirty="0">
                <a:latin typeface="Lucida Sans Unicode"/>
                <a:cs typeface="Lucida Sans Unicode"/>
              </a:rPr>
              <a:t>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dirty="0">
                <a:latin typeface="Lucida Sans Unicode"/>
                <a:cs typeface="Lucida Sans Unicode"/>
              </a:rPr>
              <a:t>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25" dirty="0">
                <a:latin typeface="Lucida Sans Unicode"/>
                <a:cs typeface="Lucida Sans Unicode"/>
              </a:rPr>
              <a:t>ь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20" dirty="0">
                <a:latin typeface="Lucida Sans Unicode"/>
                <a:cs typeface="Lucida Sans Unicode"/>
              </a:rPr>
              <a:t>да</a:t>
            </a:r>
            <a:r>
              <a:rPr sz="3950" dirty="0">
                <a:latin typeface="Lucida Sans Unicode"/>
                <a:cs typeface="Lucida Sans Unicode"/>
              </a:rPr>
              <a:t>т</a:t>
            </a:r>
            <a:r>
              <a:rPr sz="3950" spc="-5" dirty="0">
                <a:latin typeface="Lucida Sans Unicode"/>
                <a:cs typeface="Lucida Sans Unicode"/>
              </a:rPr>
              <a:t>ь</a:t>
            </a:r>
            <a:r>
              <a:rPr sz="3950" spc="-155" dirty="0">
                <a:latin typeface="Microsoft Sans Serif"/>
                <a:cs typeface="Microsoft Sans Serif"/>
              </a:rPr>
              <a:t>?)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34" y="832090"/>
            <a:ext cx="7544434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0" dirty="0"/>
              <a:t>K</a:t>
            </a:r>
            <a:r>
              <a:rPr spc="-215" dirty="0"/>
              <a:t>e</a:t>
            </a:r>
            <a:r>
              <a:rPr spc="-65" dirty="0"/>
              <a:t>r</a:t>
            </a:r>
            <a:r>
              <a:rPr spc="-170" dirty="0"/>
              <a:t>n</a:t>
            </a:r>
            <a:r>
              <a:rPr spc="15" dirty="0"/>
              <a:t>e</a:t>
            </a:r>
            <a:r>
              <a:rPr spc="-190" dirty="0"/>
              <a:t>l</a:t>
            </a:r>
            <a:r>
              <a:rPr spc="-60" dirty="0"/>
              <a:t>-</a:t>
            </a:r>
            <a:r>
              <a:rPr spc="-380" dirty="0"/>
              <a:t>S</a:t>
            </a:r>
            <a:r>
              <a:rPr spc="-185" dirty="0"/>
              <a:t>i</a:t>
            </a:r>
            <a:r>
              <a:rPr spc="-15" dirty="0"/>
              <a:t>d</a:t>
            </a:r>
            <a:r>
              <a:rPr spc="225" dirty="0"/>
              <a:t>e</a:t>
            </a:r>
            <a:r>
              <a:rPr spc="-800" dirty="0"/>
              <a:t> E</a:t>
            </a:r>
            <a:r>
              <a:rPr spc="-250" dirty="0"/>
              <a:t>v</a:t>
            </a:r>
            <a:r>
              <a:rPr spc="15" dirty="0"/>
              <a:t>e</a:t>
            </a:r>
            <a:r>
              <a:rPr spc="-170" dirty="0"/>
              <a:t>n</a:t>
            </a:r>
            <a:r>
              <a:rPr spc="125" dirty="0"/>
              <a:t>t</a:t>
            </a:r>
            <a:r>
              <a:rPr spc="-3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561533"/>
            <a:ext cx="10897870" cy="7437120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240" dirty="0">
                <a:latin typeface="Lucida Sans Unicode"/>
                <a:cs typeface="Lucida Sans Unicode"/>
              </a:rPr>
              <a:t>Д</a:t>
            </a:r>
            <a:r>
              <a:rPr sz="3950" dirty="0">
                <a:latin typeface="Lucida Sans Unicode"/>
                <a:cs typeface="Lucida Sans Unicode"/>
              </a:rPr>
              <a:t>ес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95" dirty="0">
                <a:latin typeface="Lucida Sans Unicode"/>
                <a:cs typeface="Lucida Sans Unicode"/>
              </a:rPr>
              <a:t>с</a:t>
            </a:r>
            <a:r>
              <a:rPr sz="3950" spc="-125" dirty="0">
                <a:latin typeface="Lucida Sans Unicode"/>
                <a:cs typeface="Lucida Sans Unicode"/>
              </a:rPr>
              <a:t>и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110" dirty="0">
                <a:latin typeface="Lucida Sans Unicode"/>
                <a:cs typeface="Lucida Sans Unicode"/>
              </a:rPr>
              <a:t>Есть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0" dirty="0">
                <a:latin typeface="Lucida Sans Unicode"/>
                <a:cs typeface="Lucida Sans Unicode"/>
              </a:rPr>
              <a:t>св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65" dirty="0">
                <a:latin typeface="Lucida Sans Unicode"/>
                <a:cs typeface="Lucida Sans Unicode"/>
              </a:rPr>
              <a:t>дн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м</a:t>
            </a:r>
            <a:r>
              <a:rPr sz="3950" spc="-105" dirty="0">
                <a:latin typeface="Lucida Sans Unicode"/>
                <a:cs typeface="Lucida Sans Unicode"/>
              </a:rPr>
              <a:t>е</a:t>
            </a:r>
            <a:r>
              <a:rPr sz="3950" spc="-85" dirty="0">
                <a:latin typeface="Lucida Sans Unicode"/>
                <a:cs typeface="Lucida Sans Unicode"/>
              </a:rPr>
              <a:t>сто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dirty="0">
                <a:latin typeface="Lucida Sans Unicode"/>
                <a:cs typeface="Lucida Sans Unicode"/>
              </a:rPr>
              <a:t>уфе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240" dirty="0">
                <a:latin typeface="Lucida Sans Unicode"/>
                <a:cs typeface="Lucida Sans Unicode"/>
              </a:rPr>
              <a:t>Д</a:t>
            </a:r>
            <a:r>
              <a:rPr sz="3950" dirty="0">
                <a:latin typeface="Lucida Sans Unicode"/>
                <a:cs typeface="Lucida Sans Unicode"/>
              </a:rPr>
              <a:t>ес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10" dirty="0">
                <a:latin typeface="Lucida Sans Unicode"/>
                <a:cs typeface="Lucida Sans Unicode"/>
              </a:rPr>
              <a:t>те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45" dirty="0">
                <a:latin typeface="Lucida Sans Unicode"/>
                <a:cs typeface="Lucida Sans Unicode"/>
              </a:rPr>
              <a:t>ю</a:t>
            </a:r>
            <a:r>
              <a:rPr sz="3950" spc="55" dirty="0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35" dirty="0">
                <a:latin typeface="Lucida Sans Unicode"/>
                <a:cs typeface="Lucida Sans Unicode"/>
              </a:rPr>
              <a:t>сь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да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dirty="0">
                <a:latin typeface="Lucida Sans Unicode"/>
                <a:cs typeface="Lucida Sans Unicode"/>
              </a:rPr>
              <a:t>ые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5" dirty="0">
                <a:latin typeface="Lucida Sans Unicode"/>
                <a:cs typeface="Lucida Sans Unicode"/>
              </a:rPr>
              <a:t>пайп</a:t>
            </a:r>
            <a:r>
              <a:rPr sz="3950" spc="-135" dirty="0">
                <a:latin typeface="Lucida Sans Unicode"/>
                <a:cs typeface="Lucida Sans Unicode"/>
              </a:rPr>
              <a:t>е</a:t>
            </a:r>
            <a:r>
              <a:rPr sz="3950" spc="495" dirty="0">
                <a:latin typeface="Microsoft Sans Serif"/>
                <a:cs typeface="Microsoft Sans Serif"/>
              </a:rPr>
              <a:t>/</a:t>
            </a:r>
            <a:r>
              <a:rPr sz="3950" spc="-135" dirty="0">
                <a:latin typeface="Lucida Sans Unicode"/>
                <a:cs typeface="Lucida Sans Unicode"/>
              </a:rPr>
              <a:t>со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10" dirty="0">
                <a:latin typeface="Lucida Sans Unicode"/>
                <a:cs typeface="Lucida Sans Unicode"/>
              </a:rPr>
              <a:t>те</a:t>
            </a:r>
            <a:endParaRPr sz="395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sz="3950" spc="-85" dirty="0">
                <a:latin typeface="Lucida Sans Unicode"/>
                <a:cs typeface="Lucida Sans Unicode"/>
              </a:rPr>
              <a:t>Новое</a:t>
            </a:r>
            <a:r>
              <a:rPr sz="3950" spc="-225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подключение</a:t>
            </a:r>
            <a:endParaRPr sz="395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5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-434" dirty="0">
                <a:latin typeface="Microsoft Sans Serif"/>
                <a:cs typeface="Microsoft Sans Serif"/>
              </a:rPr>
              <a:t>E</a:t>
            </a:r>
            <a:r>
              <a:rPr sz="3950" spc="-60" dirty="0">
                <a:latin typeface="Microsoft Sans Serif"/>
                <a:cs typeface="Microsoft Sans Serif"/>
              </a:rPr>
              <a:t>OF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/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75" dirty="0">
                <a:latin typeface="Lucida Sans Unicode"/>
                <a:cs typeface="Lucida Sans Unicode"/>
              </a:rPr>
              <a:t>зо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со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15" dirty="0">
                <a:latin typeface="Lucida Sans Unicode"/>
                <a:cs typeface="Lucida Sans Unicode"/>
              </a:rPr>
              <a:t>ди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240" dirty="0">
                <a:latin typeface="Lucida Sans Unicode"/>
                <a:cs typeface="Lucida Sans Unicode"/>
              </a:rPr>
              <a:t>Д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65" dirty="0">
                <a:latin typeface="Lucida Sans Unicode"/>
                <a:cs typeface="Lucida Sans Unicode"/>
              </a:rPr>
              <a:t>сти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20" dirty="0">
                <a:latin typeface="Lucida Sans Unicode"/>
                <a:cs typeface="Lucida Sans Unicode"/>
              </a:rPr>
              <a:t>та</a:t>
            </a:r>
            <a:r>
              <a:rPr sz="3950" spc="-170" dirty="0">
                <a:latin typeface="Lucida Sans Unicode"/>
                <a:cs typeface="Lucida Sans Unicode"/>
              </a:rPr>
              <a:t>й</a:t>
            </a:r>
            <a:r>
              <a:rPr sz="3950" spc="-240" dirty="0">
                <a:latin typeface="Lucida Sans Unicode"/>
                <a:cs typeface="Lucida Sans Unicode"/>
              </a:rPr>
              <a:t>м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20" dirty="0">
                <a:latin typeface="Lucida Sans Unicode"/>
                <a:cs typeface="Lucida Sans Unicode"/>
              </a:rPr>
              <a:t>ута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Microsoft Sans Serif"/>
                <a:cs typeface="Microsoft Sans Serif"/>
              </a:rPr>
              <a:t>(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50" dirty="0">
                <a:latin typeface="Lucida Sans Unicode"/>
                <a:cs typeface="Lucida Sans Unicode"/>
              </a:rPr>
              <a:t>сл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он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ыста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80" dirty="0">
                <a:latin typeface="Lucida Sans Unicode"/>
                <a:cs typeface="Lucida Sans Unicode"/>
              </a:rPr>
              <a:t>н</a:t>
            </a:r>
            <a:r>
              <a:rPr sz="3950" spc="-45" dirty="0">
                <a:latin typeface="Microsoft Sans Serif"/>
                <a:cs typeface="Microsoft Sans Serif"/>
              </a:rPr>
              <a:t>)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20" dirty="0">
                <a:latin typeface="Lucida Sans Unicode"/>
                <a:cs typeface="Lucida Sans Unicode"/>
              </a:rPr>
              <a:t>та</a:t>
            </a:r>
            <a:r>
              <a:rPr sz="3950" spc="-275" dirty="0">
                <a:latin typeface="Lucida Sans Unicode"/>
                <a:cs typeface="Lucida Sans Unicode"/>
              </a:rPr>
              <a:t>нн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170" dirty="0">
                <a:latin typeface="Lucida Sans Unicode"/>
                <a:cs typeface="Lucida Sans Unicode"/>
              </a:rPr>
              <a:t>й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си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spc="-50" dirty="0">
                <a:latin typeface="Lucida Sans Unicode"/>
                <a:cs typeface="Lucida Sans Unicode"/>
              </a:rPr>
              <a:t>л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1092" y="832090"/>
            <a:ext cx="99021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65" dirty="0"/>
              <a:t>s</a:t>
            </a:r>
            <a:r>
              <a:rPr spc="-280" dirty="0"/>
              <a:t>e</a:t>
            </a:r>
            <a:r>
              <a:rPr spc="-190" dirty="0"/>
              <a:t>l</a:t>
            </a:r>
            <a:r>
              <a:rPr spc="15" dirty="0"/>
              <a:t>e</a:t>
            </a:r>
            <a:r>
              <a:rPr spc="-45" dirty="0"/>
              <a:t>c</a:t>
            </a:r>
            <a:r>
              <a:rPr spc="310" dirty="0"/>
              <a:t>t</a:t>
            </a:r>
            <a:r>
              <a:rPr spc="-800" dirty="0"/>
              <a:t> </a:t>
            </a:r>
            <a:r>
              <a:rPr spc="-135" dirty="0"/>
              <a:t>(</a:t>
            </a:r>
            <a:r>
              <a:rPr spc="-605" dirty="0"/>
              <a:t>B</a:t>
            </a:r>
            <a:r>
              <a:rPr spc="-380" dirty="0"/>
              <a:t>S</a:t>
            </a:r>
            <a:r>
              <a:rPr spc="-165" dirty="0"/>
              <a:t>D</a:t>
            </a:r>
            <a:r>
              <a:rPr spc="75" dirty="0"/>
              <a:t>)</a:t>
            </a:r>
            <a:r>
              <a:rPr spc="-800" dirty="0"/>
              <a:t> </a:t>
            </a:r>
            <a:r>
              <a:rPr spc="1010" dirty="0"/>
              <a:t>/</a:t>
            </a:r>
            <a:r>
              <a:rPr spc="-800" dirty="0"/>
              <a:t> </a:t>
            </a:r>
            <a:r>
              <a:rPr spc="-15" dirty="0"/>
              <a:t>p</a:t>
            </a:r>
            <a:r>
              <a:rPr spc="-160" dirty="0"/>
              <a:t>o</a:t>
            </a:r>
            <a:r>
              <a:rPr spc="-190" dirty="0"/>
              <a:t>l</a:t>
            </a:r>
            <a:r>
              <a:rPr spc="20" dirty="0"/>
              <a:t>l</a:t>
            </a:r>
            <a:r>
              <a:rPr spc="-800" dirty="0"/>
              <a:t> </a:t>
            </a:r>
            <a:r>
              <a:rPr spc="-135" dirty="0"/>
              <a:t>(</a:t>
            </a:r>
            <a:r>
              <a:rPr spc="-75" dirty="0"/>
              <a:t>U</a:t>
            </a:r>
            <a:r>
              <a:rPr spc="55" dirty="0"/>
              <a:t>N</a:t>
            </a:r>
            <a:r>
              <a:rPr spc="120" dirty="0"/>
              <a:t>I</a:t>
            </a:r>
            <a:r>
              <a:rPr spc="165" dirty="0"/>
              <a:t>X</a:t>
            </a:r>
            <a:r>
              <a:rPr spc="7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2321"/>
            <a:ext cx="12844145" cy="60642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3950" spc="114" dirty="0">
                <a:solidFill>
                  <a:srgbClr val="017100"/>
                </a:solidFill>
                <a:latin typeface="Microsoft Sans Serif"/>
                <a:cs typeface="Microsoft Sans Serif"/>
              </a:rPr>
              <a:t>#include</a:t>
            </a:r>
            <a:r>
              <a:rPr sz="3950" spc="-30" dirty="0">
                <a:solidFill>
                  <a:srgbClr val="017100"/>
                </a:solidFill>
                <a:latin typeface="Microsoft Sans Serif"/>
                <a:cs typeface="Microsoft Sans Serif"/>
              </a:rPr>
              <a:t> </a:t>
            </a:r>
            <a:r>
              <a:rPr sz="3950" spc="30" dirty="0">
                <a:solidFill>
                  <a:srgbClr val="017100"/>
                </a:solidFill>
                <a:latin typeface="Microsoft Sans Serif"/>
                <a:cs typeface="Microsoft Sans Serif"/>
              </a:rPr>
              <a:t>&lt;sys/select.h&gt;</a:t>
            </a:r>
            <a:endParaRPr sz="3950">
              <a:latin typeface="Microsoft Sans Serif"/>
              <a:cs typeface="Microsoft Sans Serif"/>
            </a:endParaRPr>
          </a:p>
          <a:p>
            <a:pPr marL="1477645" marR="935990" indent="-1465580">
              <a:lnSpc>
                <a:spcPct val="111300"/>
              </a:lnSpc>
            </a:pPr>
            <a:r>
              <a:rPr sz="3950" spc="195" dirty="0">
                <a:latin typeface="Microsoft Sans Serif"/>
                <a:cs typeface="Microsoft Sans Serif"/>
              </a:rPr>
              <a:t>int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25" dirty="0">
                <a:latin typeface="Microsoft Sans Serif"/>
                <a:cs typeface="Microsoft Sans Serif"/>
              </a:rPr>
              <a:t>select(int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u="heavy" spc="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nfds</a:t>
            </a:r>
            <a:r>
              <a:rPr sz="3950" spc="114" dirty="0">
                <a:latin typeface="Microsoft Sans Serif"/>
                <a:cs typeface="Microsoft Sans Serif"/>
              </a:rPr>
              <a:t>,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20" dirty="0">
                <a:latin typeface="Microsoft Sans Serif"/>
                <a:cs typeface="Microsoft Sans Serif"/>
              </a:rPr>
              <a:t>fd_set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100" dirty="0">
                <a:latin typeface="Microsoft Sans Serif"/>
                <a:cs typeface="Microsoft Sans Serif"/>
              </a:rPr>
              <a:t>*</a:t>
            </a:r>
            <a:r>
              <a:rPr sz="3950" u="heavy" spc="10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readfds</a:t>
            </a:r>
            <a:r>
              <a:rPr sz="3950" spc="100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20" dirty="0">
                <a:latin typeface="Microsoft Sans Serif"/>
                <a:cs typeface="Microsoft Sans Serif"/>
              </a:rPr>
              <a:t>fd_set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145" dirty="0">
                <a:latin typeface="Microsoft Sans Serif"/>
                <a:cs typeface="Microsoft Sans Serif"/>
              </a:rPr>
              <a:t>*</a:t>
            </a:r>
            <a:r>
              <a:rPr sz="3950" u="heavy" spc="1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writefds</a:t>
            </a:r>
            <a:r>
              <a:rPr sz="3950" spc="145" dirty="0">
                <a:latin typeface="Microsoft Sans Serif"/>
                <a:cs typeface="Microsoft Sans Serif"/>
              </a:rPr>
              <a:t>, </a:t>
            </a:r>
            <a:r>
              <a:rPr sz="3950" spc="-1035" dirty="0">
                <a:latin typeface="Microsoft Sans Serif"/>
                <a:cs typeface="Microsoft Sans Serif"/>
              </a:rPr>
              <a:t> </a:t>
            </a:r>
            <a:r>
              <a:rPr sz="3950" spc="20" dirty="0">
                <a:latin typeface="Microsoft Sans Serif"/>
                <a:cs typeface="Microsoft Sans Serif"/>
              </a:rPr>
              <a:t>fd_set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14" dirty="0">
                <a:latin typeface="Microsoft Sans Serif"/>
                <a:cs typeface="Microsoft Sans Serif"/>
              </a:rPr>
              <a:t>*</a:t>
            </a:r>
            <a:r>
              <a:rPr sz="3950" u="heavy" spc="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exceptfds</a:t>
            </a:r>
            <a:r>
              <a:rPr sz="3950" spc="114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90" dirty="0">
                <a:latin typeface="Microsoft Sans Serif"/>
                <a:cs typeface="Microsoft Sans Serif"/>
              </a:rPr>
              <a:t>struct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130" dirty="0">
                <a:latin typeface="Microsoft Sans Serif"/>
                <a:cs typeface="Microsoft Sans Serif"/>
              </a:rPr>
              <a:t>timeval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55" dirty="0">
                <a:latin typeface="Microsoft Sans Serif"/>
                <a:cs typeface="Microsoft Sans Serif"/>
              </a:rPr>
              <a:t>*</a:t>
            </a:r>
            <a:r>
              <a:rPr sz="3950" u="heavy" spc="15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timeout</a:t>
            </a:r>
            <a:r>
              <a:rPr sz="3950" spc="155" dirty="0">
                <a:latin typeface="Microsoft Sans Serif"/>
                <a:cs typeface="Microsoft Sans Serif"/>
              </a:rPr>
              <a:t>);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950" spc="114" dirty="0">
                <a:solidFill>
                  <a:srgbClr val="017100"/>
                </a:solidFill>
                <a:latin typeface="Microsoft Sans Serif"/>
                <a:cs typeface="Microsoft Sans Serif"/>
              </a:rPr>
              <a:t>#include</a:t>
            </a:r>
            <a:r>
              <a:rPr sz="3950" spc="-25" dirty="0">
                <a:solidFill>
                  <a:srgbClr val="017100"/>
                </a:solidFill>
                <a:latin typeface="Microsoft Sans Serif"/>
                <a:cs typeface="Microsoft Sans Serif"/>
              </a:rPr>
              <a:t> </a:t>
            </a:r>
            <a:r>
              <a:rPr sz="3950" spc="30" dirty="0">
                <a:solidFill>
                  <a:srgbClr val="017100"/>
                </a:solidFill>
                <a:latin typeface="Microsoft Sans Serif"/>
                <a:cs typeface="Microsoft Sans Serif"/>
              </a:rPr>
              <a:t>&lt;poll.h&gt;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950" spc="195" dirty="0">
                <a:latin typeface="Microsoft Sans Serif"/>
                <a:cs typeface="Microsoft Sans Serif"/>
              </a:rPr>
              <a:t>int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160" dirty="0">
                <a:latin typeface="Microsoft Sans Serif"/>
                <a:cs typeface="Microsoft Sans Serif"/>
              </a:rPr>
              <a:t>poll(struct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195" dirty="0">
                <a:latin typeface="Microsoft Sans Serif"/>
                <a:cs typeface="Microsoft Sans Serif"/>
              </a:rPr>
              <a:t>pollfd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110" dirty="0">
                <a:latin typeface="Microsoft Sans Serif"/>
                <a:cs typeface="Microsoft Sans Serif"/>
              </a:rPr>
              <a:t>*</a:t>
            </a:r>
            <a:r>
              <a:rPr sz="3950" u="heavy" spc="1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fds</a:t>
            </a:r>
            <a:r>
              <a:rPr sz="3950" spc="110" dirty="0">
                <a:latin typeface="Microsoft Sans Serif"/>
                <a:cs typeface="Microsoft Sans Serif"/>
              </a:rPr>
              <a:t>,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40" dirty="0">
                <a:latin typeface="Microsoft Sans Serif"/>
                <a:cs typeface="Microsoft Sans Serif"/>
              </a:rPr>
              <a:t>nfds_t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u="heavy" spc="114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nfds</a:t>
            </a:r>
            <a:r>
              <a:rPr sz="3950" spc="114" dirty="0">
                <a:latin typeface="Microsoft Sans Serif"/>
                <a:cs typeface="Microsoft Sans Serif"/>
              </a:rPr>
              <a:t>,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spc="195" dirty="0">
                <a:latin typeface="Microsoft Sans Serif"/>
                <a:cs typeface="Microsoft Sans Serif"/>
              </a:rPr>
              <a:t>int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u="heavy" spc="16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timeout</a:t>
            </a:r>
            <a:r>
              <a:rPr sz="3950" spc="160" dirty="0">
                <a:latin typeface="Microsoft Sans Serif"/>
                <a:cs typeface="Microsoft Sans Serif"/>
              </a:rPr>
              <a:t>);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50">
              <a:latin typeface="Microsoft Sans Serif"/>
              <a:cs typeface="Microsoft Sans Serif"/>
            </a:endParaRPr>
          </a:p>
          <a:p>
            <a:pPr marL="200660" indent="-188595">
              <a:lnSpc>
                <a:spcPct val="100000"/>
              </a:lnSpc>
              <a:buFont typeface="Microsoft Sans Serif"/>
              <a:buChar char="•"/>
              <a:tabLst>
                <a:tab pos="201295" algn="l"/>
              </a:tabLst>
            </a:pPr>
            <a:r>
              <a:rPr sz="3950" dirty="0">
                <a:latin typeface="Lucida Sans Unicode"/>
                <a:cs typeface="Lucida Sans Unicode"/>
              </a:rPr>
              <a:t>О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120" dirty="0">
                <a:latin typeface="Lucida Sans Unicode"/>
                <a:cs typeface="Lucida Sans Unicode"/>
              </a:rPr>
              <a:t>да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35" dirty="0">
                <a:latin typeface="Lucida Sans Unicode"/>
                <a:cs typeface="Lucida Sans Unicode"/>
              </a:rPr>
              <a:t>хо</a:t>
            </a:r>
            <a:r>
              <a:rPr sz="3950" spc="110" dirty="0">
                <a:latin typeface="Lucida Sans Unicode"/>
                <a:cs typeface="Lucida Sans Unicode"/>
              </a:rPr>
              <a:t>тя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бы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65" dirty="0">
                <a:latin typeface="Lucida Sans Unicode"/>
                <a:cs typeface="Lucida Sans Unicode"/>
              </a:rPr>
              <a:t>дн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со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endParaRPr sz="3950">
              <a:latin typeface="Lucida Sans Unicode"/>
              <a:cs typeface="Lucida Sans Unicode"/>
            </a:endParaRPr>
          </a:p>
          <a:p>
            <a:pPr marL="200660" indent="-188595">
              <a:lnSpc>
                <a:spcPct val="100000"/>
              </a:lnSpc>
              <a:spcBef>
                <a:spcPts val="580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3950" spc="-30" dirty="0">
                <a:latin typeface="Lucida Sans Unicode"/>
                <a:cs typeface="Lucida Sans Unicode"/>
              </a:rPr>
              <a:t>Возвращает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количество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дескрипторов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для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проверки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FC92-2F8E-41B0-9B24-920B1068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753" y="854075"/>
            <a:ext cx="6020592" cy="1081405"/>
          </a:xfrm>
        </p:spPr>
        <p:txBody>
          <a:bodyPr/>
          <a:lstStyle/>
          <a:p>
            <a:r>
              <a:rPr lang="en-US" dirty="0"/>
              <a:t>Select vs Poll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843D-30EF-4C19-8FAF-630EBD2A0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450" y="2759075"/>
            <a:ext cx="7461000" cy="668644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Select:</a:t>
            </a:r>
          </a:p>
          <a:p>
            <a:endParaRPr lang="en-US" b="1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Bitmaps of fixed size (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FD_SETSIZE, usually 1,024)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user applications should refill the interest sets for every call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Kernel scans the entire bitmaps for every cal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l to find descriptors of interest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n-lt"/>
              </a:rPr>
              <a:t>Scan the entire bitmap for every call to find ready descriptors</a:t>
            </a:r>
            <a:endParaRPr lang="ru-RU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3C3F-EBC4-4BA8-A628-698C8CC9C366}"/>
              </a:ext>
            </a:extLst>
          </p:cNvPr>
          <p:cNvSpPr txBox="1"/>
          <p:nvPr/>
        </p:nvSpPr>
        <p:spPr>
          <a:xfrm>
            <a:off x="10585450" y="2911475"/>
            <a:ext cx="7772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Poll: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Uses an array of </a:t>
            </a:r>
            <a:r>
              <a:rPr lang="en-US" sz="4000" dirty="0" err="1"/>
              <a:t>fd</a:t>
            </a:r>
            <a:r>
              <a:rPr lang="en-US" sz="4000" dirty="0"/>
              <a:t> instead of bitmaps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Separate fields for ready and of interest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Kernel still scans all </a:t>
            </a:r>
            <a:r>
              <a:rPr lang="en-US" sz="4000" dirty="0" err="1"/>
              <a:t>fd</a:t>
            </a:r>
            <a:endParaRPr lang="en-US" sz="4000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1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080" y="832090"/>
            <a:ext cx="779335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0" dirty="0"/>
              <a:t>10</a:t>
            </a:r>
            <a:r>
              <a:rPr spc="80" dirty="0"/>
              <a:t>k</a:t>
            </a:r>
            <a:r>
              <a:rPr spc="-800" dirty="0"/>
              <a:t> </a:t>
            </a:r>
            <a:r>
              <a:rPr dirty="0"/>
              <a:t>p</a:t>
            </a:r>
            <a:r>
              <a:rPr spc="-145" dirty="0"/>
              <a:t>r</a:t>
            </a:r>
            <a:r>
              <a:rPr spc="-80" dirty="0"/>
              <a:t>oble</a:t>
            </a:r>
            <a:r>
              <a:rPr spc="225" dirty="0"/>
              <a:t>m</a:t>
            </a:r>
            <a:r>
              <a:rPr spc="-800" dirty="0"/>
              <a:t> </a:t>
            </a:r>
            <a:r>
              <a:rPr spc="-110" dirty="0"/>
              <a:t>(C10k)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4745335" cy="3731260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-5" dirty="0">
                <a:latin typeface="Microsoft Sans Serif"/>
                <a:cs typeface="Microsoft Sans Serif"/>
              </a:rPr>
              <a:t>C10k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0" dirty="0">
                <a:latin typeface="Microsoft Sans Serif"/>
                <a:cs typeface="Microsoft Sans Serif"/>
              </a:rPr>
              <a:t>10k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165" dirty="0">
                <a:latin typeface="Microsoft Sans Serif"/>
                <a:cs typeface="Microsoft Sans Serif"/>
              </a:rPr>
              <a:t>connections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проблема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60" dirty="0">
                <a:latin typeface="Microsoft Sans Serif"/>
                <a:cs typeface="Microsoft Sans Serif"/>
              </a:rPr>
              <a:t>10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тысяч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60" dirty="0">
                <a:latin typeface="Lucida Sans Unicode"/>
                <a:cs typeface="Lucida Sans Unicode"/>
              </a:rPr>
              <a:t>соединений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00" dirty="0">
                <a:latin typeface="Lucida Sans Unicode"/>
                <a:cs typeface="Lucida Sans Unicode"/>
              </a:rPr>
              <a:t>Уже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spc="-65" dirty="0">
                <a:latin typeface="Lucida Sans Unicode"/>
                <a:cs typeface="Lucida Sans Unicode"/>
              </a:rPr>
              <a:t>актуально</a:t>
            </a:r>
            <a:r>
              <a:rPr sz="3950" spc="-220" dirty="0">
                <a:latin typeface="Lucida Sans Unicode"/>
                <a:cs typeface="Lucida Sans Unicode"/>
              </a:rPr>
              <a:t> </a:t>
            </a:r>
            <a:r>
              <a:rPr sz="3950" dirty="0">
                <a:latin typeface="Microsoft Sans Serif"/>
                <a:cs typeface="Microsoft Sans Serif"/>
              </a:rPr>
              <a:t>C10M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20" dirty="0">
                <a:latin typeface="Microsoft Sans Serif"/>
                <a:cs typeface="Microsoft Sans Serif"/>
              </a:rPr>
              <a:t>select</a:t>
            </a:r>
            <a:r>
              <a:rPr sz="3950" spc="-15" dirty="0">
                <a:latin typeface="Microsoft Sans Serif"/>
                <a:cs typeface="Microsoft Sans Serif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/</a:t>
            </a:r>
            <a:r>
              <a:rPr sz="3950" spc="-15" dirty="0">
                <a:latin typeface="Microsoft Sans Serif"/>
                <a:cs typeface="Microsoft Sans Serif"/>
              </a:rPr>
              <a:t> </a:t>
            </a:r>
            <a:r>
              <a:rPr sz="3950" spc="175" dirty="0">
                <a:latin typeface="Microsoft Sans Serif"/>
                <a:cs typeface="Microsoft Sans Serif"/>
              </a:rPr>
              <a:t>poll</a:t>
            </a:r>
            <a:r>
              <a:rPr sz="3950" spc="-15" dirty="0">
                <a:latin typeface="Microsoft Sans Serif"/>
                <a:cs typeface="Microsoft Sans Serif"/>
              </a:rPr>
              <a:t> </a:t>
            </a:r>
            <a:r>
              <a:rPr sz="3950" spc="-90" dirty="0">
                <a:latin typeface="Lucida Sans Unicode"/>
                <a:cs typeface="Lucida Sans Unicode"/>
              </a:rPr>
              <a:t>работают</a:t>
            </a:r>
            <a:r>
              <a:rPr sz="3950" spc="-215" dirty="0">
                <a:latin typeface="Lucida Sans Unicode"/>
                <a:cs typeface="Lucida Sans Unicode"/>
              </a:rPr>
              <a:t> 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-215" dirty="0">
                <a:latin typeface="Lucida Sans Unicode"/>
                <a:cs typeface="Lucida Sans Unicode"/>
              </a:rPr>
              <a:t> </a:t>
            </a:r>
            <a:r>
              <a:rPr sz="3950" b="1" spc="140" dirty="0">
                <a:latin typeface="Arial"/>
                <a:cs typeface="Arial"/>
              </a:rPr>
              <a:t>O(N)</a:t>
            </a:r>
            <a:endParaRPr sz="3950">
              <a:latin typeface="Arial"/>
              <a:cs typeface="Arial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b="1" spc="220" dirty="0">
                <a:latin typeface="Arial"/>
                <a:cs typeface="Arial"/>
              </a:rPr>
              <a:t>N</a:t>
            </a:r>
            <a:r>
              <a:rPr sz="3950" b="1" spc="-320" dirty="0">
                <a:latin typeface="Arial"/>
                <a:cs typeface="Arial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45" dirty="0">
                <a:latin typeface="Lucida Sans Unicode"/>
                <a:cs typeface="Lucida Sans Unicode"/>
              </a:rPr>
              <a:t>к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ст</a:t>
            </a:r>
            <a:r>
              <a:rPr sz="3950" spc="20" dirty="0">
                <a:latin typeface="Lucida Sans Unicode"/>
                <a:cs typeface="Lucida Sans Unicode"/>
              </a:rPr>
              <a:t>в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5" dirty="0">
                <a:latin typeface="Lucida Sans Unicode"/>
                <a:cs typeface="Lucida Sans Unicode"/>
              </a:rPr>
              <a:t>тл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25" dirty="0">
                <a:latin typeface="Lucida Sans Unicode"/>
                <a:cs typeface="Lucida Sans Unicode"/>
              </a:rPr>
              <a:t>м</a:t>
            </a:r>
            <a:r>
              <a:rPr sz="3950" spc="-120" dirty="0">
                <a:latin typeface="Lucida Sans Unicode"/>
                <a:cs typeface="Lucida Sans Unicode"/>
              </a:rPr>
              <a:t>ы</a:t>
            </a:r>
            <a:r>
              <a:rPr sz="3950" spc="-450" dirty="0">
                <a:latin typeface="Lucida Sans Unicode"/>
                <a:cs typeface="Lucida Sans Unicode"/>
              </a:rPr>
              <a:t>х</a:t>
            </a:r>
            <a:r>
              <a:rPr sz="3950" spc="15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365" dirty="0">
                <a:latin typeface="Lucida Sans Unicode"/>
                <a:cs typeface="Lucida Sans Unicode"/>
              </a:rPr>
              <a:t>г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445" dirty="0">
                <a:latin typeface="Lucida Sans Unicode"/>
                <a:cs typeface="Lucida Sans Unicode"/>
              </a:rPr>
              <a:t>х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де</a:t>
            </a:r>
            <a:r>
              <a:rPr sz="3950" dirty="0">
                <a:latin typeface="Lucida Sans Unicode"/>
                <a:cs typeface="Lucida Sans Unicode"/>
              </a:rPr>
              <a:t>с</a:t>
            </a:r>
            <a:r>
              <a:rPr sz="3950" spc="-5" dirty="0">
                <a:latin typeface="Lucida Sans Unicode"/>
                <a:cs typeface="Lucida Sans Unicode"/>
              </a:rPr>
              <a:t>к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595" y="832090"/>
            <a:ext cx="14101444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25" dirty="0"/>
              <a:t>F</a:t>
            </a:r>
            <a:r>
              <a:rPr spc="-330" dirty="0"/>
              <a:t>r</a:t>
            </a:r>
            <a:r>
              <a:rPr spc="15" dirty="0"/>
              <a:t>ee</a:t>
            </a:r>
            <a:r>
              <a:rPr spc="-605" dirty="0"/>
              <a:t>B</a:t>
            </a:r>
            <a:r>
              <a:rPr spc="-380" dirty="0"/>
              <a:t>S</a:t>
            </a:r>
            <a:r>
              <a:rPr spc="45" dirty="0"/>
              <a:t>D</a:t>
            </a:r>
            <a:r>
              <a:rPr spc="-800" dirty="0"/>
              <a:t> </a:t>
            </a:r>
            <a:r>
              <a:rPr spc="-730" dirty="0"/>
              <a:t>K</a:t>
            </a:r>
            <a:r>
              <a:rPr spc="15" dirty="0"/>
              <a:t>e</a:t>
            </a:r>
            <a:r>
              <a:rPr spc="-65" dirty="0"/>
              <a:t>r</a:t>
            </a:r>
            <a:r>
              <a:rPr spc="-170" dirty="0"/>
              <a:t>n</a:t>
            </a:r>
            <a:r>
              <a:rPr spc="15" dirty="0"/>
              <a:t>e</a:t>
            </a:r>
            <a:r>
              <a:rPr spc="20" dirty="0"/>
              <a:t>l</a:t>
            </a:r>
            <a:r>
              <a:rPr spc="-800" dirty="0"/>
              <a:t> </a:t>
            </a:r>
            <a:r>
              <a:rPr spc="70" dirty="0"/>
              <a:t>Q</a:t>
            </a:r>
            <a:r>
              <a:rPr spc="-190" dirty="0"/>
              <a:t>u</a:t>
            </a:r>
            <a:r>
              <a:rPr spc="15" dirty="0"/>
              <a:t>e</a:t>
            </a:r>
            <a:r>
              <a:rPr spc="-190" dirty="0"/>
              <a:t>u</a:t>
            </a:r>
            <a:r>
              <a:rPr spc="225" dirty="0"/>
              <a:t>e</a:t>
            </a:r>
            <a:r>
              <a:rPr spc="-800" dirty="0"/>
              <a:t> </a:t>
            </a:r>
            <a:r>
              <a:rPr spc="1010" dirty="0"/>
              <a:t>/</a:t>
            </a:r>
            <a:r>
              <a:rPr spc="-800" dirty="0"/>
              <a:t> </a:t>
            </a:r>
            <a:r>
              <a:rPr spc="-75" dirty="0"/>
              <a:t>U</a:t>
            </a:r>
            <a:r>
              <a:rPr spc="55" dirty="0"/>
              <a:t>N</a:t>
            </a:r>
            <a:r>
              <a:rPr spc="120" dirty="0"/>
              <a:t>I</a:t>
            </a:r>
            <a:r>
              <a:rPr spc="375" dirty="0"/>
              <a:t>X</a:t>
            </a:r>
            <a:r>
              <a:rPr spc="-800" dirty="0"/>
              <a:t> </a:t>
            </a:r>
            <a:r>
              <a:rPr spc="15" dirty="0"/>
              <a:t>e</a:t>
            </a:r>
            <a:r>
              <a:rPr spc="-15" dirty="0"/>
              <a:t>p</a:t>
            </a:r>
            <a:r>
              <a:rPr spc="-160" dirty="0"/>
              <a:t>o</a:t>
            </a:r>
            <a:r>
              <a:rPr spc="-190" dirty="0"/>
              <a:t>l</a:t>
            </a:r>
            <a:r>
              <a:rPr spc="20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3"/>
            <a:ext cx="12261215" cy="372681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Clr>
                <a:srgbClr val="000000"/>
              </a:buClr>
              <a:buChar char="•"/>
              <a:tabLst>
                <a:tab pos="473075" algn="l"/>
                <a:tab pos="473709" algn="l"/>
              </a:tabLst>
            </a:pPr>
            <a:r>
              <a:rPr sz="3950" spc="114" dirty="0">
                <a:solidFill>
                  <a:srgbClr val="017100"/>
                </a:solidFill>
                <a:latin typeface="Microsoft Sans Serif"/>
                <a:cs typeface="Microsoft Sans Serif"/>
              </a:rPr>
              <a:t>#include</a:t>
            </a:r>
            <a:r>
              <a:rPr sz="3950" spc="-15" dirty="0">
                <a:solidFill>
                  <a:srgbClr val="017100"/>
                </a:solidFill>
                <a:latin typeface="Microsoft Sans Serif"/>
                <a:cs typeface="Microsoft Sans Serif"/>
              </a:rPr>
              <a:t> </a:t>
            </a:r>
            <a:r>
              <a:rPr sz="3950" spc="20" dirty="0">
                <a:solidFill>
                  <a:srgbClr val="017100"/>
                </a:solidFill>
                <a:latin typeface="Microsoft Sans Serif"/>
                <a:cs typeface="Microsoft Sans Serif"/>
              </a:rPr>
              <a:t>&lt;sys/event.h&gt;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35" dirty="0">
                <a:latin typeface="Lucida Sans Unicode"/>
                <a:cs typeface="Lucida Sans Unicode"/>
              </a:rPr>
              <a:t>Новые</a:t>
            </a:r>
            <a:r>
              <a:rPr sz="3950" spc="-215" dirty="0">
                <a:latin typeface="Lucida Sans Unicode"/>
                <a:cs typeface="Lucida Sans Unicode"/>
              </a:rPr>
              <a:t> </a:t>
            </a:r>
            <a:r>
              <a:rPr sz="3950" spc="-55" dirty="0">
                <a:latin typeface="Lucida Sans Unicode"/>
                <a:cs typeface="Lucida Sans Unicode"/>
              </a:rPr>
              <a:t>события</a:t>
            </a:r>
            <a:r>
              <a:rPr sz="3950" spc="-210" dirty="0">
                <a:latin typeface="Lucida Sans Unicode"/>
                <a:cs typeface="Lucida Sans Unicode"/>
              </a:rPr>
              <a:t> </a:t>
            </a:r>
            <a:r>
              <a:rPr sz="3950" spc="-25" dirty="0">
                <a:latin typeface="Lucida Sans Unicode"/>
                <a:cs typeface="Lucida Sans Unicode"/>
              </a:rPr>
              <a:t>кладутся</a:t>
            </a:r>
            <a:r>
              <a:rPr sz="3950" spc="-215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-210" dirty="0">
                <a:latin typeface="Lucida Sans Unicode"/>
                <a:cs typeface="Lucida Sans Unicode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очередь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П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80" dirty="0">
                <a:latin typeface="Lucida Sans Unicode"/>
                <a:cs typeface="Lucida Sans Unicode"/>
              </a:rPr>
              <a:t>з</a:t>
            </a:r>
            <a:r>
              <a:rPr sz="3950" spc="85" dirty="0">
                <a:latin typeface="Lucida Sans Unicode"/>
                <a:cs typeface="Lucida Sans Unicode"/>
              </a:rPr>
              <a:t>в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л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65" dirty="0">
                <a:latin typeface="Lucida Sans Unicode"/>
                <a:cs typeface="Lucida Sans Unicode"/>
              </a:rPr>
              <a:t>ссу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15" dirty="0">
                <a:latin typeface="Lucida Sans Unicode"/>
                <a:cs typeface="Lucida Sans Unicode"/>
              </a:rPr>
              <a:t>а</a:t>
            </a:r>
            <a:r>
              <a:rPr sz="3950" dirty="0">
                <a:latin typeface="Lucida Sans Unicode"/>
                <a:cs typeface="Lucida Sans Unicode"/>
              </a:rPr>
              <a:t>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5" dirty="0">
                <a:latin typeface="Lucida Sans Unicode"/>
                <a:cs typeface="Lucida Sans Unicode"/>
              </a:rPr>
              <a:t>со</a:t>
            </a:r>
            <a:r>
              <a:rPr sz="3950" spc="-155" dirty="0">
                <a:latin typeface="Lucida Sans Unicode"/>
                <a:cs typeface="Lucida Sans Unicode"/>
              </a:rPr>
              <a:t>б</a:t>
            </a:r>
            <a:r>
              <a:rPr sz="3950" dirty="0">
                <a:latin typeface="Lucida Sans Unicode"/>
                <a:cs typeface="Lucida Sans Unicode"/>
              </a:rPr>
              <a:t>ы</a:t>
            </a:r>
            <a:r>
              <a:rPr sz="3950" spc="-70" dirty="0">
                <a:latin typeface="Lucida Sans Unicode"/>
                <a:cs typeface="Lucida Sans Unicode"/>
              </a:rPr>
              <a:t>ти</a:t>
            </a:r>
            <a:r>
              <a:rPr sz="3950" spc="190" dirty="0">
                <a:latin typeface="Lucida Sans Unicode"/>
                <a:cs typeface="Lucida Sans Unicode"/>
              </a:rPr>
              <a:t>я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45" dirty="0">
                <a:latin typeface="Lucida Sans Unicode"/>
                <a:cs typeface="Lucida Sans Unicode"/>
              </a:rPr>
              <a:t>из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15" dirty="0">
                <a:latin typeface="Lucida Sans Unicode"/>
                <a:cs typeface="Lucida Sans Unicode"/>
              </a:rPr>
              <a:t>ди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b="1" spc="114" dirty="0">
                <a:latin typeface="Arial"/>
                <a:cs typeface="Arial"/>
              </a:rPr>
              <a:t>O(N)</a:t>
            </a:r>
            <a:r>
              <a:rPr sz="3950" spc="114" dirty="0">
                <a:latin typeface="Microsoft Sans Serif"/>
                <a:cs typeface="Microsoft Sans Serif"/>
              </a:rPr>
              <a:t>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210" dirty="0">
                <a:latin typeface="Lucida Sans Unicode"/>
                <a:cs typeface="Lucida Sans Unicode"/>
              </a:rPr>
              <a:t>где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b="1" spc="220" dirty="0">
                <a:latin typeface="Arial"/>
                <a:cs typeface="Arial"/>
              </a:rPr>
              <a:t>N</a:t>
            </a:r>
            <a:r>
              <a:rPr sz="3950" b="1" spc="-50" dirty="0">
                <a:latin typeface="Arial"/>
                <a:cs typeface="Arial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количество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10" dirty="0">
                <a:latin typeface="Lucida Sans Unicode"/>
                <a:cs typeface="Lucida Sans Unicode"/>
              </a:rPr>
              <a:t>произошедших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событий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2974" y="832090"/>
            <a:ext cx="62655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20" dirty="0"/>
              <a:t>EPOLL_CREATE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32321"/>
            <a:ext cx="17336135" cy="607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3040">
              <a:lnSpc>
                <a:spcPct val="111300"/>
              </a:lnSpc>
              <a:spcBef>
                <a:spcPts val="100"/>
              </a:spcBef>
            </a:pPr>
            <a:r>
              <a:rPr sz="3950" spc="114" dirty="0">
                <a:solidFill>
                  <a:srgbClr val="017100"/>
                </a:solidFill>
                <a:latin typeface="Microsoft Sans Serif"/>
                <a:cs typeface="Microsoft Sans Serif"/>
              </a:rPr>
              <a:t>#include </a:t>
            </a:r>
            <a:r>
              <a:rPr sz="3950" spc="30" dirty="0">
                <a:solidFill>
                  <a:srgbClr val="017100"/>
                </a:solidFill>
                <a:latin typeface="Microsoft Sans Serif"/>
                <a:cs typeface="Microsoft Sans Serif"/>
              </a:rPr>
              <a:t>&lt;sys/epoll.h&gt; </a:t>
            </a:r>
            <a:r>
              <a:rPr sz="3950" spc="35" dirty="0">
                <a:solidFill>
                  <a:srgbClr val="017100"/>
                </a:solidFill>
                <a:latin typeface="Microsoft Sans Serif"/>
                <a:cs typeface="Microsoft Sans Serif"/>
              </a:rPr>
              <a:t> </a:t>
            </a:r>
            <a:r>
              <a:rPr sz="3950" spc="195" dirty="0">
                <a:latin typeface="Microsoft Sans Serif"/>
                <a:cs typeface="Microsoft Sans Serif"/>
              </a:rPr>
              <a:t>int</a:t>
            </a:r>
            <a:r>
              <a:rPr sz="3950" spc="-15" dirty="0">
                <a:latin typeface="Microsoft Sans Serif"/>
                <a:cs typeface="Microsoft Sans Serif"/>
              </a:rPr>
              <a:t> </a:t>
            </a:r>
            <a:r>
              <a:rPr sz="3950" spc="85" dirty="0">
                <a:latin typeface="Microsoft Sans Serif"/>
                <a:cs typeface="Microsoft Sans Serif"/>
              </a:rPr>
              <a:t>epoll_create(int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size</a:t>
            </a:r>
            <a:r>
              <a:rPr sz="3950" spc="-5" dirty="0">
                <a:latin typeface="Microsoft Sans Serif"/>
                <a:cs typeface="Microsoft Sans Serif"/>
              </a:rPr>
              <a:t>);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3950" spc="195" dirty="0">
                <a:latin typeface="Microsoft Sans Serif"/>
                <a:cs typeface="Microsoft Sans Serif"/>
              </a:rPr>
              <a:t>int</a:t>
            </a:r>
            <a:r>
              <a:rPr sz="3950" spc="-15" dirty="0">
                <a:latin typeface="Microsoft Sans Serif"/>
                <a:cs typeface="Microsoft Sans Serif"/>
              </a:rPr>
              <a:t> </a:t>
            </a:r>
            <a:r>
              <a:rPr sz="3950" spc="45" dirty="0">
                <a:latin typeface="Microsoft Sans Serif"/>
                <a:cs typeface="Microsoft Sans Serif"/>
              </a:rPr>
              <a:t>epoll_create1(int</a:t>
            </a:r>
            <a:r>
              <a:rPr sz="3950" spc="-10" dirty="0">
                <a:latin typeface="Microsoft Sans Serif"/>
                <a:cs typeface="Microsoft Sans Serif"/>
              </a:rPr>
              <a:t> </a:t>
            </a:r>
            <a:r>
              <a:rPr sz="395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95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lags</a:t>
            </a:r>
            <a:r>
              <a:rPr sz="3950" spc="35" dirty="0">
                <a:latin typeface="Microsoft Sans Serif"/>
                <a:cs typeface="Microsoft Sans Serif"/>
              </a:rPr>
              <a:t>);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35" dirty="0">
                <a:latin typeface="Lucida Sans Unicode"/>
                <a:cs typeface="Lucida Sans Unicode"/>
              </a:rPr>
              <a:t>Создаёт</a:t>
            </a:r>
            <a:r>
              <a:rPr sz="3950" spc="-240" dirty="0">
                <a:latin typeface="Lucida Sans Unicode"/>
                <a:cs typeface="Lucida Sans Unicode"/>
              </a:rPr>
              <a:t> </a:t>
            </a:r>
            <a:r>
              <a:rPr sz="3950" spc="-105" dirty="0">
                <a:latin typeface="Lucida Sans Unicode"/>
                <a:cs typeface="Lucida Sans Unicode"/>
              </a:rPr>
              <a:t>очередь</a:t>
            </a:r>
            <a:endParaRPr sz="3950">
              <a:latin typeface="Lucida Sans Unicode"/>
              <a:cs typeface="Lucida Sans Unicode"/>
            </a:endParaRPr>
          </a:p>
          <a:p>
            <a:pPr marL="473075" marR="5080" indent="-461009">
              <a:lnSpc>
                <a:spcPct val="111900"/>
              </a:lnSpc>
              <a:spcBef>
                <a:spcPts val="1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100" dirty="0">
                <a:latin typeface="Lucida Sans Unicode"/>
                <a:cs typeface="Lucida Sans Unicode"/>
              </a:rPr>
              <a:t>Параметр </a:t>
            </a:r>
            <a:r>
              <a:rPr sz="3950" dirty="0">
                <a:latin typeface="Microsoft Sans Serif"/>
                <a:cs typeface="Microsoft Sans Serif"/>
              </a:rPr>
              <a:t>size </a:t>
            </a:r>
            <a:r>
              <a:rPr sz="3950" spc="5" dirty="0">
                <a:latin typeface="Microsoft Sans Serif"/>
                <a:cs typeface="Microsoft Sans Serif"/>
              </a:rPr>
              <a:t>- </a:t>
            </a:r>
            <a:r>
              <a:rPr sz="3950" spc="150" dirty="0">
                <a:latin typeface="Microsoft Sans Serif"/>
                <a:cs typeface="Microsoft Sans Serif"/>
              </a:rPr>
              <a:t>deprecated. </a:t>
            </a:r>
            <a:r>
              <a:rPr sz="3950" spc="-15" dirty="0">
                <a:latin typeface="Lucida Sans Unicode"/>
                <a:cs typeface="Lucida Sans Unicode"/>
              </a:rPr>
              <a:t>Раньше </a:t>
            </a:r>
            <a:r>
              <a:rPr sz="3950" spc="10" dirty="0">
                <a:latin typeface="Lucida Sans Unicode"/>
                <a:cs typeface="Lucida Sans Unicode"/>
              </a:rPr>
              <a:t>указывал </a:t>
            </a:r>
            <a:r>
              <a:rPr sz="3950" spc="-130" dirty="0">
                <a:latin typeface="Lucida Sans Unicode"/>
                <a:cs typeface="Lucida Sans Unicode"/>
              </a:rPr>
              <a:t>на </a:t>
            </a:r>
            <a:r>
              <a:rPr sz="3950" spc="-120" dirty="0">
                <a:latin typeface="Lucida Sans Unicode"/>
                <a:cs typeface="Lucida Sans Unicode"/>
              </a:rPr>
              <a:t>размер </a:t>
            </a:r>
            <a:r>
              <a:rPr sz="3950" spc="-110" dirty="0">
                <a:latin typeface="Lucida Sans Unicode"/>
                <a:cs typeface="Lucida Sans Unicode"/>
              </a:rPr>
              <a:t>очереди</a:t>
            </a:r>
            <a:r>
              <a:rPr sz="3950" spc="-110" dirty="0">
                <a:latin typeface="Microsoft Sans Serif"/>
                <a:cs typeface="Microsoft Sans Serif"/>
              </a:rPr>
              <a:t>, </a:t>
            </a:r>
            <a:r>
              <a:rPr sz="3950" spc="-105" dirty="0">
                <a:latin typeface="Microsoft Sans Serif"/>
                <a:cs typeface="Microsoft Sans Serif"/>
              </a:rPr>
              <a:t> </a:t>
            </a:r>
            <a:r>
              <a:rPr sz="3950" spc="-30" dirty="0">
                <a:latin typeface="Lucida Sans Unicode"/>
                <a:cs typeface="Lucida Sans Unicode"/>
              </a:rPr>
              <a:t>сейчас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50" dirty="0">
                <a:latin typeface="Lucida Sans Unicode"/>
                <a:cs typeface="Lucida Sans Unicode"/>
              </a:rPr>
              <a:t>используется</a:t>
            </a:r>
            <a:r>
              <a:rPr sz="3950" spc="-50" dirty="0">
                <a:latin typeface="Microsoft Sans Serif"/>
                <a:cs typeface="Microsoft Sans Serif"/>
              </a:rPr>
              <a:t>,</a:t>
            </a:r>
            <a:r>
              <a:rPr sz="3950" spc="5" dirty="0">
                <a:latin typeface="Microsoft Sans Serif"/>
                <a:cs typeface="Microsoft Sans Serif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но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для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165" dirty="0">
                <a:latin typeface="Lucida Sans Unicode"/>
                <a:cs typeface="Lucida Sans Unicode"/>
              </a:rPr>
              <a:t>обратной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совместимости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должен</a:t>
            </a:r>
            <a:r>
              <a:rPr sz="3950" spc="-195" dirty="0">
                <a:latin typeface="Lucida Sans Unicode"/>
                <a:cs typeface="Lucida Sans Unicode"/>
              </a:rPr>
              <a:t> </a:t>
            </a:r>
            <a:r>
              <a:rPr sz="3950" spc="-40" dirty="0">
                <a:latin typeface="Lucida Sans Unicode"/>
                <a:cs typeface="Lucida Sans Unicode"/>
              </a:rPr>
              <a:t>быть </a:t>
            </a:r>
            <a:r>
              <a:rPr sz="3950" spc="-1235" dirty="0">
                <a:latin typeface="Lucida Sans Unicode"/>
                <a:cs typeface="Lucida Sans Unicode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не</a:t>
            </a:r>
            <a:r>
              <a:rPr sz="3950" spc="-210" dirty="0">
                <a:latin typeface="Lucida Sans Unicode"/>
                <a:cs typeface="Lucida Sans Unicode"/>
              </a:rPr>
              <a:t> </a:t>
            </a:r>
            <a:r>
              <a:rPr sz="3950" spc="495" dirty="0">
                <a:latin typeface="Microsoft Sans Serif"/>
                <a:cs typeface="Microsoft Sans Serif"/>
              </a:rPr>
              <a:t>0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59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50" dirty="0">
                <a:latin typeface="Times New Roman"/>
                <a:cs typeface="Times New Roman"/>
              </a:rPr>
              <a:t>f</a:t>
            </a:r>
            <a:r>
              <a:rPr sz="3950" spc="50" dirty="0">
                <a:latin typeface="Microsoft Sans Serif"/>
                <a:cs typeface="Microsoft Sans Serif"/>
              </a:rPr>
              <a:t>lags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-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40" dirty="0">
                <a:latin typeface="Lucida Sans Unicode"/>
                <a:cs typeface="Lucida Sans Unicode"/>
              </a:rPr>
              <a:t>обычно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155" dirty="0">
                <a:latin typeface="Microsoft Sans Serif"/>
                <a:cs typeface="Microsoft Sans Serif"/>
              </a:rPr>
              <a:t>0,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60" dirty="0">
                <a:latin typeface="Lucida Sans Unicode"/>
                <a:cs typeface="Lucida Sans Unicode"/>
              </a:rPr>
              <a:t>тогда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5" dirty="0">
                <a:latin typeface="Lucida Sans Unicode"/>
                <a:cs typeface="Lucida Sans Unicode"/>
              </a:rPr>
              <a:t>вызов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25" dirty="0">
                <a:latin typeface="Lucida Sans Unicode"/>
                <a:cs typeface="Lucida Sans Unicode"/>
              </a:rPr>
              <a:t>аналогичен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70" dirty="0">
                <a:latin typeface="Microsoft Sans Serif"/>
                <a:cs typeface="Microsoft Sans Serif"/>
              </a:rPr>
              <a:t>epoll_create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5457" y="788625"/>
            <a:ext cx="2341245" cy="1047115"/>
          </a:xfrm>
          <a:custGeom>
            <a:avLst/>
            <a:gdLst/>
            <a:ahLst/>
            <a:cxnLst/>
            <a:rect l="l" t="t" r="r" b="b"/>
            <a:pathLst>
              <a:path w="2341244" h="1047114">
                <a:moveTo>
                  <a:pt x="240097" y="0"/>
                </a:moveTo>
                <a:lnTo>
                  <a:pt x="2101074" y="0"/>
                </a:lnTo>
                <a:lnTo>
                  <a:pt x="2148852" y="183"/>
                </a:lnTo>
                <a:lnTo>
                  <a:pt x="2187383" y="1470"/>
                </a:lnTo>
                <a:lnTo>
                  <a:pt x="2241987" y="11765"/>
                </a:lnTo>
                <a:lnTo>
                  <a:pt x="2295386" y="45785"/>
                </a:lnTo>
                <a:lnTo>
                  <a:pt x="2329405" y="99184"/>
                </a:lnTo>
                <a:lnTo>
                  <a:pt x="2339700" y="153788"/>
                </a:lnTo>
                <a:lnTo>
                  <a:pt x="2340987" y="192318"/>
                </a:lnTo>
                <a:lnTo>
                  <a:pt x="2341171" y="240097"/>
                </a:lnTo>
                <a:lnTo>
                  <a:pt x="2341171" y="806991"/>
                </a:lnTo>
                <a:lnTo>
                  <a:pt x="2340987" y="854769"/>
                </a:lnTo>
                <a:lnTo>
                  <a:pt x="2339700" y="893300"/>
                </a:lnTo>
                <a:lnTo>
                  <a:pt x="2329405" y="947904"/>
                </a:lnTo>
                <a:lnTo>
                  <a:pt x="2295386" y="1001303"/>
                </a:lnTo>
                <a:lnTo>
                  <a:pt x="2241987" y="1035322"/>
                </a:lnTo>
                <a:lnTo>
                  <a:pt x="2187383" y="1045617"/>
                </a:lnTo>
                <a:lnTo>
                  <a:pt x="2148852" y="1046904"/>
                </a:lnTo>
                <a:lnTo>
                  <a:pt x="2101074" y="1047088"/>
                </a:lnTo>
                <a:lnTo>
                  <a:pt x="240097" y="1047088"/>
                </a:lnTo>
                <a:lnTo>
                  <a:pt x="192318" y="1046904"/>
                </a:lnTo>
                <a:lnTo>
                  <a:pt x="153788" y="1045617"/>
                </a:lnTo>
                <a:lnTo>
                  <a:pt x="99184" y="1035322"/>
                </a:lnTo>
                <a:lnTo>
                  <a:pt x="45785" y="1001303"/>
                </a:lnTo>
                <a:lnTo>
                  <a:pt x="11765" y="947904"/>
                </a:lnTo>
                <a:lnTo>
                  <a:pt x="1470" y="893300"/>
                </a:lnTo>
                <a:lnTo>
                  <a:pt x="183" y="854769"/>
                </a:lnTo>
                <a:lnTo>
                  <a:pt x="0" y="806991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41883">
            <a:solidFill>
              <a:srgbClr val="003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79747" y="1016326"/>
            <a:ext cx="13328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5" dirty="0">
                <a:solidFill>
                  <a:srgbClr val="003462"/>
                </a:solidFill>
                <a:latin typeface="Arial"/>
                <a:cs typeface="Arial"/>
              </a:rPr>
              <a:t>Ша</a:t>
            </a:r>
            <a:r>
              <a:rPr sz="3950" b="1" spc="-25" dirty="0">
                <a:solidFill>
                  <a:srgbClr val="003462"/>
                </a:solidFill>
                <a:latin typeface="Arial"/>
                <a:cs typeface="Arial"/>
              </a:rPr>
              <a:t>г</a:t>
            </a:r>
            <a:r>
              <a:rPr sz="3950" b="1" spc="-160" dirty="0">
                <a:solidFill>
                  <a:srgbClr val="003462"/>
                </a:solidFill>
                <a:latin typeface="Arial"/>
                <a:cs typeface="Arial"/>
              </a:rPr>
              <a:t> </a:t>
            </a:r>
            <a:r>
              <a:rPr sz="3950" spc="-540" dirty="0">
                <a:solidFill>
                  <a:srgbClr val="003462"/>
                </a:solidFill>
                <a:latin typeface="Microsoft Sans Serif"/>
                <a:cs typeface="Microsoft Sans Serif"/>
              </a:rPr>
              <a:t>1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363" y="832090"/>
            <a:ext cx="575310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45" dirty="0"/>
              <a:t>EPOLL_EVENT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146515"/>
            <a:ext cx="480631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145" dirty="0">
                <a:latin typeface="Microsoft Sans Serif"/>
                <a:cs typeface="Microsoft Sans Serif"/>
              </a:rPr>
              <a:t>typedef</a:t>
            </a:r>
            <a:r>
              <a:rPr sz="3000" spc="-15" dirty="0">
                <a:latin typeface="Microsoft Sans Serif"/>
                <a:cs typeface="Microsoft Sans Serif"/>
              </a:rPr>
              <a:t> </a:t>
            </a:r>
            <a:r>
              <a:rPr sz="3000" spc="120" dirty="0">
                <a:latin typeface="Microsoft Sans Serif"/>
                <a:cs typeface="Microsoft Sans Serif"/>
              </a:rPr>
              <a:t>union</a:t>
            </a:r>
            <a:r>
              <a:rPr sz="3000" spc="-15" dirty="0">
                <a:latin typeface="Microsoft Sans Serif"/>
                <a:cs typeface="Microsoft Sans Serif"/>
              </a:rPr>
              <a:t> </a:t>
            </a:r>
            <a:r>
              <a:rPr sz="3000" b="1" spc="40" dirty="0">
                <a:latin typeface="Arial"/>
                <a:cs typeface="Arial"/>
              </a:rPr>
              <a:t>epoll_data</a:t>
            </a:r>
            <a:r>
              <a:rPr sz="3000" b="1" spc="-50" dirty="0">
                <a:latin typeface="Arial"/>
                <a:cs typeface="Arial"/>
              </a:rPr>
              <a:t> </a:t>
            </a:r>
            <a:r>
              <a:rPr sz="3000" spc="140" dirty="0">
                <a:latin typeface="Microsoft Sans Serif"/>
                <a:cs typeface="Microsoft Sans Serif"/>
              </a:rPr>
              <a:t>{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223" y="2604889"/>
            <a:ext cx="1442720" cy="15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5955">
              <a:lnSpc>
                <a:spcPct val="109900"/>
              </a:lnSpc>
              <a:spcBef>
                <a:spcPts val="100"/>
              </a:spcBef>
            </a:pPr>
            <a:r>
              <a:rPr sz="3000" spc="55" dirty="0">
                <a:latin typeface="Microsoft Sans Serif"/>
                <a:cs typeface="Microsoft Sans Serif"/>
              </a:rPr>
              <a:t>v</a:t>
            </a:r>
            <a:r>
              <a:rPr sz="3000" spc="125" dirty="0">
                <a:latin typeface="Microsoft Sans Serif"/>
                <a:cs typeface="Microsoft Sans Serif"/>
              </a:rPr>
              <a:t>oid  </a:t>
            </a:r>
            <a:r>
              <a:rPr sz="3000" spc="145" dirty="0">
                <a:latin typeface="Microsoft Sans Serif"/>
                <a:cs typeface="Microsoft Sans Serif"/>
              </a:rPr>
              <a:t>int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000" spc="55" dirty="0">
                <a:latin typeface="Microsoft Sans Serif"/>
                <a:cs typeface="Microsoft Sans Serif"/>
              </a:rPr>
              <a:t>uint32_t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1791" y="2604889"/>
            <a:ext cx="847090" cy="15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9900"/>
              </a:lnSpc>
              <a:spcBef>
                <a:spcPts val="100"/>
              </a:spcBef>
            </a:pPr>
            <a:r>
              <a:rPr sz="3000" spc="130" dirty="0">
                <a:latin typeface="Microsoft Sans Serif"/>
                <a:cs typeface="Microsoft Sans Serif"/>
              </a:rPr>
              <a:t>*ptr;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130" dirty="0">
                <a:latin typeface="Microsoft Sans Serif"/>
                <a:cs typeface="Microsoft Sans Serif"/>
              </a:rPr>
              <a:t>fd; </a:t>
            </a:r>
            <a:r>
              <a:rPr sz="3000" spc="135" dirty="0">
                <a:latin typeface="Microsoft Sans Serif"/>
                <a:cs typeface="Microsoft Sans Serif"/>
              </a:rPr>
              <a:t> </a:t>
            </a:r>
            <a:r>
              <a:rPr sz="3000" spc="65" dirty="0">
                <a:latin typeface="Microsoft Sans Serif"/>
                <a:cs typeface="Microsoft Sans Serif"/>
              </a:rPr>
              <a:t>u32;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72" y="4112696"/>
            <a:ext cx="3158490" cy="10306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455"/>
              </a:spcBef>
              <a:tabLst>
                <a:tab pos="2338070" algn="l"/>
              </a:tabLst>
            </a:pPr>
            <a:r>
              <a:rPr sz="3000" spc="140" dirty="0">
                <a:latin typeface="Microsoft Sans Serif"/>
                <a:cs typeface="Microsoft Sans Serif"/>
              </a:rPr>
              <a:t>uint</a:t>
            </a:r>
            <a:r>
              <a:rPr sz="3000" spc="155" dirty="0">
                <a:latin typeface="Microsoft Sans Serif"/>
                <a:cs typeface="Microsoft Sans Serif"/>
              </a:rPr>
              <a:t>6</a:t>
            </a:r>
            <a:r>
              <a:rPr sz="3000" spc="-20" dirty="0">
                <a:latin typeface="Microsoft Sans Serif"/>
                <a:cs typeface="Microsoft Sans Serif"/>
              </a:rPr>
              <a:t>4_t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spc="155" dirty="0">
                <a:latin typeface="Microsoft Sans Serif"/>
                <a:cs typeface="Microsoft Sans Serif"/>
              </a:rPr>
              <a:t>u</a:t>
            </a:r>
            <a:r>
              <a:rPr sz="3000" spc="120" dirty="0">
                <a:latin typeface="Microsoft Sans Serif"/>
                <a:cs typeface="Microsoft Sans Serif"/>
              </a:rPr>
              <a:t>6</a:t>
            </a:r>
            <a:r>
              <a:rPr sz="3000" spc="114" dirty="0">
                <a:latin typeface="Microsoft Sans Serif"/>
                <a:cs typeface="Microsoft Sans Serif"/>
              </a:rPr>
              <a:t>4;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000" spc="140" dirty="0">
                <a:latin typeface="Microsoft Sans Serif"/>
                <a:cs typeface="Microsoft Sans Serif"/>
              </a:rPr>
              <a:t>}</a:t>
            </a:r>
            <a:r>
              <a:rPr sz="3000" spc="-30" dirty="0">
                <a:latin typeface="Microsoft Sans Serif"/>
                <a:cs typeface="Microsoft Sans Serif"/>
              </a:rPr>
              <a:t> </a:t>
            </a:r>
            <a:r>
              <a:rPr sz="3000" spc="20" dirty="0">
                <a:latin typeface="Microsoft Sans Serif"/>
                <a:cs typeface="Microsoft Sans Serif"/>
              </a:rPr>
              <a:t>epoll_data_t;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72" y="5620504"/>
            <a:ext cx="3614420" cy="15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080" indent="-377190" algn="just">
              <a:lnSpc>
                <a:spcPct val="109900"/>
              </a:lnSpc>
              <a:spcBef>
                <a:spcPts val="100"/>
              </a:spcBef>
            </a:pPr>
            <a:r>
              <a:rPr sz="3000" spc="145" dirty="0">
                <a:latin typeface="Microsoft Sans Serif"/>
                <a:cs typeface="Microsoft Sans Serif"/>
              </a:rPr>
              <a:t>struct </a:t>
            </a:r>
            <a:r>
              <a:rPr sz="3000" b="1" spc="40" dirty="0">
                <a:latin typeface="Arial"/>
                <a:cs typeface="Arial"/>
              </a:rPr>
              <a:t>epoll_event </a:t>
            </a:r>
            <a:r>
              <a:rPr sz="3000" spc="140" dirty="0">
                <a:latin typeface="Microsoft Sans Serif"/>
                <a:cs typeface="Microsoft Sans Serif"/>
              </a:rPr>
              <a:t>{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55" dirty="0">
                <a:latin typeface="Microsoft Sans Serif"/>
                <a:cs typeface="Microsoft Sans Serif"/>
              </a:rPr>
              <a:t>uint32_t</a:t>
            </a:r>
            <a:r>
              <a:rPr sz="3000" spc="60" dirty="0">
                <a:latin typeface="Microsoft Sans Serif"/>
                <a:cs typeface="Microsoft Sans Serif"/>
              </a:rPr>
              <a:t> </a:t>
            </a:r>
            <a:r>
              <a:rPr sz="3000" spc="65" dirty="0">
                <a:latin typeface="Microsoft Sans Serif"/>
                <a:cs typeface="Microsoft Sans Serif"/>
              </a:rPr>
              <a:t>events;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20" dirty="0">
                <a:latin typeface="Microsoft Sans Serif"/>
                <a:cs typeface="Microsoft Sans Serif"/>
              </a:rPr>
              <a:t>epoll_data_t</a:t>
            </a:r>
            <a:r>
              <a:rPr sz="3000" spc="-35" dirty="0">
                <a:latin typeface="Microsoft Sans Serif"/>
                <a:cs typeface="Microsoft Sans Serif"/>
              </a:rPr>
              <a:t> </a:t>
            </a:r>
            <a:r>
              <a:rPr sz="3000" spc="80" dirty="0">
                <a:latin typeface="Microsoft Sans Serif"/>
                <a:cs typeface="Microsoft Sans Serif"/>
              </a:rPr>
              <a:t>data;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2621" y="6123106"/>
            <a:ext cx="4170045" cy="10306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000" spc="240" dirty="0">
                <a:latin typeface="Microsoft Sans Serif"/>
                <a:cs typeface="Microsoft Sans Serif"/>
              </a:rPr>
              <a:t>/*</a:t>
            </a:r>
            <a:r>
              <a:rPr sz="3000" spc="-20" dirty="0">
                <a:latin typeface="Microsoft Sans Serif"/>
                <a:cs typeface="Microsoft Sans Serif"/>
              </a:rPr>
              <a:t> </a:t>
            </a:r>
            <a:r>
              <a:rPr sz="3000" spc="45" dirty="0">
                <a:latin typeface="Microsoft Sans Serif"/>
                <a:cs typeface="Microsoft Sans Serif"/>
              </a:rPr>
              <a:t>Epoll</a:t>
            </a:r>
            <a:r>
              <a:rPr sz="3000" spc="-20" dirty="0">
                <a:latin typeface="Microsoft Sans Serif"/>
                <a:cs typeface="Microsoft Sans Serif"/>
              </a:rPr>
              <a:t> </a:t>
            </a:r>
            <a:r>
              <a:rPr sz="3000" spc="70" dirty="0">
                <a:latin typeface="Microsoft Sans Serif"/>
                <a:cs typeface="Microsoft Sans Serif"/>
              </a:rPr>
              <a:t>events</a:t>
            </a:r>
            <a:r>
              <a:rPr sz="3000" spc="-15" dirty="0">
                <a:latin typeface="Microsoft Sans Serif"/>
                <a:cs typeface="Microsoft Sans Serif"/>
              </a:rPr>
              <a:t> </a:t>
            </a:r>
            <a:r>
              <a:rPr sz="3000" spc="240" dirty="0">
                <a:latin typeface="Microsoft Sans Serif"/>
                <a:cs typeface="Microsoft Sans Serif"/>
              </a:rPr>
              <a:t>*/</a:t>
            </a:r>
            <a:endParaRPr sz="3000">
              <a:latin typeface="Microsoft Sans Serif"/>
              <a:cs typeface="Microsoft Sans Serif"/>
            </a:endParaRPr>
          </a:p>
          <a:p>
            <a:pPr marL="114300">
              <a:lnSpc>
                <a:spcPct val="100000"/>
              </a:lnSpc>
              <a:spcBef>
                <a:spcPts val="355"/>
              </a:spcBef>
            </a:pPr>
            <a:r>
              <a:rPr sz="3000" spc="240" dirty="0">
                <a:latin typeface="Microsoft Sans Serif"/>
                <a:cs typeface="Microsoft Sans Serif"/>
              </a:rPr>
              <a:t>/*</a:t>
            </a:r>
            <a:r>
              <a:rPr sz="3000" spc="-20" dirty="0">
                <a:latin typeface="Microsoft Sans Serif"/>
                <a:cs typeface="Microsoft Sans Serif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User</a:t>
            </a:r>
            <a:r>
              <a:rPr sz="3000" spc="-20" dirty="0">
                <a:latin typeface="Microsoft Sans Serif"/>
                <a:cs typeface="Microsoft Sans Serif"/>
              </a:rPr>
              <a:t> </a:t>
            </a:r>
            <a:r>
              <a:rPr sz="3000" spc="90" dirty="0">
                <a:latin typeface="Microsoft Sans Serif"/>
                <a:cs typeface="Microsoft Sans Serif"/>
              </a:rPr>
              <a:t>data</a:t>
            </a:r>
            <a:r>
              <a:rPr sz="3000" spc="-15" dirty="0">
                <a:latin typeface="Microsoft Sans Serif"/>
                <a:cs typeface="Microsoft Sans Serif"/>
              </a:rPr>
              <a:t> </a:t>
            </a:r>
            <a:r>
              <a:rPr sz="3000" spc="70" dirty="0">
                <a:latin typeface="Microsoft Sans Serif"/>
                <a:cs typeface="Microsoft Sans Serif"/>
              </a:rPr>
              <a:t>variable</a:t>
            </a:r>
            <a:r>
              <a:rPr sz="3000" spc="-20" dirty="0">
                <a:latin typeface="Microsoft Sans Serif"/>
                <a:cs typeface="Microsoft Sans Serif"/>
              </a:rPr>
              <a:t> </a:t>
            </a:r>
            <a:r>
              <a:rPr sz="3000" spc="240" dirty="0">
                <a:latin typeface="Microsoft Sans Serif"/>
                <a:cs typeface="Microsoft Sans Serif"/>
              </a:rPr>
              <a:t>*/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272" y="7172540"/>
            <a:ext cx="11773535" cy="3507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90" dirty="0">
                <a:latin typeface="Microsoft Sans Serif"/>
                <a:cs typeface="Microsoft Sans Serif"/>
              </a:rPr>
              <a:t>};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Microsoft Sans Serif"/>
              <a:cs typeface="Microsoft Sans Serif"/>
            </a:endParaRPr>
          </a:p>
          <a:p>
            <a:pPr marL="362585" indent="-350520">
              <a:lnSpc>
                <a:spcPct val="100000"/>
              </a:lnSpc>
              <a:buFont typeface="Microsoft Sans Serif"/>
              <a:buChar char="•"/>
              <a:tabLst>
                <a:tab pos="362585" algn="l"/>
                <a:tab pos="363220" algn="l"/>
              </a:tabLst>
            </a:pPr>
            <a:r>
              <a:rPr sz="3000" b="1" spc="15" dirty="0">
                <a:latin typeface="Arial"/>
                <a:cs typeface="Arial"/>
              </a:rPr>
              <a:t>epoll_data_t</a:t>
            </a:r>
            <a:r>
              <a:rPr sz="3000" b="1" spc="-40" dirty="0">
                <a:latin typeface="Arial"/>
                <a:cs typeface="Arial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- </a:t>
            </a:r>
            <a:r>
              <a:rPr sz="3000" spc="-45" dirty="0">
                <a:latin typeface="Lucida Sans Unicode"/>
                <a:cs typeface="Lucida Sans Unicode"/>
              </a:rPr>
              <a:t>то</a:t>
            </a:r>
            <a:r>
              <a:rPr sz="3000" spc="-45" dirty="0">
                <a:latin typeface="Microsoft Sans Serif"/>
                <a:cs typeface="Microsoft Sans Serif"/>
              </a:rPr>
              <a:t>,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35" dirty="0">
                <a:latin typeface="Lucida Sans Unicode"/>
                <a:cs typeface="Lucida Sans Unicode"/>
              </a:rPr>
              <a:t>что</a:t>
            </a:r>
            <a:r>
              <a:rPr sz="3000" spc="-150" dirty="0">
                <a:latin typeface="Lucida Sans Unicode"/>
                <a:cs typeface="Lucida Sans Unicode"/>
              </a:rPr>
              <a:t> </a:t>
            </a:r>
            <a:r>
              <a:rPr sz="3000" spc="-55" dirty="0">
                <a:latin typeface="Lucida Sans Unicode"/>
                <a:cs typeface="Lucida Sans Unicode"/>
              </a:rPr>
              <a:t>вернёт</a:t>
            </a:r>
            <a:r>
              <a:rPr sz="3000" spc="-155" dirty="0">
                <a:latin typeface="Lucida Sans Unicode"/>
                <a:cs typeface="Lucida Sans Unicode"/>
              </a:rPr>
              <a:t> </a:t>
            </a:r>
            <a:r>
              <a:rPr sz="3000" spc="-85" dirty="0">
                <a:latin typeface="Lucida Sans Unicode"/>
                <a:cs typeface="Lucida Sans Unicode"/>
              </a:rPr>
              <a:t>ядро</a:t>
            </a:r>
            <a:r>
              <a:rPr sz="3000" spc="-85" dirty="0">
                <a:latin typeface="Microsoft Sans Serif"/>
                <a:cs typeface="Microsoft Sans Serif"/>
              </a:rPr>
              <a:t>,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125" dirty="0">
                <a:latin typeface="Lucida Sans Unicode"/>
                <a:cs typeface="Lucida Sans Unicode"/>
              </a:rPr>
              <a:t>например</a:t>
            </a:r>
            <a:r>
              <a:rPr sz="3000" spc="-125" dirty="0">
                <a:latin typeface="Microsoft Sans Serif"/>
                <a:cs typeface="Microsoft Sans Serif"/>
              </a:rPr>
              <a:t>,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85" dirty="0">
                <a:latin typeface="Microsoft Sans Serif"/>
                <a:cs typeface="Microsoft Sans Serif"/>
              </a:rPr>
              <a:t>event.data.fd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300" dirty="0">
                <a:latin typeface="Microsoft Sans Serif"/>
                <a:cs typeface="Microsoft Sans Serif"/>
              </a:rPr>
              <a:t>=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175" dirty="0">
                <a:latin typeface="Microsoft Sans Serif"/>
                <a:cs typeface="Microsoft Sans Serif"/>
              </a:rPr>
              <a:t>fd</a:t>
            </a:r>
            <a:endParaRPr sz="3000">
              <a:latin typeface="Microsoft Sans Serif"/>
              <a:cs typeface="Microsoft Sans Serif"/>
            </a:endParaRPr>
          </a:p>
          <a:p>
            <a:pPr marL="362585" indent="-350520">
              <a:lnSpc>
                <a:spcPct val="100000"/>
              </a:lnSpc>
              <a:spcBef>
                <a:spcPts val="390"/>
              </a:spcBef>
              <a:buFont typeface="Microsoft Sans Serif"/>
              <a:buChar char="•"/>
              <a:tabLst>
                <a:tab pos="362585" algn="l"/>
                <a:tab pos="363220" algn="l"/>
              </a:tabLst>
            </a:pPr>
            <a:r>
              <a:rPr sz="3000" b="1" spc="75" dirty="0">
                <a:latin typeface="Arial"/>
                <a:cs typeface="Arial"/>
              </a:rPr>
              <a:t>e</a:t>
            </a:r>
            <a:r>
              <a:rPr sz="3000" b="1" spc="30" dirty="0">
                <a:latin typeface="Arial"/>
                <a:cs typeface="Arial"/>
              </a:rPr>
              <a:t>v</a:t>
            </a:r>
            <a:r>
              <a:rPr sz="3000" b="1" spc="130" dirty="0">
                <a:latin typeface="Arial"/>
                <a:cs typeface="Arial"/>
              </a:rPr>
              <a:t>en</a:t>
            </a:r>
            <a:r>
              <a:rPr sz="3000" b="1" spc="95" dirty="0">
                <a:latin typeface="Arial"/>
                <a:cs typeface="Arial"/>
              </a:rPr>
              <a:t>t</a:t>
            </a:r>
            <a:r>
              <a:rPr sz="3000" b="1" spc="-120" dirty="0">
                <a:latin typeface="Arial"/>
                <a:cs typeface="Arial"/>
              </a:rPr>
              <a:t>s</a:t>
            </a:r>
            <a:r>
              <a:rPr sz="3000" b="1" spc="-245" dirty="0">
                <a:latin typeface="Arial"/>
                <a:cs typeface="Arial"/>
              </a:rPr>
              <a:t> </a:t>
            </a:r>
            <a:r>
              <a:rPr sz="3000" spc="5" dirty="0">
                <a:latin typeface="Microsoft Sans Serif"/>
                <a:cs typeface="Microsoft Sans Serif"/>
              </a:rPr>
              <a:t>-</a:t>
            </a:r>
            <a:r>
              <a:rPr sz="3000" dirty="0">
                <a:latin typeface="Microsoft Sans Serif"/>
                <a:cs typeface="Microsoft Sans Serif"/>
              </a:rPr>
              <a:t> </a:t>
            </a:r>
            <a:r>
              <a:rPr sz="3000" spc="-120" dirty="0">
                <a:latin typeface="Lucida Sans Unicode"/>
                <a:cs typeface="Lucida Sans Unicode"/>
              </a:rPr>
              <a:t>б</a:t>
            </a:r>
            <a:r>
              <a:rPr sz="3000" spc="-125" dirty="0">
                <a:latin typeface="Lucida Sans Unicode"/>
                <a:cs typeface="Lucida Sans Unicode"/>
              </a:rPr>
              <a:t>и</a:t>
            </a:r>
            <a:r>
              <a:rPr sz="3000" spc="-75" dirty="0">
                <a:latin typeface="Lucida Sans Unicode"/>
                <a:cs typeface="Lucida Sans Unicode"/>
              </a:rPr>
              <a:t>то</a:t>
            </a:r>
            <a:r>
              <a:rPr sz="3000" spc="70" dirty="0">
                <a:latin typeface="Lucida Sans Unicode"/>
                <a:cs typeface="Lucida Sans Unicode"/>
              </a:rPr>
              <a:t>в</a:t>
            </a:r>
            <a:r>
              <a:rPr sz="3000" spc="15" dirty="0">
                <a:latin typeface="Lucida Sans Unicode"/>
                <a:cs typeface="Lucida Sans Unicode"/>
              </a:rPr>
              <a:t>а</a:t>
            </a:r>
            <a:r>
              <a:rPr sz="3000" spc="145" dirty="0">
                <a:latin typeface="Lucida Sans Unicode"/>
                <a:cs typeface="Lucida Sans Unicode"/>
              </a:rPr>
              <a:t>я</a:t>
            </a:r>
            <a:r>
              <a:rPr sz="3000" spc="-155" dirty="0">
                <a:latin typeface="Lucida Sans Unicode"/>
                <a:cs typeface="Lucida Sans Unicode"/>
              </a:rPr>
              <a:t> </a:t>
            </a:r>
            <a:r>
              <a:rPr sz="3000" spc="-80" dirty="0">
                <a:latin typeface="Lucida Sans Unicode"/>
                <a:cs typeface="Lucida Sans Unicode"/>
              </a:rPr>
              <a:t>ма</a:t>
            </a:r>
            <a:r>
              <a:rPr sz="3000" dirty="0">
                <a:latin typeface="Lucida Sans Unicode"/>
                <a:cs typeface="Lucida Sans Unicode"/>
              </a:rPr>
              <a:t>с</a:t>
            </a:r>
            <a:r>
              <a:rPr sz="3000" spc="-5" dirty="0">
                <a:latin typeface="Lucida Sans Unicode"/>
                <a:cs typeface="Lucida Sans Unicode"/>
              </a:rPr>
              <a:t>к</a:t>
            </a:r>
            <a:r>
              <a:rPr sz="3000" spc="15" dirty="0">
                <a:latin typeface="Lucida Sans Unicode"/>
                <a:cs typeface="Lucida Sans Unicode"/>
              </a:rPr>
              <a:t>а</a:t>
            </a:r>
            <a:r>
              <a:rPr sz="3000" spc="-155" dirty="0">
                <a:latin typeface="Lucida Sans Unicode"/>
                <a:cs typeface="Lucida Sans Unicode"/>
              </a:rPr>
              <a:t> </a:t>
            </a:r>
            <a:r>
              <a:rPr sz="3000" spc="-35" dirty="0">
                <a:latin typeface="Lucida Sans Unicode"/>
                <a:cs typeface="Lucida Sans Unicode"/>
              </a:rPr>
              <a:t>из</a:t>
            </a:r>
            <a:r>
              <a:rPr sz="3000" spc="40" dirty="0"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822960" lvl="1" indent="-350520">
              <a:lnSpc>
                <a:spcPct val="100000"/>
              </a:lnSpc>
              <a:spcBef>
                <a:spcPts val="370"/>
              </a:spcBef>
              <a:buChar char="•"/>
              <a:tabLst>
                <a:tab pos="822960" algn="l"/>
                <a:tab pos="823594" algn="l"/>
              </a:tabLst>
            </a:pPr>
            <a:r>
              <a:rPr sz="3000" b="1" spc="15" dirty="0">
                <a:latin typeface="Arial"/>
                <a:cs typeface="Arial"/>
              </a:rPr>
              <a:t>EPOLLIN</a:t>
            </a:r>
            <a:endParaRPr sz="3000">
              <a:latin typeface="Arial"/>
              <a:cs typeface="Arial"/>
            </a:endParaRPr>
          </a:p>
          <a:p>
            <a:pPr marL="822960" lvl="1" indent="-350520">
              <a:lnSpc>
                <a:spcPct val="100000"/>
              </a:lnSpc>
              <a:spcBef>
                <a:spcPts val="359"/>
              </a:spcBef>
              <a:buChar char="•"/>
              <a:tabLst>
                <a:tab pos="822960" algn="l"/>
                <a:tab pos="823594" algn="l"/>
              </a:tabLst>
            </a:pPr>
            <a:r>
              <a:rPr sz="3000" b="1" spc="-5" dirty="0">
                <a:latin typeface="Arial"/>
                <a:cs typeface="Arial"/>
              </a:rPr>
              <a:t>EPOLLOUT</a:t>
            </a:r>
            <a:endParaRPr sz="3000">
              <a:latin typeface="Arial"/>
              <a:cs typeface="Arial"/>
            </a:endParaRPr>
          </a:p>
          <a:p>
            <a:pPr marL="822960" lvl="1" indent="-350520">
              <a:lnSpc>
                <a:spcPct val="100000"/>
              </a:lnSpc>
              <a:spcBef>
                <a:spcPts val="355"/>
              </a:spcBef>
              <a:buChar char="•"/>
              <a:tabLst>
                <a:tab pos="822960" algn="l"/>
                <a:tab pos="823594" algn="l"/>
              </a:tabLst>
            </a:pPr>
            <a:r>
              <a:rPr sz="3000" b="1" spc="-315" dirty="0">
                <a:latin typeface="Arial"/>
                <a:cs typeface="Arial"/>
              </a:rPr>
              <a:t>…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75457" y="788625"/>
            <a:ext cx="2341245" cy="1047115"/>
          </a:xfrm>
          <a:custGeom>
            <a:avLst/>
            <a:gdLst/>
            <a:ahLst/>
            <a:cxnLst/>
            <a:rect l="l" t="t" r="r" b="b"/>
            <a:pathLst>
              <a:path w="2341244" h="1047114">
                <a:moveTo>
                  <a:pt x="240097" y="0"/>
                </a:moveTo>
                <a:lnTo>
                  <a:pt x="2101074" y="0"/>
                </a:lnTo>
                <a:lnTo>
                  <a:pt x="2148852" y="183"/>
                </a:lnTo>
                <a:lnTo>
                  <a:pt x="2187383" y="1470"/>
                </a:lnTo>
                <a:lnTo>
                  <a:pt x="2241987" y="11765"/>
                </a:lnTo>
                <a:lnTo>
                  <a:pt x="2295386" y="45785"/>
                </a:lnTo>
                <a:lnTo>
                  <a:pt x="2329405" y="99184"/>
                </a:lnTo>
                <a:lnTo>
                  <a:pt x="2339700" y="153788"/>
                </a:lnTo>
                <a:lnTo>
                  <a:pt x="2340987" y="192318"/>
                </a:lnTo>
                <a:lnTo>
                  <a:pt x="2341171" y="240097"/>
                </a:lnTo>
                <a:lnTo>
                  <a:pt x="2341171" y="806991"/>
                </a:lnTo>
                <a:lnTo>
                  <a:pt x="2340987" y="854769"/>
                </a:lnTo>
                <a:lnTo>
                  <a:pt x="2339700" y="893300"/>
                </a:lnTo>
                <a:lnTo>
                  <a:pt x="2329405" y="947904"/>
                </a:lnTo>
                <a:lnTo>
                  <a:pt x="2295386" y="1001303"/>
                </a:lnTo>
                <a:lnTo>
                  <a:pt x="2241987" y="1035322"/>
                </a:lnTo>
                <a:lnTo>
                  <a:pt x="2187383" y="1045617"/>
                </a:lnTo>
                <a:lnTo>
                  <a:pt x="2148852" y="1046904"/>
                </a:lnTo>
                <a:lnTo>
                  <a:pt x="2101074" y="1047088"/>
                </a:lnTo>
                <a:lnTo>
                  <a:pt x="240097" y="1047088"/>
                </a:lnTo>
                <a:lnTo>
                  <a:pt x="192318" y="1046904"/>
                </a:lnTo>
                <a:lnTo>
                  <a:pt x="153788" y="1045617"/>
                </a:lnTo>
                <a:lnTo>
                  <a:pt x="99184" y="1035322"/>
                </a:lnTo>
                <a:lnTo>
                  <a:pt x="45785" y="1001303"/>
                </a:lnTo>
                <a:lnTo>
                  <a:pt x="11765" y="947904"/>
                </a:lnTo>
                <a:lnTo>
                  <a:pt x="1470" y="893300"/>
                </a:lnTo>
                <a:lnTo>
                  <a:pt x="183" y="854769"/>
                </a:lnTo>
                <a:lnTo>
                  <a:pt x="0" y="806991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41883">
            <a:solidFill>
              <a:srgbClr val="003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39790" y="1016326"/>
            <a:ext cx="14128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5" dirty="0">
                <a:solidFill>
                  <a:srgbClr val="003462"/>
                </a:solidFill>
                <a:latin typeface="Arial"/>
                <a:cs typeface="Arial"/>
              </a:rPr>
              <a:t>Ша</a:t>
            </a:r>
            <a:r>
              <a:rPr sz="3950" b="1" spc="-25" dirty="0">
                <a:solidFill>
                  <a:srgbClr val="003462"/>
                </a:solidFill>
                <a:latin typeface="Arial"/>
                <a:cs typeface="Arial"/>
              </a:rPr>
              <a:t>г</a:t>
            </a:r>
            <a:r>
              <a:rPr sz="3950" b="1" spc="-160" dirty="0">
                <a:solidFill>
                  <a:srgbClr val="003462"/>
                </a:solidFill>
                <a:latin typeface="Arial"/>
                <a:cs typeface="Arial"/>
              </a:rPr>
              <a:t> </a:t>
            </a:r>
            <a:r>
              <a:rPr sz="3950" spc="90" dirty="0">
                <a:solidFill>
                  <a:srgbClr val="003462"/>
                </a:solidFill>
                <a:latin typeface="Microsoft Sans Serif"/>
                <a:cs typeface="Microsoft Sans Serif"/>
              </a:rPr>
              <a:t>2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4134" y="821637"/>
            <a:ext cx="42633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Проблема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2"/>
            <a:ext cx="13543915" cy="555942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-90" dirty="0">
                <a:latin typeface="Lucida Sans Unicode"/>
                <a:cs typeface="Lucida Sans Unicode"/>
              </a:rPr>
              <a:t>Хотим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5" dirty="0">
                <a:latin typeface="Lucida Sans Unicode"/>
                <a:cs typeface="Lucida Sans Unicode"/>
              </a:rPr>
              <a:t>обрабатывать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80" dirty="0">
                <a:latin typeface="Lucida Sans Unicode"/>
                <a:cs typeface="Lucida Sans Unicode"/>
              </a:rPr>
              <a:t>множество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60" dirty="0">
                <a:latin typeface="Lucida Sans Unicode"/>
                <a:cs typeface="Lucida Sans Unicode"/>
              </a:rPr>
              <a:t>клиентов</a:t>
            </a:r>
            <a:r>
              <a:rPr sz="3950" spc="-60" dirty="0">
                <a:latin typeface="Microsoft Sans Serif"/>
                <a:cs typeface="Microsoft Sans Serif"/>
              </a:rPr>
              <a:t>,</a:t>
            </a:r>
            <a:r>
              <a:rPr sz="3950" dirty="0">
                <a:latin typeface="Microsoft Sans Serif"/>
                <a:cs typeface="Microsoft Sans Serif"/>
              </a:rPr>
              <a:t> </a:t>
            </a:r>
            <a:r>
              <a:rPr sz="3950" spc="-250" dirty="0">
                <a:latin typeface="Lucida Sans Unicode"/>
                <a:cs typeface="Lucida Sans Unicode"/>
              </a:rPr>
              <a:t>но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70" dirty="0">
                <a:latin typeface="Lucida Sans Unicode"/>
                <a:cs typeface="Lucida Sans Unicode"/>
              </a:rPr>
              <a:t>ждём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на</a:t>
            </a:r>
            <a:endParaRPr sz="3950">
              <a:latin typeface="Lucida Sans Unicode"/>
              <a:cs typeface="Lucida Sans Unicode"/>
            </a:endParaRPr>
          </a:p>
          <a:p>
            <a:pPr marL="934085" lvl="1" indent="-461645">
              <a:lnSpc>
                <a:spcPct val="100000"/>
              </a:lnSpc>
              <a:spcBef>
                <a:spcPts val="253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90" dirty="0">
                <a:latin typeface="Microsoft Sans Serif"/>
                <a:cs typeface="Microsoft Sans Serif"/>
              </a:rPr>
              <a:t>accept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20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00" dirty="0">
                <a:latin typeface="Microsoft Sans Serif"/>
                <a:cs typeface="Microsoft Sans Serif"/>
              </a:rPr>
              <a:t>read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85" dirty="0">
                <a:latin typeface="Microsoft Sans Serif"/>
                <a:cs typeface="Microsoft Sans Serif"/>
              </a:rPr>
              <a:t>write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05" dirty="0">
                <a:latin typeface="Microsoft Sans Serif"/>
                <a:cs typeface="Microsoft Sans Serif"/>
              </a:rPr>
              <a:t>send</a:t>
            </a:r>
            <a:endParaRPr sz="3950">
              <a:latin typeface="Microsoft Sans Serif"/>
              <a:cs typeface="Microsoft Sans Serif"/>
            </a:endParaRPr>
          </a:p>
          <a:p>
            <a:pPr marL="934085" lvl="1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sz="3950" spc="140" dirty="0">
                <a:latin typeface="Microsoft Sans Serif"/>
                <a:cs typeface="Microsoft Sans Serif"/>
              </a:rPr>
              <a:t>recv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7116" y="832090"/>
            <a:ext cx="46177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70" dirty="0"/>
              <a:t>EPOLL_CTL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86470"/>
            <a:ext cx="15902940" cy="67951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130" dirty="0">
                <a:solidFill>
                  <a:srgbClr val="017100"/>
                </a:solidFill>
                <a:latin typeface="Microsoft Sans Serif"/>
                <a:cs typeface="Microsoft Sans Serif"/>
              </a:rPr>
              <a:t>#include</a:t>
            </a:r>
            <a:r>
              <a:rPr sz="3800" spc="-35" dirty="0">
                <a:solidFill>
                  <a:srgbClr val="017100"/>
                </a:solidFill>
                <a:latin typeface="Microsoft Sans Serif"/>
                <a:cs typeface="Microsoft Sans Serif"/>
              </a:rPr>
              <a:t> </a:t>
            </a:r>
            <a:r>
              <a:rPr sz="3800" spc="45" dirty="0">
                <a:solidFill>
                  <a:srgbClr val="017100"/>
                </a:solidFill>
                <a:latin typeface="Microsoft Sans Serif"/>
                <a:cs typeface="Microsoft Sans Serif"/>
              </a:rPr>
              <a:t>&lt;sys/epoll.h&gt;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800" spc="200" dirty="0">
                <a:latin typeface="Microsoft Sans Serif"/>
                <a:cs typeface="Microsoft Sans Serif"/>
              </a:rPr>
              <a:t>int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spc="114" dirty="0">
                <a:latin typeface="Microsoft Sans Serif"/>
                <a:cs typeface="Microsoft Sans Serif"/>
              </a:rPr>
              <a:t>epoll_ctl(int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u="heavy" spc="1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epfd</a:t>
            </a:r>
            <a:r>
              <a:rPr sz="3800" spc="170" dirty="0">
                <a:latin typeface="Microsoft Sans Serif"/>
                <a:cs typeface="Microsoft Sans Serif"/>
              </a:rPr>
              <a:t>,</a:t>
            </a:r>
            <a:r>
              <a:rPr sz="3800" spc="10" dirty="0">
                <a:latin typeface="Microsoft Sans Serif"/>
                <a:cs typeface="Microsoft Sans Serif"/>
              </a:rPr>
              <a:t> </a:t>
            </a:r>
            <a:r>
              <a:rPr sz="3800" spc="200" dirty="0">
                <a:latin typeface="Microsoft Sans Serif"/>
                <a:cs typeface="Microsoft Sans Serif"/>
              </a:rPr>
              <a:t>int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u="heavy" spc="1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op</a:t>
            </a:r>
            <a:r>
              <a:rPr sz="3800" spc="145" dirty="0">
                <a:latin typeface="Microsoft Sans Serif"/>
                <a:cs typeface="Microsoft Sans Serif"/>
              </a:rPr>
              <a:t>,</a:t>
            </a:r>
            <a:r>
              <a:rPr sz="3800" spc="10" dirty="0">
                <a:latin typeface="Microsoft Sans Serif"/>
                <a:cs typeface="Microsoft Sans Serif"/>
              </a:rPr>
              <a:t> </a:t>
            </a:r>
            <a:r>
              <a:rPr sz="3800" spc="200" dirty="0">
                <a:latin typeface="Microsoft Sans Serif"/>
                <a:cs typeface="Microsoft Sans Serif"/>
              </a:rPr>
              <a:t>int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u="heavy" spc="1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fd</a:t>
            </a:r>
            <a:r>
              <a:rPr sz="3800" spc="170" dirty="0">
                <a:latin typeface="Microsoft Sans Serif"/>
                <a:cs typeface="Microsoft Sans Serif"/>
              </a:rPr>
              <a:t>,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spc="195" dirty="0">
                <a:latin typeface="Microsoft Sans Serif"/>
                <a:cs typeface="Microsoft Sans Serif"/>
              </a:rPr>
              <a:t>struct</a:t>
            </a:r>
            <a:r>
              <a:rPr sz="3800" spc="10" dirty="0">
                <a:latin typeface="Microsoft Sans Serif"/>
                <a:cs typeface="Microsoft Sans Serif"/>
              </a:rPr>
              <a:t> </a:t>
            </a:r>
            <a:r>
              <a:rPr sz="3800" spc="80" dirty="0">
                <a:latin typeface="Microsoft Sans Serif"/>
                <a:cs typeface="Microsoft Sans Serif"/>
              </a:rPr>
              <a:t>epoll_event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spc="85" dirty="0">
                <a:latin typeface="Microsoft Sans Serif"/>
                <a:cs typeface="Microsoft Sans Serif"/>
              </a:rPr>
              <a:t>*</a:t>
            </a:r>
            <a:r>
              <a:rPr sz="3800" u="heavy" spc="8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event</a:t>
            </a:r>
            <a:r>
              <a:rPr sz="3800" spc="85" dirty="0">
                <a:latin typeface="Microsoft Sans Serif"/>
                <a:cs typeface="Microsoft Sans Serif"/>
              </a:rPr>
              <a:t>);</a:t>
            </a:r>
            <a:endParaRPr sz="3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850">
              <a:latin typeface="Microsoft Sans Serif"/>
              <a:cs typeface="Microsoft Sans Serif"/>
            </a:endParaRPr>
          </a:p>
          <a:p>
            <a:pPr marL="459105" indent="-447040">
              <a:lnSpc>
                <a:spcPct val="100000"/>
              </a:lnSpc>
              <a:buFont typeface="Microsoft Sans Serif"/>
              <a:buChar char="•"/>
              <a:tabLst>
                <a:tab pos="459105" algn="l"/>
                <a:tab pos="459740" algn="l"/>
              </a:tabLst>
            </a:pPr>
            <a:r>
              <a:rPr sz="3800" spc="-45" dirty="0">
                <a:latin typeface="Lucida Sans Unicode"/>
                <a:cs typeface="Lucida Sans Unicode"/>
              </a:rPr>
              <a:t>Действие</a:t>
            </a:r>
            <a:r>
              <a:rPr sz="3800" spc="-200" dirty="0">
                <a:latin typeface="Lucida Sans Unicode"/>
                <a:cs typeface="Lucida Sans Unicode"/>
              </a:rPr>
              <a:t> </a:t>
            </a:r>
            <a:r>
              <a:rPr sz="3800" spc="-30" dirty="0">
                <a:latin typeface="Lucida Sans Unicode"/>
                <a:cs typeface="Lucida Sans Unicode"/>
              </a:rPr>
              <a:t>с</a:t>
            </a:r>
            <a:r>
              <a:rPr sz="3800" spc="-204" dirty="0">
                <a:latin typeface="Lucida Sans Unicode"/>
                <a:cs typeface="Lucida Sans Unicode"/>
              </a:rPr>
              <a:t> </a:t>
            </a:r>
            <a:r>
              <a:rPr sz="3800" spc="155" dirty="0">
                <a:latin typeface="Microsoft Sans Serif"/>
                <a:cs typeface="Microsoft Sans Serif"/>
              </a:rPr>
              <a:t>epoll</a:t>
            </a:r>
            <a:endParaRPr sz="3800">
              <a:latin typeface="Microsoft Sans Serif"/>
              <a:cs typeface="Microsoft Sans Serif"/>
            </a:endParaRPr>
          </a:p>
          <a:p>
            <a:pPr marL="459105" indent="-447040">
              <a:lnSpc>
                <a:spcPct val="100000"/>
              </a:lnSpc>
              <a:spcBef>
                <a:spcPts val="509"/>
              </a:spcBef>
              <a:buFont typeface="Microsoft Sans Serif"/>
              <a:buChar char="•"/>
              <a:tabLst>
                <a:tab pos="459105" algn="l"/>
                <a:tab pos="459740" algn="l"/>
              </a:tabLst>
            </a:pPr>
            <a:r>
              <a:rPr sz="3800" b="1" spc="210" dirty="0">
                <a:latin typeface="Arial"/>
                <a:cs typeface="Arial"/>
              </a:rPr>
              <a:t>ep</a:t>
            </a:r>
            <a:r>
              <a:rPr sz="3800" b="1" spc="70" dirty="0">
                <a:latin typeface="Arial"/>
                <a:cs typeface="Arial"/>
              </a:rPr>
              <a:t>f</a:t>
            </a:r>
            <a:r>
              <a:rPr sz="3800" b="1" spc="140" dirty="0">
                <a:latin typeface="Arial"/>
                <a:cs typeface="Arial"/>
              </a:rPr>
              <a:t>d</a:t>
            </a:r>
            <a:r>
              <a:rPr sz="3800" b="1" spc="-40" dirty="0">
                <a:latin typeface="Arial"/>
                <a:cs typeface="Arial"/>
              </a:rPr>
              <a:t> </a:t>
            </a:r>
            <a:r>
              <a:rPr sz="3800" spc="15" dirty="0">
                <a:latin typeface="Microsoft Sans Serif"/>
                <a:cs typeface="Microsoft Sans Serif"/>
              </a:rPr>
              <a:t>-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spc="-105" dirty="0">
                <a:latin typeface="Lucida Sans Unicode"/>
                <a:cs typeface="Lucida Sans Unicode"/>
              </a:rPr>
              <a:t>де</a:t>
            </a:r>
            <a:r>
              <a:rPr sz="3800" spc="15" dirty="0">
                <a:latin typeface="Lucida Sans Unicode"/>
                <a:cs typeface="Lucida Sans Unicode"/>
              </a:rPr>
              <a:t>с</a:t>
            </a:r>
            <a:r>
              <a:rPr sz="3800" spc="10" dirty="0">
                <a:latin typeface="Lucida Sans Unicode"/>
                <a:cs typeface="Lucida Sans Unicode"/>
              </a:rPr>
              <a:t>к</a:t>
            </a:r>
            <a:r>
              <a:rPr sz="3800" spc="-260" dirty="0">
                <a:latin typeface="Lucida Sans Unicode"/>
                <a:cs typeface="Lucida Sans Unicode"/>
              </a:rPr>
              <a:t>р</a:t>
            </a:r>
            <a:r>
              <a:rPr sz="3800" spc="-145" dirty="0">
                <a:latin typeface="Lucida Sans Unicode"/>
                <a:cs typeface="Lucida Sans Unicode"/>
              </a:rPr>
              <a:t>и</a:t>
            </a:r>
            <a:r>
              <a:rPr sz="3800" spc="-250" dirty="0">
                <a:latin typeface="Lucida Sans Unicode"/>
                <a:cs typeface="Lucida Sans Unicode"/>
              </a:rPr>
              <a:t>п</a:t>
            </a:r>
            <a:r>
              <a:rPr sz="3800" spc="-80" dirty="0">
                <a:latin typeface="Lucida Sans Unicode"/>
                <a:cs typeface="Lucida Sans Unicode"/>
              </a:rPr>
              <a:t>то</a:t>
            </a:r>
            <a:r>
              <a:rPr sz="3800" spc="-260" dirty="0">
                <a:latin typeface="Lucida Sans Unicode"/>
                <a:cs typeface="Lucida Sans Unicode"/>
              </a:rPr>
              <a:t>р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200" dirty="0">
                <a:latin typeface="Lucida Sans Unicode"/>
                <a:cs typeface="Lucida Sans Unicode"/>
              </a:rPr>
              <a:t>о</a:t>
            </a:r>
            <a:r>
              <a:rPr sz="3800" spc="70" dirty="0">
                <a:latin typeface="Lucida Sans Unicode"/>
                <a:cs typeface="Lucida Sans Unicode"/>
              </a:rPr>
              <a:t>ч</a:t>
            </a:r>
            <a:r>
              <a:rPr sz="3800" spc="15" dirty="0">
                <a:latin typeface="Lucida Sans Unicode"/>
                <a:cs typeface="Lucida Sans Unicode"/>
              </a:rPr>
              <a:t>е</a:t>
            </a:r>
            <a:r>
              <a:rPr sz="3800" spc="-260" dirty="0">
                <a:latin typeface="Lucida Sans Unicode"/>
                <a:cs typeface="Lucida Sans Unicode"/>
              </a:rPr>
              <a:t>р</a:t>
            </a:r>
            <a:r>
              <a:rPr sz="3800" spc="15" dirty="0">
                <a:latin typeface="Lucida Sans Unicode"/>
                <a:cs typeface="Lucida Sans Unicode"/>
              </a:rPr>
              <a:t>е</a:t>
            </a:r>
            <a:r>
              <a:rPr sz="3800" spc="-185" dirty="0">
                <a:latin typeface="Lucida Sans Unicode"/>
                <a:cs typeface="Lucida Sans Unicode"/>
              </a:rPr>
              <a:t>ди</a:t>
            </a:r>
            <a:endParaRPr sz="3800">
              <a:latin typeface="Lucida Sans Unicode"/>
              <a:cs typeface="Lucida Sans Unicode"/>
            </a:endParaRPr>
          </a:p>
          <a:p>
            <a:pPr marL="459105" indent="-447040">
              <a:lnSpc>
                <a:spcPts val="4505"/>
              </a:lnSpc>
              <a:spcBef>
                <a:spcPts val="505"/>
              </a:spcBef>
              <a:buFont typeface="Microsoft Sans Serif"/>
              <a:buChar char="•"/>
              <a:tabLst>
                <a:tab pos="459105" algn="l"/>
                <a:tab pos="459740" algn="l"/>
              </a:tabLst>
            </a:pPr>
            <a:r>
              <a:rPr sz="3800" b="1" spc="105" dirty="0">
                <a:latin typeface="Arial"/>
                <a:cs typeface="Arial"/>
              </a:rPr>
              <a:t>op</a:t>
            </a:r>
            <a:r>
              <a:rPr sz="3800" b="1" spc="-40" dirty="0">
                <a:latin typeface="Arial"/>
                <a:cs typeface="Arial"/>
              </a:rPr>
              <a:t> </a:t>
            </a:r>
            <a:r>
              <a:rPr sz="3800" spc="15" dirty="0">
                <a:latin typeface="Microsoft Sans Serif"/>
                <a:cs typeface="Microsoft Sans Serif"/>
              </a:rPr>
              <a:t>-</a:t>
            </a:r>
            <a:r>
              <a:rPr sz="3800" spc="5" dirty="0">
                <a:latin typeface="Microsoft Sans Serif"/>
                <a:cs typeface="Microsoft Sans Serif"/>
              </a:rPr>
              <a:t> </a:t>
            </a:r>
            <a:r>
              <a:rPr sz="3800" spc="-105" dirty="0">
                <a:latin typeface="Lucida Sans Unicode"/>
                <a:cs typeface="Lucida Sans Unicode"/>
              </a:rPr>
              <a:t>де</a:t>
            </a:r>
            <a:r>
              <a:rPr sz="3800" spc="-145" dirty="0">
                <a:latin typeface="Lucida Sans Unicode"/>
                <a:cs typeface="Lucida Sans Unicode"/>
              </a:rPr>
              <a:t>й</a:t>
            </a:r>
            <a:r>
              <a:rPr sz="3800" spc="40" dirty="0">
                <a:latin typeface="Lucida Sans Unicode"/>
                <a:cs typeface="Lucida Sans Unicode"/>
              </a:rPr>
              <a:t>ст</a:t>
            </a:r>
            <a:r>
              <a:rPr sz="3800" spc="35" dirty="0">
                <a:latin typeface="Lucida Sans Unicode"/>
                <a:cs typeface="Lucida Sans Unicode"/>
              </a:rPr>
              <a:t>в</a:t>
            </a:r>
            <a:r>
              <a:rPr sz="3800" spc="-145" dirty="0">
                <a:latin typeface="Lucida Sans Unicode"/>
                <a:cs typeface="Lucida Sans Unicode"/>
              </a:rPr>
              <a:t>и</a:t>
            </a:r>
            <a:r>
              <a:rPr sz="3800" spc="15" dirty="0">
                <a:latin typeface="Lucida Sans Unicode"/>
                <a:cs typeface="Lucida Sans Unicode"/>
              </a:rPr>
              <a:t>е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150" dirty="0">
                <a:latin typeface="Lucida Sans Unicode"/>
                <a:cs typeface="Lucida Sans Unicode"/>
              </a:rPr>
              <a:t>над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200" dirty="0">
                <a:latin typeface="Lucida Sans Unicode"/>
                <a:cs typeface="Lucida Sans Unicode"/>
              </a:rPr>
              <a:t>о</a:t>
            </a:r>
            <a:r>
              <a:rPr sz="3800" spc="70" dirty="0">
                <a:latin typeface="Lucida Sans Unicode"/>
                <a:cs typeface="Lucida Sans Unicode"/>
              </a:rPr>
              <a:t>ч</a:t>
            </a:r>
            <a:r>
              <a:rPr sz="3800" spc="15" dirty="0">
                <a:latin typeface="Lucida Sans Unicode"/>
                <a:cs typeface="Lucida Sans Unicode"/>
              </a:rPr>
              <a:t>е</a:t>
            </a:r>
            <a:r>
              <a:rPr sz="3800" spc="-260" dirty="0">
                <a:latin typeface="Lucida Sans Unicode"/>
                <a:cs typeface="Lucida Sans Unicode"/>
              </a:rPr>
              <a:t>р</a:t>
            </a:r>
            <a:r>
              <a:rPr sz="3800" spc="15" dirty="0">
                <a:latin typeface="Lucida Sans Unicode"/>
                <a:cs typeface="Lucida Sans Unicode"/>
              </a:rPr>
              <a:t>е</a:t>
            </a:r>
            <a:r>
              <a:rPr sz="3800" spc="-135" dirty="0">
                <a:latin typeface="Lucida Sans Unicode"/>
                <a:cs typeface="Lucida Sans Unicode"/>
              </a:rPr>
              <a:t>д</a:t>
            </a:r>
            <a:r>
              <a:rPr sz="3800" spc="-110" dirty="0">
                <a:latin typeface="Lucida Sans Unicode"/>
                <a:cs typeface="Lucida Sans Unicode"/>
              </a:rPr>
              <a:t>ью</a:t>
            </a:r>
            <a:endParaRPr sz="3800">
              <a:latin typeface="Lucida Sans Unicode"/>
              <a:cs typeface="Lucida Sans Unicode"/>
            </a:endParaRPr>
          </a:p>
          <a:p>
            <a:pPr marL="920115" lvl="1" indent="-447675">
              <a:lnSpc>
                <a:spcPts val="4450"/>
              </a:lnSpc>
              <a:buChar char="•"/>
              <a:tabLst>
                <a:tab pos="920750" algn="l"/>
              </a:tabLst>
            </a:pPr>
            <a:r>
              <a:rPr sz="3800" spc="30" dirty="0">
                <a:latin typeface="Courier New"/>
                <a:cs typeface="Courier New"/>
              </a:rPr>
              <a:t>EPOLL_CTL_ADD</a:t>
            </a:r>
            <a:r>
              <a:rPr sz="3800" spc="1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-</a:t>
            </a:r>
            <a:r>
              <a:rPr sz="3800" spc="2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добавить</a:t>
            </a:r>
            <a:r>
              <a:rPr sz="3800" spc="2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дескриптор</a:t>
            </a:r>
            <a:r>
              <a:rPr sz="3800" spc="2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в</a:t>
            </a:r>
            <a:r>
              <a:rPr sz="3800" spc="2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interest</a:t>
            </a:r>
            <a:r>
              <a:rPr sz="3800" spc="1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list</a:t>
            </a:r>
            <a:endParaRPr sz="3800">
              <a:latin typeface="Courier New"/>
              <a:cs typeface="Courier New"/>
            </a:endParaRPr>
          </a:p>
          <a:p>
            <a:pPr marL="920115" lvl="1" indent="-447675">
              <a:lnSpc>
                <a:spcPts val="4450"/>
              </a:lnSpc>
              <a:buChar char="•"/>
              <a:tabLst>
                <a:tab pos="920750" algn="l"/>
              </a:tabLst>
            </a:pPr>
            <a:r>
              <a:rPr sz="3800" spc="30" dirty="0">
                <a:latin typeface="Courier New"/>
                <a:cs typeface="Courier New"/>
              </a:rPr>
              <a:t>EPOLL_CTL_MOD</a:t>
            </a:r>
            <a:r>
              <a:rPr sz="3800" spc="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-</a:t>
            </a:r>
            <a:r>
              <a:rPr sz="3800" spc="1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изменить</a:t>
            </a:r>
            <a:r>
              <a:rPr sz="3800" spc="1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настройки</a:t>
            </a:r>
            <a:endParaRPr sz="3800">
              <a:latin typeface="Courier New"/>
              <a:cs typeface="Courier New"/>
            </a:endParaRPr>
          </a:p>
          <a:p>
            <a:pPr marL="920115" lvl="1" indent="-447675">
              <a:lnSpc>
                <a:spcPts val="4505"/>
              </a:lnSpc>
              <a:buChar char="•"/>
              <a:tabLst>
                <a:tab pos="920750" algn="l"/>
              </a:tabLst>
            </a:pPr>
            <a:r>
              <a:rPr sz="3800" spc="30" dirty="0">
                <a:latin typeface="Courier New"/>
                <a:cs typeface="Courier New"/>
              </a:rPr>
              <a:t>EPOLL_CTL_DEL</a:t>
            </a:r>
            <a:r>
              <a:rPr sz="3800" spc="1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-</a:t>
            </a:r>
            <a:r>
              <a:rPr sz="3800" spc="1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удалить</a:t>
            </a:r>
            <a:r>
              <a:rPr sz="3800" spc="20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из</a:t>
            </a:r>
            <a:r>
              <a:rPr sz="3800" spc="1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interest</a:t>
            </a:r>
            <a:r>
              <a:rPr sz="3800" spc="15" dirty="0">
                <a:latin typeface="Courier New"/>
                <a:cs typeface="Courier New"/>
              </a:rPr>
              <a:t> </a:t>
            </a:r>
            <a:r>
              <a:rPr sz="3800" spc="30" dirty="0">
                <a:latin typeface="Courier New"/>
                <a:cs typeface="Courier New"/>
              </a:rPr>
              <a:t>list</a:t>
            </a:r>
            <a:endParaRPr sz="3800">
              <a:latin typeface="Courier New"/>
              <a:cs typeface="Courier New"/>
            </a:endParaRPr>
          </a:p>
          <a:p>
            <a:pPr marL="459105" indent="-447040">
              <a:lnSpc>
                <a:spcPct val="100000"/>
              </a:lnSpc>
              <a:spcBef>
                <a:spcPts val="509"/>
              </a:spcBef>
              <a:buFont typeface="Microsoft Sans Serif"/>
              <a:buChar char="•"/>
              <a:tabLst>
                <a:tab pos="459105" algn="l"/>
                <a:tab pos="459740" algn="l"/>
              </a:tabLst>
            </a:pPr>
            <a:r>
              <a:rPr sz="3800" b="1" spc="125" dirty="0">
                <a:latin typeface="Arial"/>
                <a:cs typeface="Arial"/>
              </a:rPr>
              <a:t>event</a:t>
            </a:r>
            <a:r>
              <a:rPr sz="3800" b="1" spc="-45" dirty="0">
                <a:latin typeface="Arial"/>
                <a:cs typeface="Arial"/>
              </a:rPr>
              <a:t> </a:t>
            </a:r>
            <a:r>
              <a:rPr sz="3800" spc="15" dirty="0">
                <a:latin typeface="Microsoft Sans Serif"/>
                <a:cs typeface="Microsoft Sans Serif"/>
              </a:rPr>
              <a:t>-</a:t>
            </a:r>
            <a:r>
              <a:rPr sz="3800" dirty="0">
                <a:latin typeface="Microsoft Sans Serif"/>
                <a:cs typeface="Microsoft Sans Serif"/>
              </a:rPr>
              <a:t> </a:t>
            </a:r>
            <a:r>
              <a:rPr sz="3800" spc="50" dirty="0">
                <a:latin typeface="Lucida Sans Unicode"/>
                <a:cs typeface="Lucida Sans Unicode"/>
              </a:rPr>
              <a:t>уже</a:t>
            </a:r>
            <a:r>
              <a:rPr sz="3800" spc="-190" dirty="0">
                <a:latin typeface="Lucida Sans Unicode"/>
                <a:cs typeface="Lucida Sans Unicode"/>
              </a:rPr>
              <a:t> </a:t>
            </a:r>
            <a:r>
              <a:rPr sz="3800" spc="-75" dirty="0">
                <a:latin typeface="Lucida Sans Unicode"/>
                <a:cs typeface="Lucida Sans Unicode"/>
              </a:rPr>
              <a:t>создали</a:t>
            </a:r>
            <a:r>
              <a:rPr sz="3800" spc="-195" dirty="0">
                <a:latin typeface="Lucida Sans Unicode"/>
                <a:cs typeface="Lucida Sans Unicode"/>
              </a:rPr>
              <a:t> </a:t>
            </a:r>
            <a:r>
              <a:rPr sz="3800" spc="-114" dirty="0">
                <a:latin typeface="Lucida Sans Unicode"/>
                <a:cs typeface="Lucida Sans Unicode"/>
              </a:rPr>
              <a:t>раньше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5457" y="788625"/>
            <a:ext cx="2341245" cy="1047115"/>
          </a:xfrm>
          <a:custGeom>
            <a:avLst/>
            <a:gdLst/>
            <a:ahLst/>
            <a:cxnLst/>
            <a:rect l="l" t="t" r="r" b="b"/>
            <a:pathLst>
              <a:path w="2341244" h="1047114">
                <a:moveTo>
                  <a:pt x="240097" y="0"/>
                </a:moveTo>
                <a:lnTo>
                  <a:pt x="2101074" y="0"/>
                </a:lnTo>
                <a:lnTo>
                  <a:pt x="2148852" y="183"/>
                </a:lnTo>
                <a:lnTo>
                  <a:pt x="2187383" y="1470"/>
                </a:lnTo>
                <a:lnTo>
                  <a:pt x="2241987" y="11765"/>
                </a:lnTo>
                <a:lnTo>
                  <a:pt x="2295386" y="45785"/>
                </a:lnTo>
                <a:lnTo>
                  <a:pt x="2329405" y="99184"/>
                </a:lnTo>
                <a:lnTo>
                  <a:pt x="2339700" y="153788"/>
                </a:lnTo>
                <a:lnTo>
                  <a:pt x="2340987" y="192318"/>
                </a:lnTo>
                <a:lnTo>
                  <a:pt x="2341171" y="240097"/>
                </a:lnTo>
                <a:lnTo>
                  <a:pt x="2341171" y="806991"/>
                </a:lnTo>
                <a:lnTo>
                  <a:pt x="2340987" y="854769"/>
                </a:lnTo>
                <a:lnTo>
                  <a:pt x="2339700" y="893300"/>
                </a:lnTo>
                <a:lnTo>
                  <a:pt x="2329405" y="947904"/>
                </a:lnTo>
                <a:lnTo>
                  <a:pt x="2295386" y="1001303"/>
                </a:lnTo>
                <a:lnTo>
                  <a:pt x="2241987" y="1035322"/>
                </a:lnTo>
                <a:lnTo>
                  <a:pt x="2187383" y="1045617"/>
                </a:lnTo>
                <a:lnTo>
                  <a:pt x="2148852" y="1046904"/>
                </a:lnTo>
                <a:lnTo>
                  <a:pt x="2101074" y="1047088"/>
                </a:lnTo>
                <a:lnTo>
                  <a:pt x="240097" y="1047088"/>
                </a:lnTo>
                <a:lnTo>
                  <a:pt x="192318" y="1046904"/>
                </a:lnTo>
                <a:lnTo>
                  <a:pt x="153788" y="1045617"/>
                </a:lnTo>
                <a:lnTo>
                  <a:pt x="99184" y="1035322"/>
                </a:lnTo>
                <a:lnTo>
                  <a:pt x="45785" y="1001303"/>
                </a:lnTo>
                <a:lnTo>
                  <a:pt x="11765" y="947904"/>
                </a:lnTo>
                <a:lnTo>
                  <a:pt x="1470" y="893300"/>
                </a:lnTo>
                <a:lnTo>
                  <a:pt x="183" y="854769"/>
                </a:lnTo>
                <a:lnTo>
                  <a:pt x="0" y="806991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41883">
            <a:solidFill>
              <a:srgbClr val="003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28482" y="1016326"/>
            <a:ext cx="14357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5" dirty="0">
                <a:solidFill>
                  <a:srgbClr val="003462"/>
                </a:solidFill>
                <a:latin typeface="Arial"/>
                <a:cs typeface="Arial"/>
              </a:rPr>
              <a:t>Ша</a:t>
            </a:r>
            <a:r>
              <a:rPr sz="3950" b="1" spc="-25" dirty="0">
                <a:solidFill>
                  <a:srgbClr val="003462"/>
                </a:solidFill>
                <a:latin typeface="Arial"/>
                <a:cs typeface="Arial"/>
              </a:rPr>
              <a:t>г</a:t>
            </a:r>
            <a:r>
              <a:rPr sz="3950" b="1" spc="-160" dirty="0">
                <a:solidFill>
                  <a:srgbClr val="003462"/>
                </a:solidFill>
                <a:latin typeface="Arial"/>
                <a:cs typeface="Arial"/>
              </a:rPr>
              <a:t> </a:t>
            </a:r>
            <a:r>
              <a:rPr sz="3950" spc="265" dirty="0">
                <a:solidFill>
                  <a:srgbClr val="003462"/>
                </a:solidFill>
                <a:latin typeface="Microsoft Sans Serif"/>
                <a:cs typeface="Microsoft Sans Serif"/>
              </a:rPr>
              <a:t>3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2695" y="832090"/>
            <a:ext cx="516636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15" dirty="0"/>
              <a:t>EPOLL_WAIT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2634"/>
            <a:ext cx="668337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10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950" b="1" spc="-45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950" b="1" spc="10" dirty="0">
                <a:solidFill>
                  <a:srgbClr val="017100"/>
                </a:solidFill>
                <a:latin typeface="Courier New"/>
                <a:cs typeface="Courier New"/>
              </a:rPr>
              <a:t>&lt;sys/epoll.h&gt;</a:t>
            </a:r>
            <a:endParaRPr sz="39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222" y="4734149"/>
          <a:ext cx="15798164" cy="117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15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3950" b="1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3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4465"/>
                        </a:lnSpc>
                      </a:pPr>
                      <a:r>
                        <a:rPr sz="3950" b="1" spc="10" dirty="0">
                          <a:latin typeface="Courier New"/>
                          <a:cs typeface="Courier New"/>
                        </a:rPr>
                        <a:t>epoll_wait(int</a:t>
                      </a:r>
                      <a:endParaRPr sz="3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395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epfd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395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struct</a:t>
                      </a:r>
                      <a:r>
                        <a:rPr sz="395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epoll_event</a:t>
                      </a:r>
                      <a:endParaRPr sz="3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465"/>
                        </a:lnSpc>
                      </a:pPr>
                      <a:r>
                        <a:rPr sz="3950" b="1" spc="1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95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events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,</a:t>
                      </a:r>
                      <a:endParaRPr sz="3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4470"/>
                        </a:lnSpc>
                      </a:pPr>
                      <a:r>
                        <a:rPr sz="3950" b="1" spc="10" dirty="0">
                          <a:latin typeface="Courier New"/>
                          <a:cs typeface="Courier New"/>
                        </a:rPr>
                        <a:t>int</a:t>
                      </a:r>
                      <a:endParaRPr sz="3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0"/>
                        </a:lnSpc>
                      </a:pPr>
                      <a:r>
                        <a:rPr sz="395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maxevents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395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395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950" u="heavy" spc="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timeout</a:t>
                      </a:r>
                      <a:r>
                        <a:rPr sz="3950" b="1" spc="10" dirty="0">
                          <a:latin typeface="Courier New"/>
                          <a:cs typeface="Courier New"/>
                        </a:rPr>
                        <a:t>);</a:t>
                      </a:r>
                      <a:endParaRPr sz="3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6272" y="6444482"/>
            <a:ext cx="17130395" cy="238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3075" indent="-461009">
              <a:lnSpc>
                <a:spcPts val="4680"/>
              </a:lnSpc>
              <a:spcBef>
                <a:spcPts val="105"/>
              </a:spcBef>
              <a:buChar char="•"/>
              <a:tabLst>
                <a:tab pos="473709" algn="l"/>
              </a:tabLst>
            </a:pPr>
            <a:r>
              <a:rPr sz="3950" spc="10" dirty="0">
                <a:latin typeface="Courier New"/>
                <a:cs typeface="Courier New"/>
              </a:rPr>
              <a:t>Дождаться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наступления хотя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бы одного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события</a:t>
            </a:r>
            <a:endParaRPr sz="3950">
              <a:latin typeface="Courier New"/>
              <a:cs typeface="Courier New"/>
            </a:endParaRPr>
          </a:p>
          <a:p>
            <a:pPr marL="473075" indent="-461009">
              <a:lnSpc>
                <a:spcPts val="4615"/>
              </a:lnSpc>
              <a:buFont typeface="Courier New"/>
              <a:buChar char="•"/>
              <a:tabLst>
                <a:tab pos="473709" algn="l"/>
              </a:tabLst>
            </a:pPr>
            <a:r>
              <a:rPr sz="3950" b="1" spc="10" dirty="0">
                <a:latin typeface="Courier New"/>
                <a:cs typeface="Courier New"/>
              </a:rPr>
              <a:t>epfd</a:t>
            </a:r>
            <a:r>
              <a:rPr sz="3950" b="1" spc="-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-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дескриптор</a:t>
            </a:r>
            <a:r>
              <a:rPr sz="3950" spc="-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очереди</a:t>
            </a:r>
            <a:endParaRPr sz="3950">
              <a:latin typeface="Courier New"/>
              <a:cs typeface="Courier New"/>
            </a:endParaRPr>
          </a:p>
          <a:p>
            <a:pPr marL="473075" indent="-461009">
              <a:lnSpc>
                <a:spcPts val="4615"/>
              </a:lnSpc>
              <a:buFont typeface="Courier New"/>
              <a:buChar char="•"/>
              <a:tabLst>
                <a:tab pos="473709" algn="l"/>
              </a:tabLst>
            </a:pPr>
            <a:r>
              <a:rPr sz="3950" b="1" spc="10" dirty="0">
                <a:latin typeface="Courier New"/>
                <a:cs typeface="Courier New"/>
              </a:rPr>
              <a:t>maxevents </a:t>
            </a:r>
            <a:r>
              <a:rPr sz="3950" spc="10" dirty="0">
                <a:latin typeface="Courier New"/>
                <a:cs typeface="Courier New"/>
              </a:rPr>
              <a:t>- максимально</a:t>
            </a:r>
            <a:r>
              <a:rPr sz="3950" spc="1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количество произошедших</a:t>
            </a:r>
            <a:r>
              <a:rPr sz="3950" spc="1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событий</a:t>
            </a:r>
            <a:endParaRPr sz="3950">
              <a:latin typeface="Courier New"/>
              <a:cs typeface="Courier New"/>
            </a:endParaRPr>
          </a:p>
          <a:p>
            <a:pPr marL="473075" indent="-461009">
              <a:lnSpc>
                <a:spcPts val="4680"/>
              </a:lnSpc>
              <a:buFont typeface="Courier New"/>
              <a:buChar char="•"/>
              <a:tabLst>
                <a:tab pos="473709" algn="l"/>
              </a:tabLst>
            </a:pPr>
            <a:r>
              <a:rPr sz="3950" b="1" spc="10" dirty="0">
                <a:latin typeface="Courier New"/>
                <a:cs typeface="Courier New"/>
              </a:rPr>
              <a:t>timeout</a:t>
            </a:r>
            <a:r>
              <a:rPr sz="3950" b="1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-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время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ожидания</a:t>
            </a:r>
            <a:r>
              <a:rPr sz="3950" spc="5" dirty="0">
                <a:latin typeface="Courier New"/>
                <a:cs typeface="Courier New"/>
              </a:rPr>
              <a:t> </a:t>
            </a:r>
            <a:r>
              <a:rPr sz="3950" spc="10" dirty="0">
                <a:latin typeface="Courier New"/>
                <a:cs typeface="Courier New"/>
              </a:rPr>
              <a:t>в миллисекундах</a:t>
            </a:r>
            <a:endParaRPr sz="3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5457" y="788625"/>
            <a:ext cx="2341245" cy="1047115"/>
          </a:xfrm>
          <a:custGeom>
            <a:avLst/>
            <a:gdLst/>
            <a:ahLst/>
            <a:cxnLst/>
            <a:rect l="l" t="t" r="r" b="b"/>
            <a:pathLst>
              <a:path w="2341244" h="1047114">
                <a:moveTo>
                  <a:pt x="240097" y="0"/>
                </a:moveTo>
                <a:lnTo>
                  <a:pt x="2101074" y="0"/>
                </a:lnTo>
                <a:lnTo>
                  <a:pt x="2148852" y="183"/>
                </a:lnTo>
                <a:lnTo>
                  <a:pt x="2187383" y="1470"/>
                </a:lnTo>
                <a:lnTo>
                  <a:pt x="2241987" y="11765"/>
                </a:lnTo>
                <a:lnTo>
                  <a:pt x="2295386" y="45785"/>
                </a:lnTo>
                <a:lnTo>
                  <a:pt x="2329405" y="99184"/>
                </a:lnTo>
                <a:lnTo>
                  <a:pt x="2339700" y="153788"/>
                </a:lnTo>
                <a:lnTo>
                  <a:pt x="2340987" y="192318"/>
                </a:lnTo>
                <a:lnTo>
                  <a:pt x="2341171" y="240097"/>
                </a:lnTo>
                <a:lnTo>
                  <a:pt x="2341171" y="806991"/>
                </a:lnTo>
                <a:lnTo>
                  <a:pt x="2340987" y="854769"/>
                </a:lnTo>
                <a:lnTo>
                  <a:pt x="2339700" y="893300"/>
                </a:lnTo>
                <a:lnTo>
                  <a:pt x="2329405" y="947904"/>
                </a:lnTo>
                <a:lnTo>
                  <a:pt x="2295386" y="1001303"/>
                </a:lnTo>
                <a:lnTo>
                  <a:pt x="2241987" y="1035322"/>
                </a:lnTo>
                <a:lnTo>
                  <a:pt x="2187383" y="1045617"/>
                </a:lnTo>
                <a:lnTo>
                  <a:pt x="2148852" y="1046904"/>
                </a:lnTo>
                <a:lnTo>
                  <a:pt x="2101074" y="1047088"/>
                </a:lnTo>
                <a:lnTo>
                  <a:pt x="240097" y="1047088"/>
                </a:lnTo>
                <a:lnTo>
                  <a:pt x="192318" y="1046904"/>
                </a:lnTo>
                <a:lnTo>
                  <a:pt x="153788" y="1045617"/>
                </a:lnTo>
                <a:lnTo>
                  <a:pt x="99184" y="1035322"/>
                </a:lnTo>
                <a:lnTo>
                  <a:pt x="45785" y="1001303"/>
                </a:lnTo>
                <a:lnTo>
                  <a:pt x="11765" y="947904"/>
                </a:lnTo>
                <a:lnTo>
                  <a:pt x="1470" y="893300"/>
                </a:lnTo>
                <a:lnTo>
                  <a:pt x="183" y="854769"/>
                </a:lnTo>
                <a:lnTo>
                  <a:pt x="0" y="806991"/>
                </a:lnTo>
                <a:lnTo>
                  <a:pt x="0" y="240097"/>
                </a:lnTo>
                <a:lnTo>
                  <a:pt x="183" y="192318"/>
                </a:lnTo>
                <a:lnTo>
                  <a:pt x="1470" y="153788"/>
                </a:lnTo>
                <a:lnTo>
                  <a:pt x="11765" y="99184"/>
                </a:lnTo>
                <a:lnTo>
                  <a:pt x="45785" y="45785"/>
                </a:lnTo>
                <a:lnTo>
                  <a:pt x="99184" y="11765"/>
                </a:lnTo>
                <a:lnTo>
                  <a:pt x="153788" y="1470"/>
                </a:lnTo>
                <a:lnTo>
                  <a:pt x="192318" y="183"/>
                </a:lnTo>
                <a:lnTo>
                  <a:pt x="240097" y="0"/>
                </a:lnTo>
                <a:close/>
              </a:path>
            </a:pathLst>
          </a:custGeom>
          <a:ln w="41883">
            <a:solidFill>
              <a:srgbClr val="0034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23958" y="1016326"/>
            <a:ext cx="14446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5" dirty="0">
                <a:solidFill>
                  <a:srgbClr val="003462"/>
                </a:solidFill>
                <a:latin typeface="Arial"/>
                <a:cs typeface="Arial"/>
              </a:rPr>
              <a:t>Ша</a:t>
            </a:r>
            <a:r>
              <a:rPr sz="3950" b="1" spc="-25" dirty="0">
                <a:solidFill>
                  <a:srgbClr val="003462"/>
                </a:solidFill>
                <a:latin typeface="Arial"/>
                <a:cs typeface="Arial"/>
              </a:rPr>
              <a:t>г</a:t>
            </a:r>
            <a:r>
              <a:rPr sz="3950" b="1" spc="-160" dirty="0">
                <a:solidFill>
                  <a:srgbClr val="003462"/>
                </a:solidFill>
                <a:latin typeface="Arial"/>
                <a:cs typeface="Arial"/>
              </a:rPr>
              <a:t> </a:t>
            </a:r>
            <a:r>
              <a:rPr sz="3950" spc="340" dirty="0">
                <a:solidFill>
                  <a:srgbClr val="003462"/>
                </a:solidFill>
                <a:latin typeface="Microsoft Sans Serif"/>
                <a:cs typeface="Microsoft Sans Serif"/>
              </a:rPr>
              <a:t>4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CA72-9336-4D61-B513-2C012A46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853" y="1006475"/>
            <a:ext cx="7468392" cy="1081405"/>
          </a:xfrm>
        </p:spPr>
        <p:txBody>
          <a:bodyPr/>
          <a:lstStyle/>
          <a:p>
            <a:r>
              <a:rPr lang="en-US" dirty="0" err="1"/>
              <a:t>Epoll</a:t>
            </a:r>
            <a:r>
              <a:rPr lang="en-US" dirty="0"/>
              <a:t> vs </a:t>
            </a:r>
            <a:r>
              <a:rPr lang="en-US" dirty="0" err="1"/>
              <a:t>Kqueue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BCC6-9CC4-4193-AAB3-DF38C1F1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4553" y="2530475"/>
            <a:ext cx="6546600" cy="7917552"/>
          </a:xfrm>
        </p:spPr>
        <p:txBody>
          <a:bodyPr/>
          <a:lstStyle/>
          <a:p>
            <a:r>
              <a:rPr lang="en-US" sz="4000" b="1" dirty="0" err="1">
                <a:latin typeface="+mn-lt"/>
              </a:rPr>
              <a:t>Epoll</a:t>
            </a:r>
            <a:r>
              <a:rPr lang="en-US" sz="4000" b="1" dirty="0">
                <a:latin typeface="+mn-lt"/>
              </a:rPr>
              <a:t>:</a:t>
            </a:r>
            <a:endParaRPr lang="ru-RU" sz="4000" b="1" dirty="0">
              <a:latin typeface="+mn-lt"/>
            </a:endParaRPr>
          </a:p>
          <a:p>
            <a:endParaRPr lang="en-US" sz="40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+mn-lt"/>
              </a:rPr>
              <a:t>Epoll_ctl</a:t>
            </a:r>
            <a:r>
              <a:rPr lang="en-US" sz="4000" dirty="0">
                <a:latin typeface="+mn-lt"/>
              </a:rPr>
              <a:t>() </a:t>
            </a:r>
            <a:r>
              <a:rPr lang="ru-RU" sz="4000" dirty="0">
                <a:latin typeface="+mn-lt"/>
              </a:rPr>
              <a:t>работает только с одним </a:t>
            </a:r>
            <a:r>
              <a:rPr lang="ru-RU" sz="4000" dirty="0" err="1">
                <a:latin typeface="+mn-lt"/>
              </a:rPr>
              <a:t>дексриптором</a:t>
            </a:r>
            <a:r>
              <a:rPr lang="ru-RU" sz="4000" dirty="0">
                <a:latin typeface="+mn-lt"/>
              </a:rPr>
              <a:t> за раз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Только файловые дескрипторы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Не работает со всеми дескрипторами, а именно с </a:t>
            </a:r>
            <a:r>
              <a:rPr lang="en-US" sz="4000" dirty="0">
                <a:latin typeface="+mn-lt"/>
              </a:rPr>
              <a:t>“</a:t>
            </a:r>
            <a:r>
              <a:rPr lang="ru-RU" sz="4000" dirty="0">
                <a:latin typeface="+mn-lt"/>
              </a:rPr>
              <a:t>обычными</a:t>
            </a:r>
            <a:r>
              <a:rPr lang="en-US" sz="4000" dirty="0">
                <a:latin typeface="+mn-lt"/>
              </a:rPr>
              <a:t>”</a:t>
            </a:r>
            <a:r>
              <a:rPr lang="ru-RU" sz="4000" dirty="0">
                <a:latin typeface="+mn-lt"/>
              </a:rPr>
              <a:t> файловыми дескрипторами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7E0E7-EBBB-47EF-BAAE-6F137BEE55C0}"/>
              </a:ext>
            </a:extLst>
          </p:cNvPr>
          <p:cNvSpPr txBox="1"/>
          <p:nvPr/>
        </p:nvSpPr>
        <p:spPr>
          <a:xfrm>
            <a:off x="11957050" y="2530475"/>
            <a:ext cx="6370319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Kqueue</a:t>
            </a:r>
            <a:r>
              <a:rPr lang="en-US" sz="4000" b="1" dirty="0"/>
              <a:t>: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FreeBSD, macOS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Может работать с большим количеством файловых дескрипторов за раз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Работает с любыми объектами, даже с сигналами и таймерами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Умеет работать с диском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7575C-B77F-47E5-8BDD-9CE05CD11EB9}"/>
              </a:ext>
            </a:extLst>
          </p:cNvPr>
          <p:cNvSpPr txBox="1"/>
          <p:nvPr/>
        </p:nvSpPr>
        <p:spPr>
          <a:xfrm flipH="1">
            <a:off x="17925202" y="10094084"/>
            <a:ext cx="2164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hlinkClick r:id="rId2"/>
              </a:rPr>
              <a:t>Статья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4325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F45A-47F9-4F77-8F3E-767FBD3D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53" y="930275"/>
            <a:ext cx="6553992" cy="1081405"/>
          </a:xfrm>
        </p:spPr>
        <p:txBody>
          <a:bodyPr/>
          <a:lstStyle/>
          <a:p>
            <a:r>
              <a:rPr lang="en-US" dirty="0"/>
              <a:t>Nginx run-loop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9B3EAC-FE4C-490D-B15B-694CC7DD5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1450" y="3323031"/>
            <a:ext cx="169098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leading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run-loop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ngx_worker_process_cycle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mechanisms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epoll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kqueue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Process/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Finalize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Re-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AA2E-42F7-4A3C-A955-B098F640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953" y="854075"/>
            <a:ext cx="7392192" cy="1081405"/>
          </a:xfrm>
        </p:spPr>
        <p:txBody>
          <a:bodyPr/>
          <a:lstStyle/>
          <a:p>
            <a:r>
              <a:rPr lang="en-US" dirty="0"/>
              <a:t>Nginx event-loop</a:t>
            </a:r>
            <a:endParaRPr lang="ru-RU" dirty="0"/>
          </a:p>
        </p:txBody>
      </p:sp>
      <p:pic>
        <p:nvPicPr>
          <p:cNvPr id="3074" name="Picture 2" descr="NGINX-Event-Loop2">
            <a:extLst>
              <a:ext uri="{FF2B5EF4-FFF2-40B4-BE49-F238E27FC236}">
                <a16:creationId xmlns:a16="http://schemas.microsoft.com/office/drawing/2014/main" id="{52B8CB02-CAEB-48C0-A6DC-F417A63E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92" y="2225675"/>
            <a:ext cx="12298516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3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A85-0092-48F7-AF8A-78DCC07C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353" y="802696"/>
            <a:ext cx="7849392" cy="1081405"/>
          </a:xfrm>
        </p:spPr>
        <p:txBody>
          <a:bodyPr/>
          <a:lstStyle/>
          <a:p>
            <a:r>
              <a:rPr lang="en-US" dirty="0"/>
              <a:t>Nginx architecture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08D4B-CC83-45F0-8B71-90844733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86" y="2225675"/>
            <a:ext cx="13726528" cy="85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3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D904-609C-453A-B64F-6EDC65A2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153" y="854075"/>
            <a:ext cx="2667792" cy="1081405"/>
          </a:xfrm>
        </p:spPr>
        <p:txBody>
          <a:bodyPr/>
          <a:lstStyle/>
          <a:p>
            <a:r>
              <a:rPr lang="en-US" dirty="0"/>
              <a:t>ASIO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C8B5-157C-426D-84FE-AD941D93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250" y="3184719"/>
            <a:ext cx="17055598" cy="4862870"/>
          </a:xfrm>
        </p:spPr>
        <p:txBody>
          <a:bodyPr/>
          <a:lstStyle/>
          <a:p>
            <a:r>
              <a:rPr lang="ru-RU" dirty="0"/>
              <a:t>Асинхронное </a:t>
            </a:r>
            <a:r>
              <a:rPr lang="ru-RU" dirty="0" err="1"/>
              <a:t>апи</a:t>
            </a:r>
            <a:r>
              <a:rPr lang="ru-RU" dirty="0"/>
              <a:t> поверх </a:t>
            </a:r>
            <a:r>
              <a:rPr lang="en-US" dirty="0" err="1"/>
              <a:t>epoll</a:t>
            </a:r>
            <a:r>
              <a:rPr lang="en-US" dirty="0"/>
              <a:t>. </a:t>
            </a:r>
            <a:r>
              <a:rPr lang="ru-RU" dirty="0"/>
              <a:t>Устанавливаются </a:t>
            </a:r>
            <a:r>
              <a:rPr lang="ru-RU" dirty="0" err="1"/>
              <a:t>коллбэки</a:t>
            </a:r>
            <a:r>
              <a:rPr lang="ru-RU" dirty="0"/>
              <a:t> на события.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Установка</a:t>
            </a:r>
            <a:r>
              <a:rPr lang="en-US" dirty="0"/>
              <a:t>: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 dirty="0" err="1"/>
              <a:t>libasio</a:t>
            </a:r>
            <a:r>
              <a:rPr lang="en-US" dirty="0"/>
              <a:t>-dev</a:t>
            </a:r>
          </a:p>
          <a:p>
            <a:endParaRPr lang="en-US" dirty="0"/>
          </a:p>
          <a:p>
            <a:r>
              <a:rPr lang="ru-RU" dirty="0">
                <a:hlinkClick r:id="rId2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33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3274-5851-4E49-A77A-B1CFEF17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058" y="854075"/>
            <a:ext cx="10059983" cy="1081405"/>
          </a:xfrm>
        </p:spPr>
        <p:txBody>
          <a:bodyPr/>
          <a:lstStyle/>
          <a:p>
            <a:r>
              <a:rPr lang="ru-RU" dirty="0"/>
              <a:t>Что почитать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7E447-AF4C-4536-BC80-46162223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250" y="3184719"/>
            <a:ext cx="17055598" cy="607859"/>
          </a:xfrm>
        </p:spPr>
        <p:txBody>
          <a:bodyPr/>
          <a:lstStyle/>
          <a:p>
            <a:r>
              <a:rPr lang="ru-RU" dirty="0">
                <a:hlinkClick r:id="rId2"/>
              </a:rPr>
              <a:t>Про </a:t>
            </a:r>
            <a:r>
              <a:rPr lang="en-US" dirty="0" err="1">
                <a:hlinkClick r:id="rId2"/>
              </a:rPr>
              <a:t>Epoll</a:t>
            </a:r>
            <a:r>
              <a:rPr lang="en-US" dirty="0">
                <a:hlinkClick r:id="rId2"/>
              </a:rPr>
              <a:t> </a:t>
            </a:r>
            <a:r>
              <a:rPr lang="ru-RU" dirty="0">
                <a:hlinkClick r:id="rId2"/>
              </a:rPr>
              <a:t>с картинками и объяснениями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17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0577" y="821637"/>
            <a:ext cx="425069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40" dirty="0"/>
              <a:t>Процессы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81979" y="2109083"/>
            <a:ext cx="4456430" cy="8057515"/>
            <a:chOff x="3181979" y="2109083"/>
            <a:chExt cx="4456430" cy="8057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4133" y="2184376"/>
              <a:ext cx="4074970" cy="79817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81972" y="2109094"/>
              <a:ext cx="4456430" cy="8054975"/>
            </a:xfrm>
            <a:custGeom>
              <a:avLst/>
              <a:gdLst/>
              <a:ahLst/>
              <a:cxnLst/>
              <a:rect l="l" t="t" r="r" b="b"/>
              <a:pathLst>
                <a:path w="4456430" h="8054975">
                  <a:moveTo>
                    <a:pt x="607250" y="4315955"/>
                  </a:moveTo>
                  <a:lnTo>
                    <a:pt x="0" y="4315955"/>
                  </a:lnTo>
                  <a:lnTo>
                    <a:pt x="0" y="8054480"/>
                  </a:lnTo>
                  <a:lnTo>
                    <a:pt x="607250" y="8054480"/>
                  </a:lnTo>
                  <a:lnTo>
                    <a:pt x="607250" y="4315955"/>
                  </a:lnTo>
                  <a:close/>
                </a:path>
                <a:path w="4456430" h="8054975">
                  <a:moveTo>
                    <a:pt x="4456430" y="0"/>
                  </a:moveTo>
                  <a:lnTo>
                    <a:pt x="3849179" y="0"/>
                  </a:lnTo>
                  <a:lnTo>
                    <a:pt x="3849179" y="2062670"/>
                  </a:lnTo>
                  <a:lnTo>
                    <a:pt x="4456430" y="2062670"/>
                  </a:lnTo>
                  <a:lnTo>
                    <a:pt x="4456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866965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8669655" algn="l"/>
                <a:tab pos="8670290" algn="l"/>
              </a:tabLst>
            </a:pPr>
            <a:r>
              <a:rPr spc="-10" dirty="0"/>
              <a:t>Нет</a:t>
            </a:r>
            <a:r>
              <a:rPr spc="-240" dirty="0"/>
              <a:t> </a:t>
            </a:r>
            <a:r>
              <a:rPr spc="-114" dirty="0"/>
              <a:t>блокировок</a:t>
            </a:r>
          </a:p>
          <a:p>
            <a:pPr marL="8669655" indent="-461009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8669655" algn="l"/>
                <a:tab pos="8670290" algn="l"/>
              </a:tabLst>
            </a:pPr>
            <a:r>
              <a:rPr spc="-135" dirty="0"/>
              <a:t>Но</a:t>
            </a:r>
            <a:r>
              <a:rPr spc="-204" dirty="0"/>
              <a:t> </a:t>
            </a:r>
            <a:r>
              <a:rPr dirty="0"/>
              <a:t>е</a:t>
            </a:r>
            <a:r>
              <a:rPr spc="-15" dirty="0"/>
              <a:t>сть</a:t>
            </a:r>
            <a:r>
              <a:rPr spc="-204" dirty="0"/>
              <a:t> </a:t>
            </a:r>
            <a:r>
              <a:rPr spc="-229" dirty="0"/>
              <a:t>о</a:t>
            </a:r>
            <a:r>
              <a:rPr spc="90" dirty="0"/>
              <a:t>в</a:t>
            </a:r>
            <a:r>
              <a:rPr dirty="0"/>
              <a:t>е</a:t>
            </a:r>
            <a:r>
              <a:rPr spc="-290" dirty="0"/>
              <a:t>р</a:t>
            </a:r>
            <a:r>
              <a:rPr spc="-225" dirty="0"/>
              <a:t>хе</a:t>
            </a:r>
            <a:r>
              <a:rPr spc="-265" dirty="0"/>
              <a:t>д</a:t>
            </a:r>
            <a:r>
              <a:rPr spc="55" dirty="0">
                <a:latin typeface="Microsoft Sans Serif"/>
                <a:cs typeface="Microsoft Sans Serif"/>
              </a:rPr>
              <a:t>:</a:t>
            </a:r>
          </a:p>
          <a:p>
            <a:pPr marL="913066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130030" algn="l"/>
                <a:tab pos="9131300" algn="l"/>
              </a:tabLst>
            </a:pPr>
            <a:r>
              <a:rPr sz="3950" spc="125" dirty="0">
                <a:latin typeface="Lucida Sans Unicode"/>
                <a:cs typeface="Lucida Sans Unicode"/>
              </a:rPr>
              <a:t>С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55" dirty="0">
                <a:latin typeface="Lucida Sans Unicode"/>
                <a:cs typeface="Lucida Sans Unicode"/>
              </a:rPr>
              <a:t>зда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5" dirty="0">
                <a:latin typeface="Lucida Sans Unicode"/>
                <a:cs typeface="Lucida Sans Unicode"/>
              </a:rPr>
              <a:t>сса</a:t>
            </a:r>
            <a:endParaRPr sz="3950">
              <a:latin typeface="Lucida Sans Unicode"/>
              <a:cs typeface="Lucida Sans Unicode"/>
            </a:endParaRPr>
          </a:p>
          <a:p>
            <a:pPr marL="913066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130030" algn="l"/>
                <a:tab pos="9131300" algn="l"/>
              </a:tabLst>
            </a:pPr>
            <a:r>
              <a:rPr sz="3950" spc="-45" dirty="0">
                <a:latin typeface="Lucida Sans Unicode"/>
                <a:cs typeface="Lucida Sans Unicode"/>
              </a:rPr>
              <a:t>Выделение</a:t>
            </a:r>
            <a:r>
              <a:rPr sz="3950" spc="-235" dirty="0">
                <a:latin typeface="Lucida Sans Unicode"/>
                <a:cs typeface="Lucida Sans Unicode"/>
              </a:rPr>
              <a:t> </a:t>
            </a:r>
            <a:r>
              <a:rPr sz="3950" spc="-75" dirty="0">
                <a:latin typeface="Lucida Sans Unicode"/>
                <a:cs typeface="Lucida Sans Unicode"/>
              </a:rPr>
              <a:t>памяти</a:t>
            </a:r>
            <a:endParaRPr sz="3950">
              <a:latin typeface="Lucida Sans Unicode"/>
              <a:cs typeface="Lucida Sans Unicode"/>
            </a:endParaRPr>
          </a:p>
          <a:p>
            <a:pPr marL="9130665" lvl="1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130030" algn="l"/>
                <a:tab pos="9131300" algn="l"/>
              </a:tabLst>
            </a:pPr>
            <a:r>
              <a:rPr sz="3950" spc="-55" dirty="0">
                <a:latin typeface="Lucida Sans Unicode"/>
                <a:cs typeface="Lucida Sans Unicode"/>
              </a:rPr>
              <a:t>Ме</a:t>
            </a:r>
            <a:r>
              <a:rPr sz="3950" spc="210" dirty="0">
                <a:latin typeface="Lucida Sans Unicode"/>
                <a:cs typeface="Lucida Sans Unicode"/>
              </a:rPr>
              <a:t>ж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385" dirty="0">
                <a:latin typeface="Lucida Sans Unicode"/>
                <a:cs typeface="Lucida Sans Unicode"/>
              </a:rPr>
              <a:t>ц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125" dirty="0">
                <a:latin typeface="Lucida Sans Unicode"/>
                <a:cs typeface="Lucida Sans Unicode"/>
              </a:rPr>
              <a:t>ссн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90" dirty="0">
                <a:latin typeface="Lucida Sans Unicode"/>
                <a:cs typeface="Lucida Sans Unicode"/>
              </a:rPr>
              <a:t>в</a:t>
            </a:r>
            <a:r>
              <a:rPr sz="3950" spc="50" dirty="0">
                <a:latin typeface="Lucida Sans Unicode"/>
                <a:cs typeface="Lucida Sans Unicode"/>
              </a:rPr>
              <a:t>за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54" dirty="0">
                <a:latin typeface="Lucida Sans Unicode"/>
                <a:cs typeface="Lucida Sans Unicode"/>
              </a:rPr>
              <a:t>м</a:t>
            </a:r>
            <a:r>
              <a:rPr sz="3950" spc="-210" dirty="0">
                <a:latin typeface="Lucida Sans Unicode"/>
                <a:cs typeface="Lucida Sans Unicode"/>
              </a:rPr>
              <a:t>о</a:t>
            </a:r>
            <a:r>
              <a:rPr sz="3950" spc="-130" dirty="0">
                <a:latin typeface="Lucida Sans Unicode"/>
                <a:cs typeface="Lucida Sans Unicode"/>
              </a:rPr>
              <a:t>де</a:t>
            </a:r>
            <a:r>
              <a:rPr sz="3950" spc="-170" dirty="0">
                <a:latin typeface="Lucida Sans Unicode"/>
                <a:cs typeface="Lucida Sans Unicode"/>
              </a:rPr>
              <a:t>й</a:t>
            </a:r>
            <a:r>
              <a:rPr sz="3950" spc="25" dirty="0">
                <a:latin typeface="Lucida Sans Unicode"/>
                <a:cs typeface="Lucida Sans Unicode"/>
              </a:rPr>
              <a:t>ст</a:t>
            </a:r>
            <a:r>
              <a:rPr sz="3950" spc="20" dirty="0">
                <a:latin typeface="Lucida Sans Unicode"/>
                <a:cs typeface="Lucida Sans Unicode"/>
              </a:rPr>
              <a:t>в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6627-D513-4904-B449-D65D74FB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164D-5995-4335-B978-DF0F689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250" y="3184719"/>
            <a:ext cx="6699000" cy="5124480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каждое соединение создаётся процесс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поток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Ведёт к трате времени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создание кучи, стека,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switch-context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Плохо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маштабируется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33BBE-D079-4582-9719-AD98ACDCC7C5}"/>
              </a:ext>
            </a:extLst>
          </p:cNvPr>
          <p:cNvSpPr txBox="1"/>
          <p:nvPr/>
        </p:nvSpPr>
        <p:spPr>
          <a:xfrm>
            <a:off x="10585450" y="1768475"/>
            <a:ext cx="7239000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Event-based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Single-threaded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Non-blocking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Multiplexing and event-notification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limited number of single-threaded processes called workers. Within each worker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can handle many thousands of concurrent connections and requests per second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511FA-01F0-4940-9E68-824A68900416}"/>
              </a:ext>
            </a:extLst>
          </p:cNvPr>
          <p:cNvSpPr txBox="1"/>
          <p:nvPr/>
        </p:nvSpPr>
        <p:spPr>
          <a:xfrm flipH="1">
            <a:off x="1569968" y="9921875"/>
            <a:ext cx="4291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Nginx architecture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7421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1650-8916-4FBD-A34B-CB7EE21F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254" y="625475"/>
            <a:ext cx="8687592" cy="1081405"/>
          </a:xfrm>
        </p:spPr>
        <p:txBody>
          <a:bodyPr/>
          <a:lstStyle/>
          <a:p>
            <a:r>
              <a:rPr lang="en-US" dirty="0"/>
              <a:t>Request processing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02A113-1525-41BF-9D5F-9AAEFA1E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69" y="2225675"/>
            <a:ext cx="10782962" cy="86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9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CA4A-C906-4D39-9B09-2EC38A25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349" y="549275"/>
            <a:ext cx="5105400" cy="1061829"/>
          </a:xfrm>
        </p:spPr>
        <p:txBody>
          <a:bodyPr/>
          <a:lstStyle/>
          <a:p>
            <a:r>
              <a:rPr lang="ru-RU" dirty="0"/>
              <a:t>Статистика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02982-EA6E-4C6E-9198-00C53DAF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25" y="1920875"/>
            <a:ext cx="7349249" cy="9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652" y="821620"/>
            <a:ext cx="169748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60" dirty="0"/>
              <a:t>Управлени</a:t>
            </a:r>
            <a:r>
              <a:rPr spc="45" dirty="0"/>
              <a:t>е</a:t>
            </a:r>
            <a:r>
              <a:rPr spc="-800" dirty="0"/>
              <a:t> </a:t>
            </a:r>
            <a:r>
              <a:rPr spc="-290" dirty="0"/>
              <a:t>файловым</a:t>
            </a:r>
            <a:r>
              <a:rPr spc="-70" dirty="0"/>
              <a:t>и</a:t>
            </a:r>
            <a:r>
              <a:rPr spc="-795" dirty="0"/>
              <a:t> </a:t>
            </a:r>
            <a:r>
              <a:rPr spc="-140" dirty="0"/>
              <a:t>дескрипторами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11448"/>
            <a:ext cx="15093315" cy="39001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64795" marR="10029190">
              <a:lnSpc>
                <a:spcPts val="3790"/>
              </a:lnSpc>
              <a:spcBef>
                <a:spcPts val="365"/>
              </a:spcBef>
            </a:pP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300" b="1" spc="-10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&lt;unistd.h&gt; </a:t>
            </a:r>
            <a:r>
              <a:rPr sz="3300" b="1" spc="-1964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#include</a:t>
            </a:r>
            <a:r>
              <a:rPr sz="3300" b="1" spc="-50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3300" b="1" spc="5" dirty="0">
                <a:solidFill>
                  <a:srgbClr val="017100"/>
                </a:solidFill>
                <a:latin typeface="Courier New"/>
                <a:cs typeface="Courier New"/>
              </a:rPr>
              <a:t>&lt;fcntl.h&gt;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urier New"/>
              <a:cs typeface="Courier New"/>
            </a:endParaRPr>
          </a:p>
          <a:p>
            <a:pPr marL="264795">
              <a:lnSpc>
                <a:spcPct val="100000"/>
              </a:lnSpc>
              <a:spcBef>
                <a:spcPts val="5"/>
              </a:spcBef>
            </a:pPr>
            <a:r>
              <a:rPr sz="3300" b="1" spc="5" dirty="0">
                <a:latin typeface="Courier New"/>
                <a:cs typeface="Courier New"/>
              </a:rPr>
              <a:t>int</a:t>
            </a:r>
            <a:r>
              <a:rPr sz="3300" b="1" spc="-10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fcntl(int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fd</a:t>
            </a:r>
            <a:r>
              <a:rPr sz="3300" b="1" dirty="0">
                <a:latin typeface="Courier New"/>
                <a:cs typeface="Courier New"/>
              </a:rPr>
              <a:t>, </a:t>
            </a:r>
            <a:r>
              <a:rPr sz="3300" b="1" spc="5" dirty="0">
                <a:latin typeface="Courier New"/>
                <a:cs typeface="Courier New"/>
              </a:rPr>
              <a:t>int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cmd</a:t>
            </a:r>
            <a:r>
              <a:rPr sz="3300" b="1" dirty="0">
                <a:latin typeface="Courier New"/>
                <a:cs typeface="Courier New"/>
              </a:rPr>
              <a:t>, </a:t>
            </a:r>
            <a:r>
              <a:rPr sz="3300" b="1" spc="5" dirty="0">
                <a:latin typeface="Courier New"/>
                <a:cs typeface="Courier New"/>
              </a:rPr>
              <a:t>...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/*</a:t>
            </a:r>
            <a:r>
              <a:rPr sz="3300" b="1" dirty="0">
                <a:latin typeface="Courier New"/>
                <a:cs typeface="Courier New"/>
              </a:rPr>
              <a:t> </a:t>
            </a:r>
            <a:r>
              <a:rPr sz="330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arg</a:t>
            </a:r>
            <a:r>
              <a:rPr sz="3300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*/</a:t>
            </a:r>
            <a:r>
              <a:rPr sz="3300" b="1" spc="-5" dirty="0">
                <a:latin typeface="Courier New"/>
                <a:cs typeface="Courier New"/>
              </a:rPr>
              <a:t> </a:t>
            </a:r>
            <a:r>
              <a:rPr sz="3300" b="1" spc="5" dirty="0">
                <a:latin typeface="Courier New"/>
                <a:cs typeface="Courier New"/>
              </a:rPr>
              <a:t>);</a:t>
            </a:r>
            <a:r>
              <a:rPr sz="3300" b="1" spc="-484" dirty="0">
                <a:latin typeface="Courier New"/>
                <a:cs typeface="Courier New"/>
              </a:rPr>
              <a:t> </a:t>
            </a:r>
            <a:r>
              <a:rPr sz="4950" spc="7" baseline="-3367" dirty="0">
                <a:solidFill>
                  <a:srgbClr val="017100"/>
                </a:solidFill>
                <a:latin typeface="Courier New"/>
                <a:cs typeface="Courier New"/>
              </a:rPr>
              <a:t>//</a:t>
            </a:r>
            <a:r>
              <a:rPr sz="4950" spc="-7" baseline="-3367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spc="7" baseline="-3367" dirty="0">
                <a:solidFill>
                  <a:srgbClr val="017100"/>
                </a:solidFill>
                <a:latin typeface="Courier New"/>
                <a:cs typeface="Courier New"/>
              </a:rPr>
              <a:t>File</a:t>
            </a:r>
            <a:r>
              <a:rPr sz="4950" baseline="-3367" dirty="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sz="4950" spc="7" baseline="-3367" dirty="0">
                <a:solidFill>
                  <a:srgbClr val="017100"/>
                </a:solidFill>
                <a:latin typeface="Courier New"/>
                <a:cs typeface="Courier New"/>
              </a:rPr>
              <a:t>CoNTroL</a:t>
            </a:r>
            <a:endParaRPr sz="4950" baseline="-3367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Courier New"/>
              <a:cs typeface="Courier New"/>
            </a:endParaRPr>
          </a:p>
          <a:p>
            <a:pPr marL="396240" indent="-384175">
              <a:lnSpc>
                <a:spcPts val="3875"/>
              </a:lnSpc>
              <a:buChar char="•"/>
              <a:tabLst>
                <a:tab pos="396875" algn="l"/>
              </a:tabLst>
            </a:pPr>
            <a:r>
              <a:rPr sz="3300" b="1" spc="5" dirty="0">
                <a:latin typeface="Courier New"/>
                <a:cs typeface="Courier New"/>
              </a:rPr>
              <a:t>fd</a:t>
            </a:r>
            <a:r>
              <a:rPr sz="3300" b="1" spc="-25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-</a:t>
            </a:r>
            <a:r>
              <a:rPr sz="3300" spc="-20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кайловый</a:t>
            </a:r>
            <a:r>
              <a:rPr sz="3300" spc="-25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дескриптор</a:t>
            </a:r>
            <a:endParaRPr sz="3300">
              <a:latin typeface="Courier New"/>
              <a:cs typeface="Courier New"/>
            </a:endParaRPr>
          </a:p>
          <a:p>
            <a:pPr marL="396240" indent="-384175">
              <a:lnSpc>
                <a:spcPts val="3795"/>
              </a:lnSpc>
              <a:buChar char="•"/>
              <a:tabLst>
                <a:tab pos="396875" algn="l"/>
              </a:tabLst>
            </a:pPr>
            <a:r>
              <a:rPr sz="3300" b="1" spc="5" dirty="0">
                <a:latin typeface="Courier New"/>
                <a:cs typeface="Courier New"/>
              </a:rPr>
              <a:t>сmd</a:t>
            </a:r>
            <a:r>
              <a:rPr sz="3300" b="1" spc="-35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-</a:t>
            </a:r>
            <a:r>
              <a:rPr sz="3300" spc="-35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команда</a:t>
            </a:r>
            <a:endParaRPr sz="3300">
              <a:latin typeface="Courier New"/>
              <a:cs typeface="Courier New"/>
            </a:endParaRPr>
          </a:p>
          <a:p>
            <a:pPr marL="396240" indent="-384175">
              <a:lnSpc>
                <a:spcPts val="3875"/>
              </a:lnSpc>
              <a:buChar char="•"/>
              <a:tabLst>
                <a:tab pos="396875" algn="l"/>
              </a:tabLst>
            </a:pPr>
            <a:r>
              <a:rPr sz="3300" b="1" spc="5" dirty="0">
                <a:latin typeface="Courier New"/>
                <a:cs typeface="Courier New"/>
              </a:rPr>
              <a:t>arg</a:t>
            </a:r>
            <a:r>
              <a:rPr sz="3300" b="1" spc="-10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-</a:t>
            </a:r>
            <a:r>
              <a:rPr sz="3300" spc="-10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опциональные</a:t>
            </a:r>
            <a:r>
              <a:rPr sz="3300" spc="-10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аргументы</a:t>
            </a:r>
            <a:r>
              <a:rPr sz="3300" spc="-10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для</a:t>
            </a:r>
            <a:r>
              <a:rPr sz="3300" spc="-5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конкретной</a:t>
            </a:r>
            <a:r>
              <a:rPr sz="3300" spc="-10" dirty="0">
                <a:latin typeface="Courier New"/>
                <a:cs typeface="Courier New"/>
              </a:rPr>
              <a:t> </a:t>
            </a:r>
            <a:r>
              <a:rPr sz="3300" spc="5" dirty="0">
                <a:latin typeface="Courier New"/>
                <a:cs typeface="Courier New"/>
              </a:rPr>
              <a:t>команды</a:t>
            </a:r>
            <a:endParaRPr sz="3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0306" y="821620"/>
            <a:ext cx="769112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Установк</a:t>
            </a:r>
            <a:r>
              <a:rPr spc="130" dirty="0"/>
              <a:t>а</a:t>
            </a:r>
            <a:r>
              <a:rPr spc="-800" dirty="0"/>
              <a:t> </a:t>
            </a:r>
            <a:r>
              <a:rPr spc="-215" dirty="0"/>
              <a:t>флагов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2032547"/>
            <a:ext cx="16540480" cy="8771890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468630" indent="-456565">
              <a:lnSpc>
                <a:spcPct val="100000"/>
              </a:lnSpc>
              <a:spcBef>
                <a:spcPts val="2485"/>
              </a:spcBef>
              <a:buChar char="•"/>
              <a:tabLst>
                <a:tab pos="468630" algn="l"/>
                <a:tab pos="469265" algn="l"/>
              </a:tabLst>
            </a:pPr>
            <a:r>
              <a:rPr sz="3900" spc="175" dirty="0">
                <a:latin typeface="Microsoft Sans Serif"/>
                <a:cs typeface="Microsoft Sans Serif"/>
              </a:rPr>
              <a:t>fcntl(int</a:t>
            </a:r>
            <a:r>
              <a:rPr sz="3900" spc="-10" dirty="0">
                <a:latin typeface="Microsoft Sans Serif"/>
                <a:cs typeface="Microsoft Sans Serif"/>
              </a:rPr>
              <a:t> </a:t>
            </a:r>
            <a:r>
              <a:rPr sz="3900" spc="165" dirty="0">
                <a:latin typeface="Microsoft Sans Serif"/>
                <a:cs typeface="Microsoft Sans Serif"/>
              </a:rPr>
              <a:t>fd,</a:t>
            </a:r>
            <a:r>
              <a:rPr sz="3900" spc="-5" dirty="0">
                <a:latin typeface="Microsoft Sans Serif"/>
                <a:cs typeface="Microsoft Sans Serif"/>
              </a:rPr>
              <a:t> </a:t>
            </a:r>
            <a:r>
              <a:rPr sz="3900" b="1" spc="-125" dirty="0">
                <a:solidFill>
                  <a:srgbClr val="017100"/>
                </a:solidFill>
                <a:latin typeface="Arial"/>
                <a:cs typeface="Arial"/>
              </a:rPr>
              <a:t>F_GETFL</a:t>
            </a:r>
            <a:r>
              <a:rPr sz="3900" spc="-125" dirty="0">
                <a:latin typeface="Microsoft Sans Serif"/>
                <a:cs typeface="Microsoft Sans Serif"/>
              </a:rPr>
              <a:t>)</a:t>
            </a:r>
            <a:r>
              <a:rPr sz="3900" spc="-5" dirty="0">
                <a:latin typeface="Microsoft Sans Serif"/>
                <a:cs typeface="Microsoft Sans Serif"/>
              </a:rPr>
              <a:t> </a:t>
            </a:r>
            <a:r>
              <a:rPr sz="3900" spc="-150" dirty="0">
                <a:latin typeface="Microsoft Sans Serif"/>
                <a:cs typeface="Microsoft Sans Serif"/>
              </a:rPr>
              <a:t>-&gt;</a:t>
            </a:r>
            <a:r>
              <a:rPr sz="3900" spc="-10" dirty="0">
                <a:latin typeface="Microsoft Sans Serif"/>
                <a:cs typeface="Microsoft Sans Serif"/>
              </a:rPr>
              <a:t> </a:t>
            </a:r>
            <a:r>
              <a:rPr sz="3900" spc="55" dirty="0">
                <a:latin typeface="Times New Roman"/>
                <a:cs typeface="Times New Roman"/>
              </a:rPr>
              <a:t>f</a:t>
            </a:r>
            <a:r>
              <a:rPr sz="3900" spc="55" dirty="0">
                <a:latin typeface="Microsoft Sans Serif"/>
                <a:cs typeface="Microsoft Sans Serif"/>
              </a:rPr>
              <a:t>lags</a:t>
            </a:r>
            <a:endParaRPr sz="3900">
              <a:latin typeface="Microsoft Sans Serif"/>
              <a:cs typeface="Microsoft Sans Serif"/>
            </a:endParaRPr>
          </a:p>
          <a:p>
            <a:pPr marL="468630" indent="-456565">
              <a:lnSpc>
                <a:spcPct val="100000"/>
              </a:lnSpc>
              <a:spcBef>
                <a:spcPts val="2390"/>
              </a:spcBef>
              <a:buChar char="•"/>
              <a:tabLst>
                <a:tab pos="468630" algn="l"/>
                <a:tab pos="469265" algn="l"/>
              </a:tabLst>
            </a:pPr>
            <a:r>
              <a:rPr sz="3900" spc="175" dirty="0">
                <a:latin typeface="Microsoft Sans Serif"/>
                <a:cs typeface="Microsoft Sans Serif"/>
              </a:rPr>
              <a:t>fcntl(int</a:t>
            </a:r>
            <a:r>
              <a:rPr sz="3900" spc="-10" dirty="0">
                <a:latin typeface="Microsoft Sans Serif"/>
                <a:cs typeface="Microsoft Sans Serif"/>
              </a:rPr>
              <a:t> </a:t>
            </a:r>
            <a:r>
              <a:rPr sz="3900" spc="165" dirty="0">
                <a:latin typeface="Microsoft Sans Serif"/>
                <a:cs typeface="Microsoft Sans Serif"/>
              </a:rPr>
              <a:t>fd,</a:t>
            </a:r>
            <a:r>
              <a:rPr sz="3900" spc="-10" dirty="0">
                <a:latin typeface="Microsoft Sans Serif"/>
                <a:cs typeface="Microsoft Sans Serif"/>
              </a:rPr>
              <a:t> </a:t>
            </a:r>
            <a:r>
              <a:rPr sz="3900" b="1" spc="-130" dirty="0">
                <a:solidFill>
                  <a:srgbClr val="017100"/>
                </a:solidFill>
                <a:latin typeface="Arial"/>
                <a:cs typeface="Arial"/>
              </a:rPr>
              <a:t>F_SETFL</a:t>
            </a:r>
            <a:r>
              <a:rPr sz="3900" spc="-130" dirty="0">
                <a:latin typeface="Microsoft Sans Serif"/>
                <a:cs typeface="Microsoft Sans Serif"/>
              </a:rPr>
              <a:t>,</a:t>
            </a:r>
            <a:r>
              <a:rPr sz="3900" spc="-5" dirty="0">
                <a:latin typeface="Microsoft Sans Serif"/>
                <a:cs typeface="Microsoft Sans Serif"/>
              </a:rPr>
              <a:t> </a:t>
            </a:r>
            <a:r>
              <a:rPr sz="3900" b="1" spc="10" dirty="0">
                <a:solidFill>
                  <a:srgbClr val="017100"/>
                </a:solidFill>
                <a:latin typeface="Tahoma"/>
                <a:cs typeface="Tahoma"/>
              </a:rPr>
              <a:t>f</a:t>
            </a:r>
            <a:r>
              <a:rPr sz="3900" b="1" spc="10" dirty="0">
                <a:solidFill>
                  <a:srgbClr val="017100"/>
                </a:solidFill>
                <a:latin typeface="Arial"/>
                <a:cs typeface="Arial"/>
              </a:rPr>
              <a:t>lags</a:t>
            </a:r>
            <a:r>
              <a:rPr sz="3900" spc="10" dirty="0">
                <a:latin typeface="Microsoft Sans Serif"/>
                <a:cs typeface="Microsoft Sans Serif"/>
              </a:rPr>
              <a:t>)</a:t>
            </a:r>
            <a:endParaRPr sz="3900">
              <a:latin typeface="Microsoft Sans Serif"/>
              <a:cs typeface="Microsoft Sans Serif"/>
            </a:endParaRPr>
          </a:p>
          <a:p>
            <a:pPr marL="468630" indent="-456565">
              <a:lnSpc>
                <a:spcPct val="100000"/>
              </a:lnSpc>
              <a:spcBef>
                <a:spcPts val="2410"/>
              </a:spcBef>
              <a:buFont typeface="Microsoft Sans Serif"/>
              <a:buChar char="•"/>
              <a:tabLst>
                <a:tab pos="468630" algn="l"/>
                <a:tab pos="469265" algn="l"/>
              </a:tabLst>
            </a:pPr>
            <a:r>
              <a:rPr sz="3900" spc="-60" dirty="0">
                <a:latin typeface="Lucida Sans Unicode"/>
                <a:cs typeface="Lucida Sans Unicode"/>
              </a:rPr>
              <a:t>Полезные</a:t>
            </a:r>
            <a:r>
              <a:rPr sz="3900" spc="-225" dirty="0">
                <a:latin typeface="Lucida Sans Unicode"/>
                <a:cs typeface="Lucida Sans Unicode"/>
              </a:rPr>
              <a:t> </a:t>
            </a:r>
            <a:r>
              <a:rPr sz="3900" spc="-65" dirty="0">
                <a:latin typeface="Lucida Sans Unicode"/>
                <a:cs typeface="Lucida Sans Unicode"/>
              </a:rPr>
              <a:t>флаги</a:t>
            </a:r>
            <a:r>
              <a:rPr sz="3900" spc="-65" dirty="0">
                <a:latin typeface="Microsoft Sans Serif"/>
                <a:cs typeface="Microsoft Sans Serif"/>
              </a:rPr>
              <a:t>:</a:t>
            </a:r>
            <a:endParaRPr sz="3900">
              <a:latin typeface="Microsoft Sans Serif"/>
              <a:cs typeface="Microsoft Sans Serif"/>
            </a:endParaRPr>
          </a:p>
          <a:p>
            <a:pPr marL="929005" lvl="1" indent="-456565">
              <a:lnSpc>
                <a:spcPct val="100000"/>
              </a:lnSpc>
              <a:spcBef>
                <a:spcPts val="2410"/>
              </a:spcBef>
              <a:buChar char="•"/>
              <a:tabLst>
                <a:tab pos="929005" algn="l"/>
                <a:tab pos="929640" algn="l"/>
              </a:tabLst>
            </a:pPr>
            <a:r>
              <a:rPr sz="3900" spc="-229" dirty="0">
                <a:latin typeface="Microsoft Sans Serif"/>
                <a:cs typeface="Microsoft Sans Serif"/>
              </a:rPr>
              <a:t>O_CREAT</a:t>
            </a:r>
            <a:endParaRPr sz="3900">
              <a:latin typeface="Microsoft Sans Serif"/>
              <a:cs typeface="Microsoft Sans Serif"/>
            </a:endParaRPr>
          </a:p>
          <a:p>
            <a:pPr marL="929005" lvl="1" indent="-456565">
              <a:lnSpc>
                <a:spcPct val="100000"/>
              </a:lnSpc>
              <a:spcBef>
                <a:spcPts val="2395"/>
              </a:spcBef>
              <a:buChar char="•"/>
              <a:tabLst>
                <a:tab pos="929005" algn="l"/>
                <a:tab pos="929640" algn="l"/>
              </a:tabLst>
            </a:pPr>
            <a:r>
              <a:rPr sz="3900" spc="-195" dirty="0">
                <a:latin typeface="Microsoft Sans Serif"/>
                <a:cs typeface="Microsoft Sans Serif"/>
              </a:rPr>
              <a:t>O_APPEND</a:t>
            </a:r>
            <a:endParaRPr sz="3900">
              <a:latin typeface="Microsoft Sans Serif"/>
              <a:cs typeface="Microsoft Sans Serif"/>
            </a:endParaRPr>
          </a:p>
          <a:p>
            <a:pPr marL="929005" lvl="1" indent="-456565">
              <a:lnSpc>
                <a:spcPct val="100000"/>
              </a:lnSpc>
              <a:spcBef>
                <a:spcPts val="2390"/>
              </a:spcBef>
              <a:buChar char="•"/>
              <a:tabLst>
                <a:tab pos="929005" algn="l"/>
                <a:tab pos="929640" algn="l"/>
              </a:tabLst>
            </a:pPr>
            <a:r>
              <a:rPr sz="3900" spc="-175" dirty="0">
                <a:latin typeface="Microsoft Sans Serif"/>
                <a:cs typeface="Microsoft Sans Serif"/>
              </a:rPr>
              <a:t>O_RDONLY</a:t>
            </a:r>
            <a:endParaRPr sz="3900">
              <a:latin typeface="Microsoft Sans Serif"/>
              <a:cs typeface="Microsoft Sans Serif"/>
            </a:endParaRPr>
          </a:p>
          <a:p>
            <a:pPr marL="929005" indent="-456565">
              <a:lnSpc>
                <a:spcPct val="100000"/>
              </a:lnSpc>
              <a:spcBef>
                <a:spcPts val="2390"/>
              </a:spcBef>
              <a:buClr>
                <a:srgbClr val="000000"/>
              </a:buClr>
              <a:buChar char="•"/>
              <a:tabLst>
                <a:tab pos="929005" algn="l"/>
                <a:tab pos="929640" algn="l"/>
              </a:tabLst>
            </a:pPr>
            <a:r>
              <a:rPr sz="3900" b="1" spc="30" dirty="0">
                <a:solidFill>
                  <a:srgbClr val="017100"/>
                </a:solidFill>
                <a:latin typeface="Arial"/>
                <a:cs typeface="Arial"/>
              </a:rPr>
              <a:t>O_NONBLOCK</a:t>
            </a:r>
            <a:endParaRPr sz="3900">
              <a:latin typeface="Arial"/>
              <a:cs typeface="Arial"/>
            </a:endParaRPr>
          </a:p>
          <a:p>
            <a:pPr marL="468630" indent="-456565">
              <a:lnSpc>
                <a:spcPct val="100000"/>
              </a:lnSpc>
              <a:spcBef>
                <a:spcPts val="2410"/>
              </a:spcBef>
              <a:buFont typeface="Microsoft Sans Serif"/>
              <a:buChar char="•"/>
              <a:tabLst>
                <a:tab pos="468630" algn="l"/>
                <a:tab pos="469265" algn="l"/>
              </a:tabLst>
            </a:pPr>
            <a:r>
              <a:rPr sz="3900" spc="70" dirty="0">
                <a:latin typeface="Lucida Sans Unicode"/>
                <a:cs typeface="Lucida Sans Unicode"/>
              </a:rPr>
              <a:t>Фла</a:t>
            </a:r>
            <a:r>
              <a:rPr sz="3900" spc="55" dirty="0">
                <a:latin typeface="Lucida Sans Unicode"/>
                <a:cs typeface="Lucida Sans Unicode"/>
              </a:rPr>
              <a:t>г</a:t>
            </a:r>
            <a:r>
              <a:rPr sz="3900" spc="-160" dirty="0">
                <a:latin typeface="Lucida Sans Unicode"/>
                <a:cs typeface="Lucida Sans Unicode"/>
              </a:rPr>
              <a:t>и</a:t>
            </a:r>
            <a:r>
              <a:rPr sz="3900" spc="-195" dirty="0">
                <a:latin typeface="Lucida Sans Unicode"/>
                <a:cs typeface="Lucida Sans Unicode"/>
              </a:rPr>
              <a:t> </a:t>
            </a:r>
            <a:r>
              <a:rPr sz="3900" spc="-245" dirty="0">
                <a:latin typeface="Lucida Sans Unicode"/>
                <a:cs typeface="Lucida Sans Unicode"/>
              </a:rPr>
              <a:t>м</a:t>
            </a:r>
            <a:r>
              <a:rPr sz="3900" spc="-204" dirty="0">
                <a:latin typeface="Lucida Sans Unicode"/>
                <a:cs typeface="Lucida Sans Unicode"/>
              </a:rPr>
              <a:t>о</a:t>
            </a:r>
            <a:r>
              <a:rPr sz="3900" spc="215" dirty="0">
                <a:latin typeface="Lucida Sans Unicode"/>
                <a:cs typeface="Lucida Sans Unicode"/>
              </a:rPr>
              <a:t>ж</a:t>
            </a:r>
            <a:r>
              <a:rPr sz="3900" spc="-265" dirty="0">
                <a:latin typeface="Lucida Sans Unicode"/>
                <a:cs typeface="Lucida Sans Unicode"/>
              </a:rPr>
              <a:t>н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20" dirty="0">
                <a:latin typeface="Lucida Sans Unicode"/>
                <a:cs typeface="Lucida Sans Unicode"/>
              </a:rPr>
              <a:t>уста</a:t>
            </a:r>
            <a:r>
              <a:rPr sz="3900" spc="-265" dirty="0">
                <a:latin typeface="Lucida Sans Unicode"/>
                <a:cs typeface="Lucida Sans Unicode"/>
              </a:rPr>
              <a:t>н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95" dirty="0">
                <a:latin typeface="Lucida Sans Unicode"/>
                <a:cs typeface="Lucida Sans Unicode"/>
              </a:rPr>
              <a:t>в</a:t>
            </a:r>
            <a:r>
              <a:rPr sz="3900" spc="-160" dirty="0">
                <a:latin typeface="Lucida Sans Unicode"/>
                <a:cs typeface="Lucida Sans Unicode"/>
              </a:rPr>
              <a:t>и</a:t>
            </a:r>
            <a:r>
              <a:rPr sz="3900" spc="5" dirty="0">
                <a:latin typeface="Lucida Sans Unicode"/>
                <a:cs typeface="Lucida Sans Unicode"/>
              </a:rPr>
              <a:t>ть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235" dirty="0">
                <a:latin typeface="Lucida Sans Unicode"/>
                <a:cs typeface="Lucida Sans Unicode"/>
              </a:rPr>
              <a:t>при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130" dirty="0">
                <a:latin typeface="Lucida Sans Unicode"/>
                <a:cs typeface="Lucida Sans Unicode"/>
              </a:rPr>
              <a:t>со</a:t>
            </a:r>
            <a:r>
              <a:rPr sz="3900" spc="-50" dirty="0">
                <a:latin typeface="Lucida Sans Unicode"/>
                <a:cs typeface="Lucida Sans Unicode"/>
              </a:rPr>
              <a:t>зда</a:t>
            </a:r>
            <a:r>
              <a:rPr sz="3900" spc="-265" dirty="0">
                <a:latin typeface="Lucida Sans Unicode"/>
                <a:cs typeface="Lucida Sans Unicode"/>
              </a:rPr>
              <a:t>н</a:t>
            </a:r>
            <a:r>
              <a:rPr sz="3900" spc="-160" dirty="0">
                <a:latin typeface="Lucida Sans Unicode"/>
                <a:cs typeface="Lucida Sans Unicode"/>
              </a:rPr>
              <a:t>ии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80" dirty="0">
                <a:latin typeface="Microsoft Sans Serif"/>
                <a:cs typeface="Microsoft Sans Serif"/>
              </a:rPr>
              <a:t>(</a:t>
            </a:r>
            <a:r>
              <a:rPr sz="3900" spc="135" dirty="0">
                <a:latin typeface="Microsoft Sans Serif"/>
                <a:cs typeface="Microsoft Sans Serif"/>
              </a:rPr>
              <a:t>open)</a:t>
            </a:r>
            <a:endParaRPr sz="3900">
              <a:latin typeface="Microsoft Sans Serif"/>
              <a:cs typeface="Microsoft Sans Serif"/>
            </a:endParaRPr>
          </a:p>
          <a:p>
            <a:pPr marL="468630" marR="5080" indent="-456565">
              <a:lnSpc>
                <a:spcPct val="109600"/>
              </a:lnSpc>
              <a:spcBef>
                <a:spcPts val="1980"/>
              </a:spcBef>
              <a:buFont typeface="Microsoft Sans Serif"/>
              <a:buChar char="•"/>
              <a:tabLst>
                <a:tab pos="468630" algn="l"/>
                <a:tab pos="469265" algn="l"/>
              </a:tabLst>
            </a:pPr>
            <a:r>
              <a:rPr sz="3900" spc="-160" dirty="0">
                <a:latin typeface="Lucida Sans Unicode"/>
                <a:cs typeface="Lucida Sans Unicode"/>
              </a:rPr>
              <a:t>Мо</a:t>
            </a:r>
            <a:r>
              <a:rPr sz="3900" spc="215" dirty="0">
                <a:latin typeface="Lucida Sans Unicode"/>
                <a:cs typeface="Lucida Sans Unicode"/>
              </a:rPr>
              <a:t>ж</a:t>
            </a:r>
            <a:r>
              <a:rPr sz="3900" spc="-265" dirty="0">
                <a:latin typeface="Lucida Sans Unicode"/>
                <a:cs typeface="Lucida Sans Unicode"/>
              </a:rPr>
              <a:t>н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20" dirty="0">
                <a:latin typeface="Lucida Sans Unicode"/>
                <a:cs typeface="Lucida Sans Unicode"/>
              </a:rPr>
              <a:t>уста</a:t>
            </a:r>
            <a:r>
              <a:rPr sz="3900" spc="-265" dirty="0">
                <a:latin typeface="Lucida Sans Unicode"/>
                <a:cs typeface="Lucida Sans Unicode"/>
              </a:rPr>
              <a:t>н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95" dirty="0">
                <a:latin typeface="Lucida Sans Unicode"/>
                <a:cs typeface="Lucida Sans Unicode"/>
              </a:rPr>
              <a:t>в</a:t>
            </a:r>
            <a:r>
              <a:rPr sz="3900" spc="-160" dirty="0">
                <a:latin typeface="Lucida Sans Unicode"/>
                <a:cs typeface="Lucida Sans Unicode"/>
              </a:rPr>
              <a:t>и</a:t>
            </a:r>
            <a:r>
              <a:rPr sz="3900" spc="5" dirty="0">
                <a:latin typeface="Lucida Sans Unicode"/>
                <a:cs typeface="Lucida Sans Unicode"/>
              </a:rPr>
              <a:t>ть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35" dirty="0">
                <a:latin typeface="Lucida Sans Unicode"/>
                <a:cs typeface="Lucida Sans Unicode"/>
              </a:rPr>
              <a:t>ф</a:t>
            </a:r>
            <a:r>
              <a:rPr sz="3900" spc="25" dirty="0">
                <a:latin typeface="Lucida Sans Unicode"/>
                <a:cs typeface="Lucida Sans Unicode"/>
              </a:rPr>
              <a:t>ла</a:t>
            </a:r>
            <a:r>
              <a:rPr sz="3900" spc="-355" dirty="0">
                <a:latin typeface="Lucida Sans Unicode"/>
                <a:cs typeface="Lucida Sans Unicode"/>
              </a:rPr>
              <a:t>г</a:t>
            </a:r>
            <a:r>
              <a:rPr sz="3900" spc="-160" dirty="0">
                <a:latin typeface="Lucida Sans Unicode"/>
                <a:cs typeface="Lucida Sans Unicode"/>
              </a:rPr>
              <a:t>и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50" dirty="0">
                <a:latin typeface="Lucida Sans Unicode"/>
                <a:cs typeface="Lucida Sans Unicode"/>
              </a:rPr>
              <a:t>у</a:t>
            </a:r>
            <a:r>
              <a:rPr sz="3900" spc="65" dirty="0">
                <a:latin typeface="Lucida Sans Unicode"/>
                <a:cs typeface="Lucida Sans Unicode"/>
              </a:rPr>
              <a:t>ж</a:t>
            </a:r>
            <a:r>
              <a:rPr sz="3900" spc="5" dirty="0">
                <a:latin typeface="Lucida Sans Unicode"/>
                <a:cs typeface="Lucida Sans Unicode"/>
              </a:rPr>
              <a:t>е</a:t>
            </a:r>
            <a:r>
              <a:rPr sz="3900" spc="-195" dirty="0">
                <a:latin typeface="Lucida Sans Unicode"/>
                <a:cs typeface="Lucida Sans Unicode"/>
              </a:rPr>
              <a:t> </a:t>
            </a:r>
            <a:r>
              <a:rPr sz="3900" spc="-355" dirty="0">
                <a:latin typeface="Lucida Sans Unicode"/>
                <a:cs typeface="Lucida Sans Unicode"/>
              </a:rPr>
              <a:t>г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-95" dirty="0">
                <a:latin typeface="Lucida Sans Unicode"/>
                <a:cs typeface="Lucida Sans Unicode"/>
              </a:rPr>
              <a:t>то</a:t>
            </a:r>
            <a:r>
              <a:rPr sz="3900" spc="95" dirty="0">
                <a:latin typeface="Lucida Sans Unicode"/>
                <a:cs typeface="Lucida Sans Unicode"/>
              </a:rPr>
              <a:t>в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-190" dirty="0">
                <a:latin typeface="Lucida Sans Unicode"/>
                <a:cs typeface="Lucida Sans Unicode"/>
              </a:rPr>
              <a:t>м</a:t>
            </a:r>
            <a:r>
              <a:rPr sz="3900" spc="-135" dirty="0">
                <a:latin typeface="Lucida Sans Unicode"/>
                <a:cs typeface="Lucida Sans Unicode"/>
              </a:rPr>
              <a:t>у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ф</a:t>
            </a:r>
            <a:r>
              <a:rPr sz="3900" spc="55" dirty="0">
                <a:latin typeface="Lucida Sans Unicode"/>
                <a:cs typeface="Lucida Sans Unicode"/>
              </a:rPr>
              <a:t>а</a:t>
            </a:r>
            <a:r>
              <a:rPr sz="3900" spc="-160" dirty="0">
                <a:latin typeface="Lucida Sans Unicode"/>
                <a:cs typeface="Lucida Sans Unicode"/>
              </a:rPr>
              <a:t>й</a:t>
            </a:r>
            <a:r>
              <a:rPr sz="3900" spc="-50" dirty="0">
                <a:latin typeface="Lucida Sans Unicode"/>
                <a:cs typeface="Lucida Sans Unicode"/>
              </a:rPr>
              <a:t>л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95" dirty="0">
                <a:latin typeface="Lucida Sans Unicode"/>
                <a:cs typeface="Lucida Sans Unicode"/>
              </a:rPr>
              <a:t>в</a:t>
            </a:r>
            <a:r>
              <a:rPr sz="3900" spc="-220" dirty="0">
                <a:latin typeface="Lucida Sans Unicode"/>
                <a:cs typeface="Lucida Sans Unicode"/>
              </a:rPr>
              <a:t>о</a:t>
            </a:r>
            <a:r>
              <a:rPr sz="3900" spc="-190" dirty="0">
                <a:latin typeface="Lucida Sans Unicode"/>
                <a:cs typeface="Lucida Sans Unicode"/>
              </a:rPr>
              <a:t>м</a:t>
            </a:r>
            <a:r>
              <a:rPr sz="3900" spc="-135" dirty="0">
                <a:latin typeface="Lucida Sans Unicode"/>
                <a:cs typeface="Lucida Sans Unicode"/>
              </a:rPr>
              <a:t>у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120" dirty="0">
                <a:latin typeface="Lucida Sans Unicode"/>
                <a:cs typeface="Lucida Sans Unicode"/>
              </a:rPr>
              <a:t>де</a:t>
            </a:r>
            <a:r>
              <a:rPr sz="3900" spc="5" dirty="0">
                <a:latin typeface="Lucida Sans Unicode"/>
                <a:cs typeface="Lucida Sans Unicode"/>
              </a:rPr>
              <a:t>с</a:t>
            </a:r>
            <a:r>
              <a:rPr sz="3900" dirty="0">
                <a:latin typeface="Lucida Sans Unicode"/>
                <a:cs typeface="Lucida Sans Unicode"/>
              </a:rPr>
              <a:t>к</a:t>
            </a:r>
            <a:r>
              <a:rPr sz="3900" spc="-280" dirty="0">
                <a:latin typeface="Lucida Sans Unicode"/>
                <a:cs typeface="Lucida Sans Unicode"/>
              </a:rPr>
              <a:t>р</a:t>
            </a:r>
            <a:r>
              <a:rPr sz="3900" spc="-160" dirty="0">
                <a:latin typeface="Lucida Sans Unicode"/>
                <a:cs typeface="Lucida Sans Unicode"/>
              </a:rPr>
              <a:t>и</a:t>
            </a:r>
            <a:r>
              <a:rPr sz="3900" spc="-265" dirty="0">
                <a:latin typeface="Lucida Sans Unicode"/>
                <a:cs typeface="Lucida Sans Unicode"/>
              </a:rPr>
              <a:t>п</a:t>
            </a:r>
            <a:r>
              <a:rPr sz="3900" spc="-95" dirty="0">
                <a:latin typeface="Lucida Sans Unicode"/>
                <a:cs typeface="Lucida Sans Unicode"/>
              </a:rPr>
              <a:t>то</a:t>
            </a:r>
            <a:r>
              <a:rPr sz="3900" spc="-280" dirty="0">
                <a:latin typeface="Lucida Sans Unicode"/>
                <a:cs typeface="Lucida Sans Unicode"/>
              </a:rPr>
              <a:t>р</a:t>
            </a:r>
            <a:r>
              <a:rPr sz="3900" spc="-95" dirty="0">
                <a:latin typeface="Lucida Sans Unicode"/>
                <a:cs typeface="Lucida Sans Unicode"/>
              </a:rPr>
              <a:t>у</a:t>
            </a:r>
            <a:r>
              <a:rPr sz="3900" spc="-200" dirty="0">
                <a:latin typeface="Lucida Sans Unicode"/>
                <a:cs typeface="Lucida Sans Unicode"/>
              </a:rPr>
              <a:t> </a:t>
            </a:r>
            <a:r>
              <a:rPr sz="3900" spc="-40" dirty="0">
                <a:latin typeface="Microsoft Sans Serif"/>
                <a:cs typeface="Microsoft Sans Serif"/>
              </a:rPr>
              <a:t>(</a:t>
            </a:r>
            <a:r>
              <a:rPr sz="3900" spc="-75" dirty="0">
                <a:latin typeface="Lucida Sans Unicode"/>
                <a:cs typeface="Lucida Sans Unicode"/>
              </a:rPr>
              <a:t>от  </a:t>
            </a:r>
            <a:r>
              <a:rPr sz="3900" spc="15" dirty="0">
                <a:latin typeface="Lucida Sans Unicode"/>
                <a:cs typeface="Lucida Sans Unicode"/>
              </a:rPr>
              <a:t>вызова</a:t>
            </a:r>
            <a:r>
              <a:rPr sz="3900" spc="-204" dirty="0">
                <a:latin typeface="Lucida Sans Unicode"/>
                <a:cs typeface="Lucida Sans Unicode"/>
              </a:rPr>
              <a:t> </a:t>
            </a:r>
            <a:r>
              <a:rPr sz="3900" spc="160" dirty="0">
                <a:latin typeface="Microsoft Sans Serif"/>
                <a:cs typeface="Microsoft Sans Serif"/>
              </a:rPr>
              <a:t>accept)</a:t>
            </a:r>
            <a:endParaRPr sz="3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620" y="843257"/>
            <a:ext cx="17846675" cy="1059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750" spc="-225" dirty="0"/>
              <a:t>Проблем</a:t>
            </a:r>
            <a:r>
              <a:rPr sz="6750" spc="-30" dirty="0"/>
              <a:t>ы</a:t>
            </a:r>
            <a:r>
              <a:rPr sz="6750" spc="-780" dirty="0"/>
              <a:t> </a:t>
            </a:r>
            <a:r>
              <a:rPr sz="6750" spc="-235" dirty="0"/>
              <a:t>работ</a:t>
            </a:r>
            <a:r>
              <a:rPr sz="6750" spc="-40" dirty="0"/>
              <a:t>ы</a:t>
            </a:r>
            <a:r>
              <a:rPr sz="6750" spc="-775" dirty="0"/>
              <a:t> </a:t>
            </a:r>
            <a:r>
              <a:rPr sz="6750" spc="20" dirty="0"/>
              <a:t>с</a:t>
            </a:r>
            <a:r>
              <a:rPr sz="6750" spc="-780" dirty="0"/>
              <a:t> </a:t>
            </a:r>
            <a:r>
              <a:rPr sz="6750" spc="-150" dirty="0"/>
              <a:t>б</a:t>
            </a:r>
            <a:r>
              <a:rPr sz="6750" spc="-145" dirty="0"/>
              <a:t>л</a:t>
            </a:r>
            <a:r>
              <a:rPr sz="6750" spc="-130" dirty="0"/>
              <a:t>окирующе</a:t>
            </a:r>
            <a:r>
              <a:rPr sz="6750" spc="70" dirty="0"/>
              <a:t>й</a:t>
            </a:r>
            <a:r>
              <a:rPr sz="6750" spc="-785" dirty="0"/>
              <a:t> </a:t>
            </a:r>
            <a:r>
              <a:rPr sz="6750" spc="-235" dirty="0"/>
              <a:t>записью</a:t>
            </a:r>
            <a:endParaRPr sz="6750"/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5909978" cy="351506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sz="3950" spc="135" dirty="0">
                <a:latin typeface="Lucida Sans Unicode"/>
                <a:cs typeface="Lucida Sans Unicode"/>
              </a:rPr>
              <a:t>Есл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dirty="0">
                <a:latin typeface="Lucida Sans Unicode"/>
                <a:cs typeface="Lucida Sans Unicode"/>
              </a:rPr>
              <a:t>е</a:t>
            </a:r>
            <a:r>
              <a:rPr sz="3950" spc="-245" dirty="0">
                <a:latin typeface="Lucida Sans Unicode"/>
                <a:cs typeface="Lucida Sans Unicode"/>
              </a:rPr>
              <a:t>до</a:t>
            </a:r>
            <a:r>
              <a:rPr sz="3950" dirty="0">
                <a:latin typeface="Lucida Sans Unicode"/>
                <a:cs typeface="Lucida Sans Unicode"/>
              </a:rPr>
              <a:t>ста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60" dirty="0">
                <a:latin typeface="Lucida Sans Unicode"/>
                <a:cs typeface="Lucida Sans Unicode"/>
              </a:rPr>
              <a:t>ч</a:t>
            </a:r>
            <a:r>
              <a:rPr sz="3950" spc="-275" dirty="0">
                <a:latin typeface="Lucida Sans Unicode"/>
                <a:cs typeface="Lucida Sans Unicode"/>
              </a:rPr>
              <a:t>н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55" dirty="0">
                <a:latin typeface="Microsoft Sans Serif"/>
                <a:cs typeface="Microsoft Sans Serif"/>
              </a:rPr>
              <a:t>RAM,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00" dirty="0">
                <a:latin typeface="Lucida Sans Unicode"/>
                <a:cs typeface="Lucida Sans Unicode"/>
              </a:rPr>
              <a:t>то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275" dirty="0">
                <a:latin typeface="Lucida Sans Unicode"/>
                <a:cs typeface="Lucida Sans Unicode"/>
              </a:rPr>
              <a:t>п</a:t>
            </a:r>
            <a:r>
              <a:rPr sz="3950" spc="-290" dirty="0">
                <a:latin typeface="Lucida Sans Unicode"/>
                <a:cs typeface="Lucida Sans Unicode"/>
              </a:rPr>
              <a:t>р</a:t>
            </a:r>
            <a:r>
              <a:rPr sz="3950" spc="-229" dirty="0">
                <a:latin typeface="Lucida Sans Unicode"/>
                <a:cs typeface="Lucida Sans Unicode"/>
              </a:rPr>
              <a:t>о</a:t>
            </a:r>
            <a:r>
              <a:rPr sz="3950" spc="-170" dirty="0">
                <a:latin typeface="Lucida Sans Unicode"/>
                <a:cs typeface="Lucida Sans Unicode"/>
              </a:rPr>
              <a:t>и</a:t>
            </a:r>
            <a:r>
              <a:rPr sz="3950" spc="-75" dirty="0">
                <a:latin typeface="Lucida Sans Unicode"/>
                <a:cs typeface="Lucida Sans Unicode"/>
              </a:rPr>
              <a:t>зо</a:t>
            </a:r>
            <a:r>
              <a:rPr sz="3950" spc="-170" dirty="0">
                <a:latin typeface="Lucida Sans Unicode"/>
                <a:cs typeface="Lucida Sans Unicode"/>
              </a:rPr>
              <a:t>й</a:t>
            </a:r>
            <a:r>
              <a:rPr sz="3950" spc="-130" dirty="0">
                <a:latin typeface="Lucida Sans Unicode"/>
                <a:cs typeface="Lucida Sans Unicode"/>
              </a:rPr>
              <a:t>дё</a:t>
            </a:r>
            <a:r>
              <a:rPr sz="3950" spc="25" dirty="0">
                <a:latin typeface="Lucida Sans Unicode"/>
                <a:cs typeface="Lucida Sans Unicode"/>
              </a:rPr>
              <a:t>т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90" dirty="0">
                <a:latin typeface="Lucida Sans Unicode"/>
                <a:cs typeface="Lucida Sans Unicode"/>
              </a:rPr>
              <a:t>блокировка</a:t>
            </a:r>
            <a:endParaRPr sz="3950" dirty="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155" dirty="0">
                <a:latin typeface="Microsoft Sans Serif"/>
                <a:cs typeface="Microsoft Sans Serif"/>
              </a:rPr>
              <a:t>pipe: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ограничение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на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размер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-180" dirty="0">
                <a:latin typeface="Microsoft Sans Serif"/>
                <a:cs typeface="Microsoft Sans Serif"/>
              </a:rPr>
              <a:t>(</a:t>
            </a:r>
            <a:r>
              <a:rPr sz="3950" spc="-180" dirty="0">
                <a:latin typeface="Lucida Sans Unicode"/>
                <a:cs typeface="Lucida Sans Unicode"/>
              </a:rPr>
              <a:t>по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5" dirty="0">
                <a:latin typeface="Lucida Sans Unicode"/>
                <a:cs typeface="Lucida Sans Unicode"/>
              </a:rPr>
              <a:t>умолчанию</a:t>
            </a:r>
            <a:r>
              <a:rPr sz="3950" spc="-204" dirty="0">
                <a:latin typeface="Lucida Sans Unicode"/>
                <a:cs typeface="Lucida Sans Unicode"/>
              </a:rPr>
              <a:t> </a:t>
            </a:r>
            <a:r>
              <a:rPr sz="3950" spc="5" dirty="0">
                <a:latin typeface="Microsoft Sans Serif"/>
                <a:cs typeface="Microsoft Sans Serif"/>
              </a:rPr>
              <a:t>64KB)</a:t>
            </a:r>
            <a:endParaRPr sz="3950" dirty="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sz="3950" spc="5" dirty="0">
                <a:latin typeface="Microsoft Sans Serif"/>
                <a:cs typeface="Microsoft Sans Serif"/>
              </a:rPr>
              <a:t>TCP-socket:</a:t>
            </a:r>
            <a:r>
              <a:rPr sz="3950" spc="-5" dirty="0">
                <a:latin typeface="Microsoft Sans Serif"/>
                <a:cs typeface="Microsoft Sans Serif"/>
              </a:rPr>
              <a:t> </a:t>
            </a:r>
            <a:r>
              <a:rPr sz="3950" dirty="0">
                <a:latin typeface="Lucida Sans Unicode"/>
                <a:cs typeface="Lucida Sans Unicode"/>
              </a:rPr>
              <a:t>тоже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55" dirty="0">
                <a:latin typeface="Lucida Sans Unicode"/>
                <a:cs typeface="Lucida Sans Unicode"/>
              </a:rPr>
              <a:t>ограничение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30" dirty="0">
                <a:latin typeface="Lucida Sans Unicode"/>
                <a:cs typeface="Lucida Sans Unicode"/>
              </a:rPr>
              <a:t>на</a:t>
            </a:r>
            <a:r>
              <a:rPr sz="3950" spc="-200" dirty="0">
                <a:latin typeface="Lucida Sans Unicode"/>
                <a:cs typeface="Lucida Sans Unicode"/>
              </a:rPr>
              <a:t> </a:t>
            </a:r>
            <a:r>
              <a:rPr sz="3950" spc="-120" dirty="0">
                <a:latin typeface="Lucida Sans Unicode"/>
                <a:cs typeface="Lucida Sans Unicode"/>
              </a:rPr>
              <a:t>размер</a:t>
            </a:r>
            <a:endParaRPr sz="3950" dirty="0">
              <a:latin typeface="Lucida Sans Unicode"/>
              <a:cs typeface="Lucida Sans Unicode"/>
            </a:endParaRPr>
          </a:p>
          <a:p>
            <a:pPr marL="389255">
              <a:lnSpc>
                <a:spcPct val="100000"/>
              </a:lnSpc>
              <a:spcBef>
                <a:spcPts val="560"/>
              </a:spcBef>
            </a:pPr>
            <a:r>
              <a:rPr lang="en-US" sz="3950" spc="5" dirty="0">
                <a:latin typeface="Microsoft Sans Serif"/>
                <a:cs typeface="Microsoft Sans Serif"/>
              </a:rPr>
              <a:t>$ </a:t>
            </a:r>
            <a:r>
              <a:rPr sz="3950" spc="175" dirty="0">
                <a:latin typeface="Microsoft Sans Serif"/>
                <a:cs typeface="Microsoft Sans Serif"/>
              </a:rPr>
              <a:t>cat</a:t>
            </a:r>
            <a:r>
              <a:rPr sz="3950" spc="5" dirty="0">
                <a:latin typeface="Microsoft Sans Serif"/>
                <a:cs typeface="Microsoft Sans Serif"/>
              </a:rPr>
              <a:t> </a:t>
            </a:r>
            <a:r>
              <a:rPr sz="3950" spc="175" dirty="0">
                <a:latin typeface="Microsoft Sans Serif"/>
                <a:cs typeface="Microsoft Sans Serif"/>
              </a:rPr>
              <a:t>/proc/sys/net/ipv4/</a:t>
            </a:r>
            <a:r>
              <a:rPr sz="3950" spc="175" dirty="0" err="1">
                <a:latin typeface="Microsoft Sans Serif"/>
                <a:cs typeface="Microsoft Sans Serif"/>
              </a:rPr>
              <a:t>tcp_wmem</a:t>
            </a:r>
            <a:r>
              <a:rPr lang="en-US" sz="3950" spc="175" dirty="0">
                <a:latin typeface="Microsoft Sans Serif"/>
                <a:cs typeface="Microsoft Sans Serif"/>
              </a:rPr>
              <a:t> (min/default/max)</a:t>
            </a:r>
            <a:endParaRPr sz="39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1073</Words>
  <Application>Microsoft Office PowerPoint</Application>
  <PresentationFormat>Custom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Lucida Sans Unicode</vt:lpstr>
      <vt:lpstr>Microsoft Sans Serif</vt:lpstr>
      <vt:lpstr>Tahoma</vt:lpstr>
      <vt:lpstr>Times New Roman</vt:lpstr>
      <vt:lpstr>Office Theme</vt:lpstr>
      <vt:lpstr>Сети 2. Мультиплексирование</vt:lpstr>
      <vt:lpstr>Проблема</vt:lpstr>
      <vt:lpstr>Процессы</vt:lpstr>
      <vt:lpstr>Сервер</vt:lpstr>
      <vt:lpstr>Request processing</vt:lpstr>
      <vt:lpstr>Статистика</vt:lpstr>
      <vt:lpstr>Управление файловыми дескрипторами</vt:lpstr>
      <vt:lpstr>Установка флагов</vt:lpstr>
      <vt:lpstr>Проблемы работы с блокирующей записью</vt:lpstr>
      <vt:lpstr>Проблемы с блокирующимся чтением</vt:lpstr>
      <vt:lpstr>O_NONBLOCK</vt:lpstr>
      <vt:lpstr>Non-Blocking Serving</vt:lpstr>
      <vt:lpstr>Kernel-Side Events</vt:lpstr>
      <vt:lpstr>select (BSD) / poll (UNIX)</vt:lpstr>
      <vt:lpstr>Select vs Poll</vt:lpstr>
      <vt:lpstr>10k problem (C10k)</vt:lpstr>
      <vt:lpstr>FreeBSD Kernel Queue / UNIX epoll</vt:lpstr>
      <vt:lpstr>EPOLL_CREATE</vt:lpstr>
      <vt:lpstr>EPOLL_EVENT</vt:lpstr>
      <vt:lpstr>EPOLL_CTL</vt:lpstr>
      <vt:lpstr>EPOLL_WAIT</vt:lpstr>
      <vt:lpstr>Epoll vs Kqueue</vt:lpstr>
      <vt:lpstr>Nginx run-loop</vt:lpstr>
      <vt:lpstr>Nginx event-loop</vt:lpstr>
      <vt:lpstr>Nginx architecture</vt:lpstr>
      <vt:lpstr>ASIO</vt:lpstr>
      <vt:lpstr>Что почитать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caos_11</dc:title>
  <cp:lastModifiedBy>Konstantin Dragun</cp:lastModifiedBy>
  <cp:revision>13</cp:revision>
  <dcterms:created xsi:type="dcterms:W3CDTF">2024-11-28T19:55:21Z</dcterms:created>
  <dcterms:modified xsi:type="dcterms:W3CDTF">2024-11-29T00:05:02Z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Creator">
    <vt:lpwstr>Keynote</vt:lpwstr>
  </property>
  <property fmtid="{D5CDD505-2E9C-101B-9397-08002B2CF9AE}" pid="4" name="LastSaved">
    <vt:filetime>2024-11-28T00:00:00Z</vt:filetime>
  </property>
</Properties>
</file>