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3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5170-C8D9-4428-8756-167148C49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64821-9429-4AE2-9CA3-7653230AD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B3F0-57D3-4F2D-8F3E-61907BAD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E380-6C1F-45CD-BE4F-F3B60EB7389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F582-E3BE-416D-B31D-2F9D7A0E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003E3-E7C7-49E5-BC47-903E7C7C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3E0E-C8AF-4FAA-9474-43701583F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664E-4DA0-448B-B2FF-3CA7963F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2E1E6-685C-47CB-B493-A191495B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9C4C-4C4A-423E-8508-072B175D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E380-6C1F-45CD-BE4F-F3B60EB7389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BFBE-25D3-4627-9ADE-5629AC78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A107-AAF7-40B3-A719-BB8EEAE9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3E0E-C8AF-4FAA-9474-43701583F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1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376F8-29A7-46E2-A6A8-9200BB651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8960-BDC6-48AD-8199-AB86FCC4D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5880E-48C9-470F-9E99-18574A4D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E380-6C1F-45CD-BE4F-F3B60EB7389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8B9F-D0F0-4DD2-9894-D4CAA2D4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AE75-30E9-40B6-9C65-C9D79008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3E0E-C8AF-4FAA-9474-43701583F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29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E680-BD29-4913-BEA8-D9A827E8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E7AA-A094-4521-925A-A84E7109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028C9-0077-4A94-9B79-8FAF4DB1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E380-6C1F-45CD-BE4F-F3B60EB7389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96F81-44F8-4149-8BDD-12B3B095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B6D48-B4DC-4541-977E-7383384B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3E0E-C8AF-4FAA-9474-43701583F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78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429D-A02F-4C0F-A25C-30563600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9641-29D0-4AAC-A11E-5E7D6D308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0C6B-BBA8-4457-B803-D140A3DD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E380-6C1F-45CD-BE4F-F3B60EB7389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5DC1-B96A-44B3-812F-D217F1DB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10549-61CB-4D4F-BB21-FF85759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3E0E-C8AF-4FAA-9474-43701583F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23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B60B-0A2C-41F3-85F4-3F5BAF44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D5D0-1761-41FA-9FC4-0A43105BC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2C72E-FAEB-4732-8110-6CC118F7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35D30-C358-49B3-9D9A-A446D567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E380-6C1F-45CD-BE4F-F3B60EB7389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8952E-1084-4E55-A872-2CA6697C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43C8-B4BB-48D3-8F5E-882D4F5E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3E0E-C8AF-4FAA-9474-43701583F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14D5-8614-47A7-BCD8-FEB940FA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21B3F-9BBC-421B-9879-D07D73BBC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EAE68-3C88-446C-AD35-740149906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284C7-D4C1-4C21-8E7A-9182592C7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A5C1B-D1D6-40CB-802F-2687F01C3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B1956-A5E1-4D78-B4D2-67C01219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E380-6C1F-45CD-BE4F-F3B60EB7389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253C8-007C-4BE8-89A3-321EB903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55522-BE43-4DB0-BFD0-4B9FFEAF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3E0E-C8AF-4FAA-9474-43701583F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82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40CE-53F3-4035-A433-F5261282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5A758-DA8F-4C28-9F7B-879A2C2B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E380-6C1F-45CD-BE4F-F3B60EB7389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CE36A-8D7A-4A01-9DAE-83DA1E8B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E36CF-4713-4169-B099-1659B988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3E0E-C8AF-4FAA-9474-43701583F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27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7C4E8-DCCF-4209-992F-3B108DCF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E380-6C1F-45CD-BE4F-F3B60EB7389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46E73-E833-473B-9CAA-54403C11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4F3B-CC87-41A4-857C-05647169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3E0E-C8AF-4FAA-9474-43701583F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4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643F-9F7E-4EF5-A4C4-EE617B20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33C9-427C-4364-BCDF-0320E965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CC861-8874-41BE-B559-C2A14509E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30536-8C59-4EEB-9CF8-848EB6D6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E380-6C1F-45CD-BE4F-F3B60EB7389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FF41D-E87B-4306-87FD-6BD0D429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298A6-FB52-4E6F-A6BE-1C6EBE6A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3E0E-C8AF-4FAA-9474-43701583F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48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920F-D185-4407-9D29-474A938B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7CE42-8118-4B38-BEE6-01D70A470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F6477-9924-43E0-A942-341277779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6C14F-45BA-4006-B8C0-C5C20DD9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E380-6C1F-45CD-BE4F-F3B60EB7389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D6F3B-4C98-49FD-8498-09567EF5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6A2C-3EA8-4D9E-937C-83C2ECC3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3E0E-C8AF-4FAA-9474-43701583F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2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04930-8F63-4F70-9345-8CDCA06A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ADB0F-FDF1-497D-A0D6-A0CCA44B6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A41DE-F218-426E-A246-C1BAA7011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E380-6C1F-45CD-BE4F-F3B60EB7389A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CD52-AA75-40D6-86F7-9C3562F96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5B9E2-86F4-48D1-9B18-363E669CE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3E0E-C8AF-4FAA-9474-43701583F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47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badoo/articles/323904/" TargetMode="External"/><Relationship Id="rId2" Type="http://schemas.openxmlformats.org/officeDocument/2006/relationships/hyperlink" Target="https://n0a.pw/ld-preload-rootk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AF4-615C-4194-AE3D-28012496F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>
                <a:latin typeface="Arial" panose="020B0604020202020204" pitchFamily="34" charset="0"/>
                <a:cs typeface="Arial" panose="020B0604020202020204" pitchFamily="34" charset="0"/>
              </a:rPr>
              <a:t>АКОС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1BD5F-33D7-4C8B-A3A3-C2123CA09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Статическая и динамическая линковка</a:t>
            </a:r>
          </a:p>
        </p:txBody>
      </p:sp>
    </p:spTree>
    <p:extLst>
      <p:ext uri="{BB962C8B-B14F-4D97-AF65-F5344CB8AC3E}">
        <p14:creationId xmlns:p14="http://schemas.microsoft.com/office/powerpoint/2010/main" val="147629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A903-1D4F-446D-9BC6-99F98391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Динамические библиотеки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834E-B92D-482F-9E0C-28DB960E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Подключаются к программе во время загрузки, начала исполнения, во время исполнения</a:t>
            </a:r>
          </a:p>
          <a:p>
            <a:r>
              <a:rPr lang="ru-RU" dirty="0"/>
              <a:t>Позволяют не </a:t>
            </a:r>
            <a:r>
              <a:rPr lang="ru-RU" dirty="0" err="1"/>
              <a:t>пересобирать</a:t>
            </a:r>
            <a:r>
              <a:rPr lang="ru-RU" dirty="0"/>
              <a:t> всю программу</a:t>
            </a:r>
          </a:p>
          <a:p>
            <a:r>
              <a:rPr lang="ru-RU" dirty="0"/>
              <a:t>Экономия места</a:t>
            </a:r>
          </a:p>
          <a:p>
            <a:r>
              <a:rPr lang="ru-RU" dirty="0"/>
              <a:t>Имя</a:t>
            </a:r>
            <a:r>
              <a:rPr lang="en-US" dirty="0"/>
              <a:t>: *.so</a:t>
            </a:r>
          </a:p>
          <a:p>
            <a:r>
              <a:rPr lang="en-US" dirty="0" err="1"/>
              <a:t>ldd</a:t>
            </a:r>
            <a:r>
              <a:rPr lang="en-US" dirty="0"/>
              <a:t> – </a:t>
            </a:r>
            <a:r>
              <a:rPr lang="ru-RU" dirty="0"/>
              <a:t>позволяет узнать динамические библиотеки бинарного файла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93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4D5A-936F-4FDA-845A-AEC2BE46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19" y="365126"/>
            <a:ext cx="11568700" cy="1021886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Напоминание про адресное пространство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0A1575E-2865-4FA0-A376-3E272463D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05" y="1492259"/>
            <a:ext cx="6485990" cy="531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25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40A8-C496-40CE-A3BA-D80C9963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динамической библиотеки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41F2-24D6-4E6B-8817-17DA49F3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_</a:t>
            </a:r>
            <a:r>
              <a:rPr lang="en-US" dirty="0" err="1"/>
              <a:t>init</a:t>
            </a:r>
            <a:r>
              <a:rPr lang="en-US" dirty="0"/>
              <a:t>() – </a:t>
            </a:r>
            <a:r>
              <a:rPr lang="ru-RU" dirty="0"/>
              <a:t>будет вызвана при загрузке в память</a:t>
            </a:r>
            <a:endParaRPr lang="en-US" dirty="0"/>
          </a:p>
          <a:p>
            <a:r>
              <a:rPr lang="en-US" dirty="0"/>
              <a:t>void _</a:t>
            </a:r>
            <a:r>
              <a:rPr lang="en-US" dirty="0" err="1"/>
              <a:t>fini</a:t>
            </a:r>
            <a:r>
              <a:rPr lang="en-US" dirty="0"/>
              <a:t>() – </a:t>
            </a:r>
            <a:r>
              <a:rPr lang="ru-RU" dirty="0"/>
              <a:t>будет вызвана при выгрузке из памяти</a:t>
            </a:r>
          </a:p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fPIC</a:t>
            </a:r>
            <a:r>
              <a:rPr lang="en-US" dirty="0"/>
              <a:t> –c </a:t>
            </a:r>
            <a:r>
              <a:rPr lang="en-US" dirty="0" err="1"/>
              <a:t>dynamic.c</a:t>
            </a:r>
            <a:r>
              <a:rPr lang="en-US" dirty="0"/>
              <a:t> –o </a:t>
            </a:r>
            <a:r>
              <a:rPr lang="en-US" dirty="0" err="1"/>
              <a:t>dynamic.o</a:t>
            </a:r>
            <a:r>
              <a:rPr lang="en-US" dirty="0"/>
              <a:t> </a:t>
            </a:r>
            <a:r>
              <a:rPr lang="ru-RU" dirty="0"/>
              <a:t>компилируем библиотеку (с относительной адресацией, об этом далее)</a:t>
            </a:r>
          </a:p>
          <a:p>
            <a:r>
              <a:rPr lang="en-US" dirty="0" err="1"/>
              <a:t>gcc</a:t>
            </a:r>
            <a:r>
              <a:rPr lang="en-US" dirty="0"/>
              <a:t> –shared –o </a:t>
            </a:r>
            <a:r>
              <a:rPr lang="en-US" b="1" dirty="0"/>
              <a:t>lib</a:t>
            </a:r>
            <a:r>
              <a:rPr lang="en-US" dirty="0"/>
              <a:t>dynamic</a:t>
            </a:r>
            <a:r>
              <a:rPr lang="en-US" b="1" dirty="0"/>
              <a:t>.so </a:t>
            </a:r>
            <a:r>
              <a:rPr lang="en-US" dirty="0" err="1"/>
              <a:t>dynamic.o</a:t>
            </a:r>
            <a:r>
              <a:rPr lang="en-US" dirty="0"/>
              <a:t> – </a:t>
            </a:r>
            <a:r>
              <a:rPr lang="ru-RU" dirty="0"/>
              <a:t>создать дин библиотеку</a:t>
            </a:r>
          </a:p>
        </p:txBody>
      </p:sp>
    </p:spTree>
    <p:extLst>
      <p:ext uri="{BB962C8B-B14F-4D97-AF65-F5344CB8AC3E}">
        <p14:creationId xmlns:p14="http://schemas.microsoft.com/office/powerpoint/2010/main" val="273575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ABFF-FDDB-4571-957E-F2BB0C9A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46837"/>
            <a:ext cx="10875264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Подключение динамической библиотеки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FA649-CF3D-4100-B97A-27E816467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main.c</a:t>
            </a:r>
            <a:r>
              <a:rPr lang="en-US" dirty="0"/>
              <a:t> –L. –</a:t>
            </a:r>
            <a:r>
              <a:rPr lang="en-US" dirty="0" err="1"/>
              <a:t>ldynamic</a:t>
            </a:r>
            <a:r>
              <a:rPr lang="en-US" dirty="0"/>
              <a:t> – </a:t>
            </a:r>
            <a:r>
              <a:rPr lang="ru-RU" dirty="0"/>
              <a:t>компиляция с указанием динамической библиотеки для сборки</a:t>
            </a:r>
          </a:p>
          <a:p>
            <a:r>
              <a:rPr lang="ru-RU" dirty="0"/>
              <a:t>Указать пути в </a:t>
            </a:r>
            <a:r>
              <a:rPr lang="en-US" dirty="0"/>
              <a:t>$LD_LIBRARY_PATH </a:t>
            </a:r>
            <a:r>
              <a:rPr lang="ru-RU" dirty="0"/>
              <a:t>– для исполнения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32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24EF-D0CA-4E12-8F41-1C4F7BEB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Загрузка из кода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7DA4-3831-434F-99B2-B60C4158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1825624"/>
            <a:ext cx="11475720" cy="48677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#include &lt;</a:t>
            </a:r>
            <a:r>
              <a:rPr lang="en-US" dirty="0" err="1">
                <a:solidFill>
                  <a:srgbClr val="00B050"/>
                </a:solidFill>
              </a:rPr>
              <a:t>dlfcn.h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r>
              <a:rPr lang="en-US" dirty="0"/>
              <a:t>void* </a:t>
            </a:r>
            <a:r>
              <a:rPr lang="en-US" dirty="0" err="1"/>
              <a:t>dlopen</a:t>
            </a:r>
            <a:r>
              <a:rPr lang="en-US" dirty="0"/>
              <a:t>(const char* filename, int flags); - </a:t>
            </a:r>
            <a:r>
              <a:rPr lang="ru-RU" dirty="0"/>
              <a:t>загружает дин библиотеку</a:t>
            </a:r>
          </a:p>
          <a:p>
            <a:r>
              <a:rPr lang="en-US" dirty="0"/>
              <a:t>void* </a:t>
            </a:r>
            <a:r>
              <a:rPr lang="en-US" dirty="0" err="1"/>
              <a:t>dlsym</a:t>
            </a:r>
            <a:r>
              <a:rPr lang="en-US" dirty="0"/>
              <a:t>(void* handle, const char* symbol); - </a:t>
            </a:r>
            <a:r>
              <a:rPr lang="ru-RU" dirty="0"/>
              <a:t>возвращает указатель на символ из библиотеки</a:t>
            </a:r>
          </a:p>
          <a:p>
            <a:r>
              <a:rPr lang="en-US" dirty="0"/>
              <a:t>int </a:t>
            </a:r>
            <a:r>
              <a:rPr lang="en-US" dirty="0" err="1"/>
              <a:t>dlclose</a:t>
            </a:r>
            <a:r>
              <a:rPr lang="en-US" dirty="0"/>
              <a:t>(void* handle); - </a:t>
            </a:r>
            <a:r>
              <a:rPr lang="ru-RU" dirty="0"/>
              <a:t>выгружает библиотеку из памяти</a:t>
            </a:r>
          </a:p>
          <a:p>
            <a:endParaRPr lang="en-US" dirty="0"/>
          </a:p>
          <a:p>
            <a:r>
              <a:rPr lang="en-US" dirty="0"/>
              <a:t>Flags:</a:t>
            </a:r>
          </a:p>
          <a:p>
            <a:pPr lvl="1"/>
            <a:r>
              <a:rPr lang="en-US" dirty="0"/>
              <a:t>RTLD_LAZY – </a:t>
            </a:r>
            <a:r>
              <a:rPr lang="ru-RU" dirty="0"/>
              <a:t>подгружать библиотеку лениво (при использовании)</a:t>
            </a:r>
          </a:p>
          <a:p>
            <a:pPr lvl="1"/>
            <a:r>
              <a:rPr lang="en-US" dirty="0"/>
              <a:t>RTLD_NOW – </a:t>
            </a:r>
            <a:r>
              <a:rPr lang="ru-RU" dirty="0"/>
              <a:t>подгружать библиотеку моментально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ldl</a:t>
            </a:r>
            <a:r>
              <a:rPr lang="en-US" dirty="0"/>
              <a:t> </a:t>
            </a:r>
            <a:r>
              <a:rPr lang="en-US" dirty="0" err="1"/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3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125B-3B14-4905-8D60-3BDB64C8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Загрузка из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A2E3-D35B-4DAD-B060-3764ABD5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ctypes</a:t>
            </a:r>
            <a:endParaRPr lang="en-US" dirty="0"/>
          </a:p>
          <a:p>
            <a:endParaRPr lang="en-US" dirty="0"/>
          </a:p>
          <a:p>
            <a:r>
              <a:rPr lang="en-US" dirty="0"/>
              <a:t>dl = </a:t>
            </a:r>
            <a:r>
              <a:rPr lang="en-US" dirty="0" err="1"/>
              <a:t>ctypes.cdll.LoadLibrary</a:t>
            </a:r>
            <a:r>
              <a:rPr lang="en-US" dirty="0"/>
              <a:t>(“libdynamic.so”)</a:t>
            </a:r>
          </a:p>
          <a:p>
            <a:r>
              <a:rPr lang="en-US" dirty="0" err="1"/>
              <a:t>dl.hello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47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2335-15A3-4ED6-8F5B-7DBD9629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interpositioning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69FCC-7F95-49E6-9ADC-4112826A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Перехват вызовов произвольных функций</a:t>
            </a:r>
          </a:p>
          <a:p>
            <a:r>
              <a:rPr lang="ru-RU" dirty="0"/>
              <a:t>Пригодится для безопасности, наблюдения или профилирования</a:t>
            </a:r>
          </a:p>
          <a:p>
            <a:r>
              <a:rPr lang="ru-RU" dirty="0"/>
              <a:t>Можно осуществить в момент компиляции, линковки, загрузки</a:t>
            </a:r>
          </a:p>
          <a:p>
            <a:endParaRPr lang="ru-RU" dirty="0"/>
          </a:p>
          <a:p>
            <a:r>
              <a:rPr lang="en-US" dirty="0"/>
              <a:t>LD_PRELOAD – </a:t>
            </a:r>
            <a:r>
              <a:rPr lang="ru-RU" dirty="0"/>
              <a:t>можно указать путь до динамической библиотеки, которая будет загружена до любых других библиотек (включая </a:t>
            </a:r>
            <a:r>
              <a:rPr lang="en-US" dirty="0"/>
              <a:t>libc.so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ld.so.preload</a:t>
            </a:r>
            <a:r>
              <a:rPr lang="ru-RU" dirty="0"/>
              <a:t> – можно использовать конфиг вместо переменной окружения</a:t>
            </a:r>
          </a:p>
        </p:txBody>
      </p:sp>
    </p:spTree>
    <p:extLst>
      <p:ext uri="{BB962C8B-B14F-4D97-AF65-F5344CB8AC3E}">
        <p14:creationId xmlns:p14="http://schemas.microsoft.com/office/powerpoint/2010/main" val="397938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5855-943C-4FCF-8238-DC9374A4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interpositioning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58E1-BA05-479F-A2D3-A865663F5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Может быть, мы хотим вызвать оригинальную функцию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 err="1"/>
              <a:t>dlsym</a:t>
            </a:r>
            <a:r>
              <a:rPr lang="en-US" dirty="0"/>
              <a:t> </a:t>
            </a:r>
            <a:r>
              <a:rPr lang="ru-RU" dirty="0"/>
              <a:t>можно передать псевдо-обработчики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RTLD_DEFAULT – </a:t>
            </a:r>
            <a:r>
              <a:rPr lang="ru-RU" dirty="0"/>
              <a:t>находит первое вхождение символа </a:t>
            </a:r>
          </a:p>
          <a:p>
            <a:pPr lvl="1"/>
            <a:r>
              <a:rPr lang="en-US" dirty="0"/>
              <a:t>RTLD_NEXT </a:t>
            </a:r>
            <a:r>
              <a:rPr lang="ru-RU" dirty="0"/>
              <a:t>– находит следующее вхождение (в нашем случае – изначальную функцию)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597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4CCA-D7CC-4585-B217-E15058AF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 почитать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4317-159B-4BA7-AFAD-982295B9A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 </a:t>
            </a:r>
            <a:r>
              <a:rPr lang="en-US" dirty="0">
                <a:hlinkClick r:id="rId2"/>
              </a:rPr>
              <a:t>Library </a:t>
            </a:r>
            <a:r>
              <a:rPr lang="en-US" dirty="0" err="1">
                <a:hlinkClick r:id="rId2"/>
              </a:rPr>
              <a:t>interpositioning</a:t>
            </a:r>
            <a:r>
              <a:rPr lang="en-US" dirty="0"/>
              <a:t> (</a:t>
            </a:r>
            <a:r>
              <a:rPr lang="ru-RU" dirty="0"/>
              <a:t>простенький руткит</a:t>
            </a:r>
            <a:r>
              <a:rPr lang="en-US" dirty="0"/>
              <a:t>)</a:t>
            </a:r>
          </a:p>
          <a:p>
            <a:r>
              <a:rPr lang="ru-RU" dirty="0"/>
              <a:t>Про </a:t>
            </a:r>
            <a:r>
              <a:rPr lang="en-US" dirty="0">
                <a:hlinkClick r:id="rId3"/>
              </a:rPr>
              <a:t>PIC, PLT </a:t>
            </a:r>
            <a:r>
              <a:rPr lang="ru-RU" dirty="0">
                <a:hlinkClick r:id="rId3"/>
              </a:rPr>
              <a:t>и </a:t>
            </a:r>
            <a:r>
              <a:rPr lang="en-US" dirty="0">
                <a:hlinkClick r:id="rId3"/>
              </a:rPr>
              <a:t>GOT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52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5A9F-6869-4796-A678-FC1D49C6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Линковка и сборка проектов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6961-99BF-4801-80CD-EA4987B3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Статическая линковка</a:t>
            </a:r>
          </a:p>
          <a:p>
            <a:pPr lvl="1"/>
            <a:r>
              <a:rPr lang="ru-RU" dirty="0"/>
              <a:t>Таблица символов</a:t>
            </a:r>
          </a:p>
          <a:p>
            <a:pPr lvl="1"/>
            <a:r>
              <a:rPr lang="ru-RU" dirty="0"/>
              <a:t>Слабые символы</a:t>
            </a:r>
          </a:p>
          <a:p>
            <a:pPr lvl="1"/>
            <a:r>
              <a:rPr lang="ru-RU" dirty="0"/>
              <a:t>Создание статических библиотек</a:t>
            </a:r>
          </a:p>
          <a:p>
            <a:r>
              <a:rPr lang="ru-RU" dirty="0"/>
              <a:t>Динамическая линковка</a:t>
            </a:r>
          </a:p>
          <a:p>
            <a:pPr lvl="1"/>
            <a:r>
              <a:rPr lang="ru-RU" dirty="0"/>
              <a:t>Создание динамических библиотек</a:t>
            </a:r>
            <a:endParaRPr lang="en-US" dirty="0"/>
          </a:p>
          <a:p>
            <a:pPr lvl="1"/>
            <a:r>
              <a:rPr lang="en-US" dirty="0"/>
              <a:t>Library </a:t>
            </a:r>
            <a:r>
              <a:rPr lang="en-US" dirty="0" err="1"/>
              <a:t>Interpositioning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29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5915-AAEF-4FB3-8F74-3FC7BC9C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</a:rPr>
              <a:t>Что делает линкер?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0BDC-30C3-4E84-B195-B3F77B1C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</a:rPr>
              <a:t>Ставит в соответствие каждому упоминанию символа ровно одно определение символа</a:t>
            </a:r>
          </a:p>
          <a:p>
            <a:r>
              <a:rPr lang="ru-RU" dirty="0">
                <a:latin typeface="Arial" panose="020B0604020202020204" pitchFamily="34" charset="0"/>
              </a:rPr>
              <a:t>Сливает разделы кода и данных из всех </a:t>
            </a:r>
            <a:r>
              <a:rPr lang="en-US" dirty="0">
                <a:latin typeface="Arial" panose="020B0604020202020204" pitchFamily="34" charset="0"/>
              </a:rPr>
              <a:t>translation unit </a:t>
            </a:r>
            <a:r>
              <a:rPr lang="ru-RU" dirty="0">
                <a:latin typeface="Arial" panose="020B0604020202020204" pitchFamily="34" charset="0"/>
              </a:rPr>
              <a:t>в общие разделы</a:t>
            </a:r>
          </a:p>
          <a:p>
            <a:r>
              <a:rPr lang="ru-RU" dirty="0">
                <a:latin typeface="Arial" panose="020B0604020202020204" pitchFamily="34" charset="0"/>
              </a:rPr>
              <a:t>Перемещает символы с относительных позиций в объектном файле в абсолютные позиции в исполняемом файле</a:t>
            </a:r>
          </a:p>
          <a:p>
            <a:r>
              <a:rPr lang="ru-RU" dirty="0">
                <a:latin typeface="Arial" panose="020B0604020202020204" pitchFamily="34" charset="0"/>
              </a:rPr>
              <a:t>Редактирование всех ссылок на символы</a:t>
            </a:r>
          </a:p>
        </p:txBody>
      </p:sp>
    </p:spTree>
    <p:extLst>
      <p:ext uri="{BB962C8B-B14F-4D97-AF65-F5344CB8AC3E}">
        <p14:creationId xmlns:p14="http://schemas.microsoft.com/office/powerpoint/2010/main" val="21179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4053-4F81-4D30-8FB2-233D8BCF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Dump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0DBB-A6BC-4253-B19C-83B7B15A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401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Сначала в коде стоят заглушки (</a:t>
            </a:r>
            <a:r>
              <a:rPr lang="en-US" dirty="0"/>
              <a:t>[rip + 0x0]</a:t>
            </a:r>
            <a:r>
              <a:rPr lang="ru-RU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7A10C-B537-49A7-AFFD-5F7794B5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74" y="2386575"/>
            <a:ext cx="10342652" cy="2660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230D4-3953-4B51-97CE-021407621F87}"/>
              </a:ext>
            </a:extLst>
          </p:cNvPr>
          <p:cNvSpPr txBox="1"/>
          <p:nvPr/>
        </p:nvSpPr>
        <p:spPr>
          <a:xfrm flipH="1">
            <a:off x="7325474" y="5969655"/>
            <a:ext cx="469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 </a:t>
            </a:r>
            <a:r>
              <a:rPr lang="en-US" sz="2800" dirty="0" err="1"/>
              <a:t>objdump</a:t>
            </a:r>
            <a:r>
              <a:rPr lang="en-US" sz="2800" dirty="0"/>
              <a:t> –d –M intel </a:t>
            </a:r>
            <a:r>
              <a:rPr lang="en-US" sz="2800" dirty="0" err="1"/>
              <a:t>main.o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1731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71E5-D439-4BCA-9C80-5C6EA5F9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Dump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4CB27-606A-4822-B8E2-AA512475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12092"/>
          </a:xfrm>
        </p:spPr>
        <p:txBody>
          <a:bodyPr/>
          <a:lstStyle/>
          <a:p>
            <a:r>
              <a:rPr lang="ru-RU" dirty="0"/>
              <a:t>После линковки стоят реальные адреса </a:t>
            </a:r>
            <a:r>
              <a:rPr lang="en-US" dirty="0"/>
              <a:t>/ </a:t>
            </a:r>
            <a:r>
              <a:rPr lang="ru-RU" dirty="0"/>
              <a:t>смещения до объектов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E3407-EA43-4C2A-B83B-7963F18BF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5" y="2803833"/>
            <a:ext cx="11154310" cy="253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0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45C2-8938-4AE7-8EE3-4F0C68EA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Статическая линковка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D947-ADA1-417F-8446-AE913528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969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extern</a:t>
            </a:r>
            <a:r>
              <a:rPr lang="en-US" dirty="0"/>
              <a:t> int </a:t>
            </a:r>
            <a:r>
              <a:rPr lang="en-US" dirty="0" err="1"/>
              <a:t>global_int</a:t>
            </a:r>
            <a:r>
              <a:rPr lang="en-US" dirty="0"/>
              <a:t>; - </a:t>
            </a:r>
            <a:r>
              <a:rPr lang="ru-RU" b="1" dirty="0"/>
              <a:t>объявление</a:t>
            </a:r>
            <a:r>
              <a:rPr lang="ru-RU" dirty="0"/>
              <a:t> внешней </a:t>
            </a:r>
            <a:r>
              <a:rPr lang="en-US" dirty="0"/>
              <a:t>(</a:t>
            </a:r>
            <a:r>
              <a:rPr lang="ru-RU" dirty="0"/>
              <a:t>вне данной единицы трансляции</a:t>
            </a:r>
            <a:r>
              <a:rPr lang="en-US" dirty="0"/>
              <a:t>) </a:t>
            </a:r>
            <a:r>
              <a:rPr lang="ru-RU" dirty="0"/>
              <a:t>переменной</a:t>
            </a:r>
          </a:p>
          <a:p>
            <a:r>
              <a:rPr lang="en-US" b="1" dirty="0"/>
              <a:t>extern</a:t>
            </a:r>
            <a:r>
              <a:rPr lang="en-US" dirty="0"/>
              <a:t> void </a:t>
            </a:r>
            <a:r>
              <a:rPr lang="en-US" dirty="0" err="1"/>
              <a:t>lib_foo</a:t>
            </a:r>
            <a:r>
              <a:rPr lang="en-US" dirty="0"/>
              <a:t>(); - </a:t>
            </a:r>
            <a:r>
              <a:rPr lang="ru-RU" b="1" dirty="0"/>
              <a:t>объявление</a:t>
            </a:r>
            <a:r>
              <a:rPr lang="ru-RU" dirty="0"/>
              <a:t> внешней функции (по умолчанию и так </a:t>
            </a:r>
            <a:r>
              <a:rPr lang="en-US" dirty="0"/>
              <a:t>extern</a:t>
            </a:r>
            <a:r>
              <a:rPr lang="ru-RU" dirty="0"/>
              <a:t>)</a:t>
            </a:r>
            <a:endParaRPr lang="en-US" dirty="0"/>
          </a:p>
          <a:p>
            <a:r>
              <a:rPr lang="en-US" b="1" dirty="0"/>
              <a:t>static</a:t>
            </a:r>
            <a:r>
              <a:rPr lang="en-US" dirty="0"/>
              <a:t> int </a:t>
            </a:r>
            <a:r>
              <a:rPr lang="en-US" dirty="0" err="1"/>
              <a:t>static_int</a:t>
            </a:r>
            <a:r>
              <a:rPr lang="en-US" dirty="0"/>
              <a:t>; - </a:t>
            </a:r>
            <a:r>
              <a:rPr lang="ru-RU" b="1" dirty="0"/>
              <a:t>определение</a:t>
            </a:r>
            <a:r>
              <a:rPr lang="ru-RU" dirty="0"/>
              <a:t> статической переменной (видна только в текущей единице трансляции)</a:t>
            </a:r>
          </a:p>
          <a:p>
            <a:r>
              <a:rPr lang="ru-RU" dirty="0"/>
              <a:t>Неинициализированные и инициализированные нулём глобальные переменные лежат в секции </a:t>
            </a:r>
            <a:r>
              <a:rPr lang="en-US" b="1" dirty="0"/>
              <a:t>.</a:t>
            </a:r>
            <a:r>
              <a:rPr lang="en-US" b="1" dirty="0" err="1"/>
              <a:t>bss</a:t>
            </a:r>
            <a:endParaRPr lang="en-US" b="1" dirty="0"/>
          </a:p>
          <a:p>
            <a:r>
              <a:rPr lang="ru-RU" dirty="0"/>
              <a:t>Остальные – в секции </a:t>
            </a:r>
            <a:r>
              <a:rPr lang="en-US" b="1" dirty="0"/>
              <a:t>.data</a:t>
            </a:r>
          </a:p>
          <a:p>
            <a:r>
              <a:rPr lang="ru-RU" dirty="0"/>
              <a:t>Посмотреть таблицу символов</a:t>
            </a:r>
            <a:r>
              <a:rPr lang="en-US" dirty="0"/>
              <a:t>: </a:t>
            </a:r>
            <a:r>
              <a:rPr lang="en-US" b="1" dirty="0"/>
              <a:t>$ </a:t>
            </a:r>
            <a:r>
              <a:rPr lang="en-US" b="1" dirty="0" err="1"/>
              <a:t>objdump</a:t>
            </a:r>
            <a:r>
              <a:rPr lang="en-US" b="1" dirty="0"/>
              <a:t> –t </a:t>
            </a:r>
            <a:r>
              <a:rPr lang="en-US" b="1" dirty="0" err="1"/>
              <a:t>a.out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2667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4EB3-DB14-4EB9-A8C0-72F167BC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Статические библиотеки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ACD-7223-4446-A0AD-58D14158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момент компиляции (а именно линковки) встраиваются в исполняемый файл</a:t>
            </a:r>
          </a:p>
          <a:p>
            <a:r>
              <a:rPr lang="en-US" dirty="0"/>
              <a:t>$ </a:t>
            </a:r>
            <a:r>
              <a:rPr lang="en-US" dirty="0" err="1"/>
              <a:t>gcc</a:t>
            </a:r>
            <a:r>
              <a:rPr lang="en-US" dirty="0"/>
              <a:t> –c </a:t>
            </a:r>
            <a:r>
              <a:rPr lang="en-US" dirty="0" err="1"/>
              <a:t>lib.c</a:t>
            </a:r>
            <a:r>
              <a:rPr lang="en-US" dirty="0"/>
              <a:t> –o </a:t>
            </a:r>
            <a:r>
              <a:rPr lang="en-US" dirty="0" err="1"/>
              <a:t>static.o</a:t>
            </a:r>
            <a:r>
              <a:rPr lang="en-US" dirty="0"/>
              <a:t> – </a:t>
            </a:r>
            <a:r>
              <a:rPr lang="ru-RU" dirty="0"/>
              <a:t>собираем объектный файл</a:t>
            </a:r>
          </a:p>
          <a:p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 </a:t>
            </a:r>
            <a:r>
              <a:rPr lang="en-US" b="1" dirty="0" err="1"/>
              <a:t>lib</a:t>
            </a:r>
            <a:r>
              <a:rPr lang="en-US" dirty="0" err="1"/>
              <a:t>STATIC_LIB</a:t>
            </a:r>
            <a:r>
              <a:rPr lang="en-US" b="1" dirty="0" err="1"/>
              <a:t>.a</a:t>
            </a:r>
            <a:r>
              <a:rPr lang="en-US" b="1" dirty="0"/>
              <a:t> </a:t>
            </a:r>
            <a:r>
              <a:rPr lang="en-US" dirty="0" err="1"/>
              <a:t>static.o</a:t>
            </a:r>
            <a:r>
              <a:rPr lang="en-US" dirty="0"/>
              <a:t> – </a:t>
            </a:r>
            <a:r>
              <a:rPr lang="ru-RU" dirty="0"/>
              <a:t>упаковываем объектные файлы (обычно их много) в одну статическую библиотеку</a:t>
            </a:r>
          </a:p>
          <a:p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main.c</a:t>
            </a:r>
            <a:r>
              <a:rPr lang="en-US" dirty="0"/>
              <a:t> </a:t>
            </a:r>
            <a:r>
              <a:rPr lang="en-US" b="1" dirty="0" err="1"/>
              <a:t>lib</a:t>
            </a:r>
            <a:r>
              <a:rPr lang="en-US" dirty="0" err="1"/>
              <a:t>STATIC_LIB</a:t>
            </a:r>
            <a:r>
              <a:rPr lang="en-US" b="1" dirty="0" err="1"/>
              <a:t>.a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u-RU" dirty="0"/>
              <a:t>компилируем и линкуем</a:t>
            </a:r>
            <a:endParaRPr lang="en-US" dirty="0"/>
          </a:p>
          <a:p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main.c</a:t>
            </a:r>
            <a:r>
              <a:rPr lang="en-US" dirty="0"/>
              <a:t> –L. – </a:t>
            </a:r>
            <a:r>
              <a:rPr lang="en-US" dirty="0" err="1"/>
              <a:t>lSTATIC_LIB</a:t>
            </a:r>
            <a:r>
              <a:rPr lang="en-US" dirty="0"/>
              <a:t> – </a:t>
            </a:r>
            <a:r>
              <a:rPr lang="ru-RU" dirty="0"/>
              <a:t>указываем путь до библиотеки</a:t>
            </a:r>
            <a:r>
              <a:rPr lang="en-US" dirty="0"/>
              <a:t> (-L – </a:t>
            </a:r>
            <a:r>
              <a:rPr lang="ru-RU" dirty="0"/>
              <a:t>путь, где искать</a:t>
            </a:r>
            <a:r>
              <a:rPr lang="en-US" dirty="0"/>
              <a:t>; </a:t>
            </a:r>
            <a:r>
              <a:rPr lang="ru-RU" dirty="0"/>
              <a:t>-</a:t>
            </a:r>
            <a:r>
              <a:rPr lang="en-US" dirty="0"/>
              <a:t>l – </a:t>
            </a:r>
            <a:r>
              <a:rPr lang="ru-RU" dirty="0"/>
              <a:t>какую библиотеку линковать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05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B25D-5D8A-4902-984E-29ABB6D9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Другие способы указать путь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F2E3-F665-4DBE-9D09-3CC4AC602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LD_LIBRARY_PATH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переменная окружения, содержащая пути до библиотек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ld.so.conf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конфиг с путями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ldconfig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обновить пути из конфига выше</a:t>
            </a:r>
          </a:p>
        </p:txBody>
      </p:sp>
    </p:spTree>
    <p:extLst>
      <p:ext uri="{BB962C8B-B14F-4D97-AF65-F5344CB8AC3E}">
        <p14:creationId xmlns:p14="http://schemas.microsoft.com/office/powerpoint/2010/main" val="312421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CCF3-6C3C-479C-A195-90214062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Сильные и слабые символы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5326-0E59-4E6D-84D1-0729EB0A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57" y="1516027"/>
            <a:ext cx="11435136" cy="489504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Слабые символы –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template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__attribute__((weak))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#pragma weak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неинициализированные глобальные переменные</a:t>
            </a:r>
            <a:r>
              <a:rPr lang="en-US" dirty="0"/>
              <a:t> (</a:t>
            </a:r>
            <a:r>
              <a:rPr lang="ru-RU" dirty="0"/>
              <a:t>иногда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Сильные символы – все остальные</a:t>
            </a:r>
          </a:p>
          <a:p>
            <a:r>
              <a:rPr lang="ru-RU" dirty="0"/>
              <a:t>Правила разрешения символов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У сильного символа может быть только одно определение (</a:t>
            </a:r>
            <a:r>
              <a:rPr lang="en-US" dirty="0"/>
              <a:t>One Definition Rule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Из нескольких определений символа выбирается сильное</a:t>
            </a:r>
          </a:p>
          <a:p>
            <a:pPr lvl="1"/>
            <a:r>
              <a:rPr lang="ru-RU" dirty="0"/>
              <a:t>Из нескольких слабых определений выбирается любое</a:t>
            </a:r>
          </a:p>
        </p:txBody>
      </p:sp>
    </p:spTree>
    <p:extLst>
      <p:ext uri="{BB962C8B-B14F-4D97-AF65-F5344CB8AC3E}">
        <p14:creationId xmlns:p14="http://schemas.microsoft.com/office/powerpoint/2010/main" val="403986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731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АКОС 12</vt:lpstr>
      <vt:lpstr>Линковка и сборка проектов</vt:lpstr>
      <vt:lpstr>Что делает линкер?</vt:lpstr>
      <vt:lpstr>Dump</vt:lpstr>
      <vt:lpstr>Dump</vt:lpstr>
      <vt:lpstr>Статическая линковка</vt:lpstr>
      <vt:lpstr>Статические библиотеки</vt:lpstr>
      <vt:lpstr>Другие способы указать путь</vt:lpstr>
      <vt:lpstr>Сильные и слабые символы</vt:lpstr>
      <vt:lpstr>Динамические библиотеки</vt:lpstr>
      <vt:lpstr>Напоминание про адресное пространство</vt:lpstr>
      <vt:lpstr>Создание динамической библиотеки</vt:lpstr>
      <vt:lpstr>Подключение динамической библиотеки</vt:lpstr>
      <vt:lpstr>Загрузка из кода программы</vt:lpstr>
      <vt:lpstr>Загрузка из Python</vt:lpstr>
      <vt:lpstr>Library interpositioning</vt:lpstr>
      <vt:lpstr>Library interpositioning</vt:lpstr>
      <vt:lpstr>Что почитать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АКОС 12</dc:title>
  <dc:creator>Konstantin Dragun</dc:creator>
  <cp:lastModifiedBy>Konstantin Dragun</cp:lastModifiedBy>
  <cp:revision>22</cp:revision>
  <dcterms:created xsi:type="dcterms:W3CDTF">2024-12-05T19:18:36Z</dcterms:created>
  <dcterms:modified xsi:type="dcterms:W3CDTF">2024-12-06T09:18:48Z</dcterms:modified>
</cp:coreProperties>
</file>