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28" y="-9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171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2896" y="4690587"/>
            <a:ext cx="3396370" cy="9157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17130" y="832090"/>
            <a:ext cx="4069839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272" y="3531203"/>
            <a:ext cx="12129135" cy="4008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171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5194" y="5761378"/>
            <a:ext cx="6274435" cy="18192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5250" spc="5" dirty="0" err="1"/>
              <a:t>Семинар</a:t>
            </a:r>
            <a:r>
              <a:rPr lang="ru-RU" sz="5250" spc="-245" dirty="0"/>
              <a:t> 3</a:t>
            </a:r>
            <a:endParaRPr sz="5250" dirty="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5250" spc="15" dirty="0"/>
              <a:t>Файловая</a:t>
            </a:r>
            <a:r>
              <a:rPr sz="5250" spc="-270" dirty="0"/>
              <a:t> </a:t>
            </a:r>
            <a:r>
              <a:rPr sz="5250" spc="5" dirty="0"/>
              <a:t>система</a:t>
            </a:r>
            <a:endParaRPr sz="52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struc</a:t>
            </a:r>
            <a:r>
              <a:rPr spc="70" dirty="0"/>
              <a:t>t</a:t>
            </a:r>
            <a:r>
              <a:rPr spc="-800" dirty="0"/>
              <a:t> </a:t>
            </a:r>
            <a:r>
              <a:rPr spc="-240" dirty="0"/>
              <a:t>s</a:t>
            </a:r>
            <a:r>
              <a:rPr spc="-210" dirty="0"/>
              <a:t>t</a:t>
            </a:r>
            <a:r>
              <a:rPr spc="-160" dirty="0"/>
              <a:t>a</a:t>
            </a:r>
            <a:r>
              <a:rPr spc="31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64127" y="2684065"/>
            <a:ext cx="2621915" cy="30626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811530" marR="5080" indent="-799465">
              <a:lnSpc>
                <a:spcPts val="2970"/>
              </a:lnSpc>
              <a:spcBef>
                <a:spcPts val="335"/>
              </a:spcBef>
            </a:pPr>
            <a:r>
              <a:rPr sz="2600" spc="10" dirty="0">
                <a:latin typeface="Courier New"/>
                <a:cs typeface="Courier New"/>
              </a:rPr>
              <a:t>struct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stat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{ </a:t>
            </a:r>
            <a:r>
              <a:rPr sz="2600" spc="-154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dev_t 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ino_t 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mode_t 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nlink_t 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uid_t 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gid_t 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dev_t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0190" y="3061017"/>
            <a:ext cx="1823085" cy="268541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970"/>
              </a:lnSpc>
              <a:spcBef>
                <a:spcPts val="335"/>
              </a:spcBef>
            </a:pPr>
            <a:r>
              <a:rPr sz="2600" spc="10" dirty="0">
                <a:latin typeface="Courier New"/>
                <a:cs typeface="Courier New"/>
              </a:rPr>
              <a:t>st_dev; 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st_ino; 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st_mode; </a:t>
            </a:r>
            <a:r>
              <a:rPr sz="2600" spc="-155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st_nlink;  st_uid; 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st_gid; 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st_rdev;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5606" y="3061017"/>
            <a:ext cx="7414895" cy="38163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045"/>
              </a:lnSpc>
              <a:spcBef>
                <a:spcPts val="110"/>
              </a:spcBef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ID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of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device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containing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file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70"/>
              </a:lnSpc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Inode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number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70"/>
              </a:lnSpc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spc="-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File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type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and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mode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70"/>
              </a:lnSpc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Number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of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hard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links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70"/>
              </a:lnSpc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spc="-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User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ID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of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owner</a:t>
            </a:r>
            <a:r>
              <a:rPr sz="2600" spc="-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70"/>
              </a:lnSpc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spc="-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Group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ID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of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owner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70"/>
              </a:lnSpc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Device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ID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(if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special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file)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70"/>
              </a:lnSpc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Total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size,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in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bytes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70"/>
              </a:lnSpc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Block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size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for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filesystem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I/O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3045"/>
              </a:lnSpc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Number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of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512B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blocks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allocated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3036" y="5699681"/>
            <a:ext cx="362077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09775" algn="l"/>
              </a:tabLst>
            </a:pPr>
            <a:r>
              <a:rPr sz="2600" spc="10" dirty="0">
                <a:latin typeface="Courier New"/>
                <a:cs typeface="Courier New"/>
              </a:rPr>
              <a:t>off_t	st_size;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3036" y="6076632"/>
            <a:ext cx="421957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0" dirty="0">
                <a:latin typeface="Courier New"/>
                <a:cs typeface="Courier New"/>
              </a:rPr>
              <a:t>blksize_t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st_blksize;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3036" y="6453584"/>
            <a:ext cx="402018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09775" algn="l"/>
              </a:tabLst>
            </a:pPr>
            <a:r>
              <a:rPr sz="2600" spc="10" dirty="0">
                <a:latin typeface="Courier New"/>
                <a:cs typeface="Courier New"/>
              </a:rPr>
              <a:t>blkcnt_t	st_blocks;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3036" y="7207488"/>
            <a:ext cx="4819015" cy="117792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algn="just">
              <a:lnSpc>
                <a:spcPts val="2970"/>
              </a:lnSpc>
              <a:spcBef>
                <a:spcPts val="335"/>
              </a:spcBef>
            </a:pPr>
            <a:r>
              <a:rPr sz="2600" spc="10" dirty="0">
                <a:latin typeface="Courier New"/>
                <a:cs typeface="Courier New"/>
              </a:rPr>
              <a:t>struct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timespec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st_atim; </a:t>
            </a:r>
            <a:r>
              <a:rPr sz="2600" spc="-155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struct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timespec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st_mtim; </a:t>
            </a:r>
            <a:r>
              <a:rPr sz="2600" spc="-155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struct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timespec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st_ctim;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55573" y="7207488"/>
            <a:ext cx="6416675" cy="1177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045"/>
              </a:lnSpc>
              <a:spcBef>
                <a:spcPts val="110"/>
              </a:spcBef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Time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of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last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access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70"/>
              </a:lnSpc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Time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of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last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modification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3045"/>
              </a:lnSpc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Time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of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last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status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change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45077" y="8751806"/>
          <a:ext cx="13045440" cy="151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8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545">
                <a:tc>
                  <a:txBody>
                    <a:bodyPr/>
                    <a:lstStyle/>
                    <a:p>
                      <a:pPr marL="31750">
                        <a:lnSpc>
                          <a:spcPts val="2905"/>
                        </a:lnSpc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#define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st_atime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905"/>
                        </a:lnSpc>
                        <a:tabLst>
                          <a:tab pos="4093845" algn="l"/>
                        </a:tabLst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st_atim.tv_sec	/*</a:t>
                      </a:r>
                      <a:r>
                        <a:rPr sz="2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10" dirty="0">
                          <a:latin typeface="Courier New"/>
                          <a:cs typeface="Courier New"/>
                        </a:rPr>
                        <a:t>Backward</a:t>
                      </a:r>
                      <a:r>
                        <a:rPr sz="2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10" dirty="0">
                          <a:latin typeface="Courier New"/>
                          <a:cs typeface="Courier New"/>
                        </a:rPr>
                        <a:t>compatibility</a:t>
                      </a:r>
                      <a:r>
                        <a:rPr sz="2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10" dirty="0">
                          <a:latin typeface="Courier New"/>
                          <a:cs typeface="Courier New"/>
                        </a:rPr>
                        <a:t>*/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51">
                <a:tc>
                  <a:txBody>
                    <a:bodyPr/>
                    <a:lstStyle/>
                    <a:p>
                      <a:pPr marL="31750">
                        <a:lnSpc>
                          <a:spcPts val="2870"/>
                        </a:lnSpc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#define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st_mtime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870"/>
                        </a:lnSpc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st_mtim.tv_sec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51">
                <a:tc>
                  <a:txBody>
                    <a:bodyPr/>
                    <a:lstStyle/>
                    <a:p>
                      <a:pPr marL="31750">
                        <a:lnSpc>
                          <a:spcPts val="2870"/>
                        </a:lnSpc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#define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st_ctime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870"/>
                        </a:lnSpc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st_ctim.tv_sec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45">
                <a:tc>
                  <a:txBody>
                    <a:bodyPr/>
                    <a:lstStyle/>
                    <a:p>
                      <a:pPr marL="31750">
                        <a:lnSpc>
                          <a:spcPts val="2905"/>
                        </a:lnSpc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};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5493" y="832090"/>
            <a:ext cx="1840864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31203"/>
            <a:ext cx="16972280" cy="281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5" dirty="0">
                <a:solidFill>
                  <a:srgbClr val="017100"/>
                </a:solidFill>
                <a:latin typeface="Courier New"/>
                <a:cs typeface="Courier New"/>
              </a:rPr>
              <a:t>#include</a:t>
            </a:r>
            <a:r>
              <a:rPr sz="2600" b="1" spc="-1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2600" b="1" spc="25" dirty="0">
                <a:solidFill>
                  <a:srgbClr val="017100"/>
                </a:solidFill>
                <a:latin typeface="Courier New"/>
                <a:cs typeface="Courier New"/>
              </a:rPr>
              <a:t>&lt;time.h&gt;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b="1" spc="25" dirty="0">
                <a:latin typeface="Courier New"/>
                <a:cs typeface="Courier New"/>
              </a:rPr>
              <a:t>time_t</a:t>
            </a:r>
            <a:r>
              <a:rPr sz="2600" b="1" spc="10" dirty="0">
                <a:latin typeface="Courier New"/>
                <a:cs typeface="Courier New"/>
              </a:rPr>
              <a:t> </a:t>
            </a:r>
            <a:r>
              <a:rPr sz="2600" b="1" spc="25" dirty="0">
                <a:latin typeface="Courier New"/>
                <a:cs typeface="Courier New"/>
              </a:rPr>
              <a:t>time(time_t</a:t>
            </a:r>
            <a:r>
              <a:rPr sz="2600" b="1" spc="15" dirty="0">
                <a:latin typeface="Courier New"/>
                <a:cs typeface="Courier New"/>
              </a:rPr>
              <a:t> </a:t>
            </a:r>
            <a:r>
              <a:rPr sz="2600" b="1" spc="25" dirty="0">
                <a:latin typeface="Courier New"/>
                <a:cs typeface="Courier New"/>
              </a:rPr>
              <a:t>*</a:t>
            </a:r>
            <a:r>
              <a:rPr sz="2600" u="heavy" spc="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tloc</a:t>
            </a:r>
            <a:r>
              <a:rPr sz="2600" b="1" spc="25" dirty="0">
                <a:latin typeface="Courier New"/>
                <a:cs typeface="Courier New"/>
              </a:rPr>
              <a:t>);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600" spc="25" dirty="0">
                <a:latin typeface="Courier New"/>
                <a:cs typeface="Courier New"/>
              </a:rPr>
              <a:t>Возвращает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количество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секунд</a:t>
            </a:r>
            <a:r>
              <a:rPr sz="2600" spc="4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с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начала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b="1" spc="25" dirty="0">
                <a:latin typeface="Courier New"/>
                <a:cs typeface="Courier New"/>
              </a:rPr>
              <a:t>Epoch</a:t>
            </a:r>
            <a:r>
              <a:rPr sz="2600" spc="25" dirty="0">
                <a:latin typeface="Courier New"/>
                <a:cs typeface="Courier New"/>
              </a:rPr>
              <a:t>: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b="1" spc="25" dirty="0">
                <a:latin typeface="Courier New"/>
                <a:cs typeface="Courier New"/>
              </a:rPr>
              <a:t>1970-01-01</a:t>
            </a:r>
            <a:r>
              <a:rPr sz="2600" b="1" spc="40" dirty="0">
                <a:latin typeface="Courier New"/>
                <a:cs typeface="Courier New"/>
              </a:rPr>
              <a:t> </a:t>
            </a:r>
            <a:r>
              <a:rPr sz="2600" b="1" spc="25" dirty="0">
                <a:latin typeface="Courier New"/>
                <a:cs typeface="Courier New"/>
              </a:rPr>
              <a:t>00:00:00</a:t>
            </a:r>
            <a:r>
              <a:rPr sz="2600" b="1" spc="35" dirty="0">
                <a:latin typeface="Courier New"/>
                <a:cs typeface="Courier New"/>
              </a:rPr>
              <a:t> </a:t>
            </a:r>
            <a:r>
              <a:rPr sz="2600" b="1" spc="25" dirty="0">
                <a:latin typeface="Courier New"/>
                <a:cs typeface="Courier New"/>
              </a:rPr>
              <a:t>+0000(UTC)</a:t>
            </a:r>
            <a:r>
              <a:rPr sz="2600" spc="25" dirty="0">
                <a:latin typeface="Courier New"/>
                <a:cs typeface="Courier New"/>
              </a:rPr>
              <a:t>.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00" spc="25" dirty="0">
                <a:latin typeface="Courier New"/>
                <a:cs typeface="Courier New"/>
              </a:rPr>
              <a:t>Если</a:t>
            </a:r>
            <a:r>
              <a:rPr sz="2600" spc="30" dirty="0">
                <a:latin typeface="Courier New"/>
                <a:cs typeface="Courier New"/>
              </a:rPr>
              <a:t> </a:t>
            </a:r>
            <a:r>
              <a:rPr sz="2600" b="1" spc="25" dirty="0">
                <a:latin typeface="Courier New"/>
                <a:cs typeface="Courier New"/>
              </a:rPr>
              <a:t>tloc</a:t>
            </a:r>
            <a:r>
              <a:rPr sz="2600" b="1" spc="3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-</a:t>
            </a:r>
            <a:r>
              <a:rPr sz="2600" spc="3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не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NULL</a:t>
            </a:r>
            <a:r>
              <a:rPr sz="2600" spc="3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-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записывает</a:t>
            </a:r>
            <a:r>
              <a:rPr sz="2600" spc="3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значение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и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туда</a:t>
            </a:r>
            <a:r>
              <a:rPr sz="2600" spc="3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(на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самом</a:t>
            </a:r>
            <a:r>
              <a:rPr sz="2600" spc="3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деле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устарел,</a:t>
            </a:r>
            <a:r>
              <a:rPr sz="2600" spc="3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должен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быть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5" dirty="0">
                <a:latin typeface="Courier New"/>
                <a:cs typeface="Courier New"/>
              </a:rPr>
              <a:t>NULL)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6272" y="7510140"/>
            <a:ext cx="345503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latin typeface="Courier New"/>
                <a:cs typeface="Courier New"/>
              </a:rPr>
              <a:t>struct</a:t>
            </a:r>
            <a:r>
              <a:rPr sz="2600" spc="-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timespec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7079" y="7908033"/>
            <a:ext cx="44640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828164" algn="l"/>
              </a:tabLst>
            </a:pPr>
            <a:r>
              <a:rPr sz="2600" spc="25" dirty="0">
                <a:latin typeface="Courier New"/>
                <a:cs typeface="Courier New"/>
              </a:rPr>
              <a:t>tv_sec;	/*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Seconds</a:t>
            </a:r>
            <a:r>
              <a:rPr sz="2600" spc="-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*/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7113" y="8305927"/>
            <a:ext cx="527050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latin typeface="Courier New"/>
                <a:cs typeface="Courier New"/>
              </a:rPr>
              <a:t>tv_nsec;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/*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Nanoseconds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272" y="7908033"/>
            <a:ext cx="1612900" cy="1223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9255" marR="5080">
              <a:lnSpc>
                <a:spcPct val="100400"/>
              </a:lnSpc>
              <a:spcBef>
                <a:spcPts val="125"/>
              </a:spcBef>
            </a:pPr>
            <a:r>
              <a:rPr sz="2600" spc="25" dirty="0">
                <a:latin typeface="Courier New"/>
                <a:cs typeface="Courier New"/>
              </a:rPr>
              <a:t>time_t  long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00" spc="25" dirty="0">
                <a:latin typeface="Courier New"/>
                <a:cs typeface="Courier New"/>
              </a:rPr>
              <a:t>};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9277" y="832090"/>
            <a:ext cx="209296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0" dirty="0"/>
              <a:t>open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4682" y="2759075"/>
            <a:ext cx="17202150" cy="695510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670"/>
              </a:lnSpc>
              <a:spcBef>
                <a:spcPts val="114"/>
              </a:spcBef>
            </a:pP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open(const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pathname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flags</a:t>
            </a:r>
            <a:r>
              <a:rPr sz="2400" u="sng" spc="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u="sng" spc="15" dirty="0">
                <a:solidFill>
                  <a:srgbClr val="0171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/*,</a:t>
            </a:r>
            <a:r>
              <a:rPr sz="2400" u="sng" spc="5" dirty="0">
                <a:solidFill>
                  <a:srgbClr val="0171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mode_t</a:t>
            </a:r>
            <a:r>
              <a:rPr sz="2400" b="1" spc="10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u="sng" spc="15" dirty="0">
                <a:solidFill>
                  <a:srgbClr val="017100"/>
                </a:solidFill>
                <a:uFill>
                  <a:solidFill>
                    <a:srgbClr val="0171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sz="2400" u="sng" spc="10" dirty="0">
                <a:solidFill>
                  <a:srgbClr val="017100"/>
                </a:solidFill>
                <a:uFill>
                  <a:solidFill>
                    <a:srgbClr val="0171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670"/>
              </a:lnSpc>
            </a:pP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openat(int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dirfd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, const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char *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pathname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flags </a:t>
            </a:r>
            <a:r>
              <a:rPr sz="2400" u="sng" spc="10" dirty="0">
                <a:solidFill>
                  <a:srgbClr val="0171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  <a:r>
              <a:rPr sz="2400" b="1" spc="10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400" b="1" spc="1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mode_t </a:t>
            </a:r>
            <a:r>
              <a:rPr sz="2400" u="sng" spc="15" dirty="0">
                <a:solidFill>
                  <a:srgbClr val="017100"/>
                </a:solidFill>
                <a:uFill>
                  <a:solidFill>
                    <a:srgbClr val="0171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sz="2400" u="sng" spc="10" dirty="0">
                <a:solidFill>
                  <a:srgbClr val="017100"/>
                </a:solidFill>
                <a:uFill>
                  <a:solidFill>
                    <a:srgbClr val="0171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670"/>
              </a:lnSpc>
            </a:pP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Flags: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9255">
              <a:lnSpc>
                <a:spcPts val="2640"/>
              </a:lnSpc>
            </a:pP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Должен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быть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один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из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access_mode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O_RDONLY,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O_WRONLY,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O_RDWR.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9255">
              <a:lnSpc>
                <a:spcPts val="2640"/>
              </a:lnSpc>
            </a:pP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Могут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быть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(через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|)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flags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6445">
              <a:lnSpc>
                <a:spcPts val="2640"/>
              </a:lnSpc>
            </a:pP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O_CLOEXEC,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O_CREAT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O_DIRECTORY,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O_EXCL,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O_NOCTTY,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O_NOFOLLOW,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O_TMPFILE,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O_TRUNC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640"/>
              </a:lnSpc>
            </a:pP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Mode: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9255">
              <a:lnSpc>
                <a:spcPts val="2640"/>
              </a:lnSpc>
            </a:pP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есть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флаг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O_CREAT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O_TMPFILE,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то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должен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быть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(z.B.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0642)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640"/>
              </a:lnSpc>
            </a:pP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sz="2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value: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9255">
              <a:lnSpc>
                <a:spcPts val="2670"/>
              </a:lnSpc>
            </a:pP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выставляется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errno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670"/>
              </a:lnSpc>
              <a:spcBef>
                <a:spcPts val="5"/>
              </a:spcBef>
            </a:pP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z.B.: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670"/>
              </a:lnSpc>
            </a:pP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open(“main.c”,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O_RDWR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O_CREAT,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S_IRWXU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S_IRWXG);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670"/>
              </a:lnSpc>
            </a:pP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creat(const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pathname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mode_t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670"/>
              </a:lnSpc>
            </a:pP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creat(…)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flags</a:t>
            </a:r>
            <a:r>
              <a:rPr sz="2400" u="sng" spc="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O_CREAT|O_WRONLY|O_TRUNC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670"/>
              </a:lnSpc>
            </a:pP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openat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~ 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 но если путь относительный,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то он указывается относительно директории с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дескриптором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670"/>
              </a:lnSpc>
            </a:pP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dirfd,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текущей.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1937" y="832090"/>
            <a:ext cx="424053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read/write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2893695"/>
            <a:ext cx="17575530" cy="7074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solidFill>
                  <a:srgbClr val="017100"/>
                </a:solidFill>
                <a:latin typeface="Arial"/>
                <a:cs typeface="Arial"/>
              </a:rPr>
              <a:t>#include</a:t>
            </a:r>
            <a:r>
              <a:rPr sz="2950" b="1" spc="-25" dirty="0">
                <a:solidFill>
                  <a:srgbClr val="0171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017100"/>
                </a:solidFill>
                <a:latin typeface="Arial"/>
                <a:cs typeface="Arial"/>
              </a:rPr>
              <a:t>&lt;unistd.h&gt;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latin typeface="Arial"/>
                <a:cs typeface="Arial"/>
              </a:rPr>
              <a:t>ssize_t</a:t>
            </a:r>
            <a:r>
              <a:rPr sz="2950" b="1" spc="-5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read(int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fd</a:t>
            </a:r>
            <a:r>
              <a:rPr sz="2950" b="1" spc="5" dirty="0">
                <a:latin typeface="Arial"/>
                <a:cs typeface="Arial"/>
              </a:rPr>
              <a:t>, void</a:t>
            </a:r>
            <a:r>
              <a:rPr sz="2950" b="1" spc="-5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*</a:t>
            </a:r>
            <a:r>
              <a:rPr sz="295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buf</a:t>
            </a:r>
            <a:r>
              <a:rPr sz="2950" b="1" spc="5" dirty="0">
                <a:latin typeface="Arial"/>
                <a:cs typeface="Arial"/>
              </a:rPr>
              <a:t>,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size_t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count</a:t>
            </a:r>
            <a:r>
              <a:rPr sz="2950" b="1" spc="5" dirty="0">
                <a:latin typeface="Arial"/>
                <a:cs typeface="Arial"/>
              </a:rPr>
              <a:t>);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 dirty="0">
              <a:latin typeface="Arial"/>
              <a:cs typeface="Arial"/>
            </a:endParaRPr>
          </a:p>
          <a:p>
            <a:pPr marL="319405" indent="-307340">
              <a:lnSpc>
                <a:spcPts val="3500"/>
              </a:lnSpc>
              <a:spcBef>
                <a:spcPts val="5"/>
              </a:spcBef>
              <a:buChar char="•"/>
              <a:tabLst>
                <a:tab pos="319405" algn="l"/>
                <a:tab pos="320040" algn="l"/>
              </a:tabLst>
            </a:pPr>
            <a:r>
              <a:rPr sz="2950" spc="-15" dirty="0">
                <a:latin typeface="Microsoft Sans Serif"/>
                <a:cs typeface="Microsoft Sans Serif"/>
              </a:rPr>
              <a:t>Пытается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-25" dirty="0">
                <a:latin typeface="Microsoft Sans Serif"/>
                <a:cs typeface="Microsoft Sans Serif"/>
              </a:rPr>
              <a:t>прочитать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count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10" dirty="0">
                <a:latin typeface="Microsoft Sans Serif"/>
                <a:cs typeface="Microsoft Sans Serif"/>
              </a:rPr>
              <a:t>байтов</a:t>
            </a:r>
            <a:r>
              <a:rPr sz="2950" spc="50" dirty="0">
                <a:latin typeface="Microsoft Sans Serif"/>
                <a:cs typeface="Microsoft Sans Serif"/>
              </a:rPr>
              <a:t> </a:t>
            </a:r>
            <a:r>
              <a:rPr sz="2950" spc="-55" dirty="0">
                <a:latin typeface="Microsoft Sans Serif"/>
                <a:cs typeface="Microsoft Sans Serif"/>
              </a:rPr>
              <a:t>из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15" dirty="0">
                <a:latin typeface="Microsoft Sans Serif"/>
                <a:cs typeface="Microsoft Sans Serif"/>
              </a:rPr>
              <a:t>файла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с</a:t>
            </a:r>
            <a:r>
              <a:rPr sz="2950" spc="50" dirty="0">
                <a:latin typeface="Microsoft Sans Serif"/>
                <a:cs typeface="Microsoft Sans Serif"/>
              </a:rPr>
              <a:t> </a:t>
            </a:r>
            <a:r>
              <a:rPr sz="2950" spc="-20" dirty="0">
                <a:latin typeface="Microsoft Sans Serif"/>
                <a:cs typeface="Microsoft Sans Serif"/>
              </a:rPr>
              <a:t>дескриптором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fd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и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25" dirty="0">
                <a:latin typeface="Microsoft Sans Serif"/>
                <a:cs typeface="Microsoft Sans Serif"/>
              </a:rPr>
              <a:t>записать</a:t>
            </a:r>
            <a:r>
              <a:rPr sz="2950" spc="50" dirty="0">
                <a:latin typeface="Microsoft Sans Serif"/>
                <a:cs typeface="Microsoft Sans Serif"/>
              </a:rPr>
              <a:t> </a:t>
            </a:r>
            <a:r>
              <a:rPr sz="2950" spc="10" dirty="0">
                <a:latin typeface="Microsoft Sans Serif"/>
                <a:cs typeface="Microsoft Sans Serif"/>
              </a:rPr>
              <a:t>в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15" dirty="0">
                <a:latin typeface="Microsoft Sans Serif"/>
                <a:cs typeface="Microsoft Sans Serif"/>
              </a:rPr>
              <a:t>буфер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buf.</a:t>
            </a:r>
            <a:endParaRPr sz="2950" dirty="0">
              <a:latin typeface="Microsoft Sans Serif"/>
              <a:cs typeface="Microsoft Sans Serif"/>
            </a:endParaRPr>
          </a:p>
          <a:p>
            <a:pPr marL="319405" marR="5080" indent="-307340">
              <a:lnSpc>
                <a:spcPts val="3460"/>
              </a:lnSpc>
              <a:spcBef>
                <a:spcPts val="140"/>
              </a:spcBef>
              <a:buChar char="•"/>
              <a:tabLst>
                <a:tab pos="319405" algn="l"/>
                <a:tab pos="320040" algn="l"/>
              </a:tabLst>
            </a:pPr>
            <a:r>
              <a:rPr sz="2950" spc="-15" dirty="0">
                <a:latin typeface="Microsoft Sans Serif"/>
                <a:cs typeface="Microsoft Sans Serif"/>
              </a:rPr>
              <a:t>Возвращает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20" dirty="0">
                <a:latin typeface="Microsoft Sans Serif"/>
                <a:cs typeface="Microsoft Sans Serif"/>
              </a:rPr>
              <a:t>количество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15" dirty="0">
                <a:latin typeface="Microsoft Sans Serif"/>
                <a:cs typeface="Microsoft Sans Serif"/>
              </a:rPr>
              <a:t>прочитанных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75" dirty="0">
                <a:latin typeface="Microsoft Sans Serif"/>
                <a:cs typeface="Microsoft Sans Serif"/>
              </a:rPr>
              <a:t>байт.</a:t>
            </a:r>
            <a:r>
              <a:rPr sz="2950" spc="60" dirty="0">
                <a:latin typeface="Microsoft Sans Serif"/>
                <a:cs typeface="Microsoft Sans Serif"/>
              </a:rPr>
              <a:t> </a:t>
            </a:r>
            <a:r>
              <a:rPr sz="2950" spc="-35" dirty="0">
                <a:latin typeface="Microsoft Sans Serif"/>
                <a:cs typeface="Microsoft Sans Serif"/>
              </a:rPr>
              <a:t>Может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25" dirty="0">
                <a:latin typeface="Microsoft Sans Serif"/>
                <a:cs typeface="Microsoft Sans Serif"/>
              </a:rPr>
              <a:t>прочитать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10" dirty="0">
                <a:latin typeface="Microsoft Sans Serif"/>
                <a:cs typeface="Microsoft Sans Serif"/>
              </a:rPr>
              <a:t>меньше</a:t>
            </a:r>
            <a:r>
              <a:rPr sz="2950" spc="60" dirty="0">
                <a:latin typeface="Microsoft Sans Serif"/>
                <a:cs typeface="Microsoft Sans Serif"/>
              </a:rPr>
              <a:t> </a:t>
            </a:r>
            <a:r>
              <a:rPr sz="2950" spc="-30" dirty="0">
                <a:latin typeface="Microsoft Sans Serif"/>
                <a:cs typeface="Microsoft Sans Serif"/>
              </a:rPr>
              <a:t>чем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15" dirty="0">
                <a:latin typeface="Microsoft Sans Serif"/>
                <a:cs typeface="Microsoft Sans Serif"/>
              </a:rPr>
              <a:t>хотелось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бы,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10" dirty="0">
                <a:latin typeface="Microsoft Sans Serif"/>
                <a:cs typeface="Microsoft Sans Serif"/>
              </a:rPr>
              <a:t>например, </a:t>
            </a:r>
            <a:r>
              <a:rPr sz="2950" spc="-765" dirty="0">
                <a:latin typeface="Microsoft Sans Serif"/>
                <a:cs typeface="Microsoft Sans Serif"/>
              </a:rPr>
              <a:t> </a:t>
            </a:r>
            <a:r>
              <a:rPr sz="2950" spc="-45" dirty="0">
                <a:latin typeface="Microsoft Sans Serif"/>
                <a:cs typeface="Microsoft Sans Serif"/>
              </a:rPr>
              <a:t>из-за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-75" dirty="0">
                <a:latin typeface="Microsoft Sans Serif"/>
                <a:cs typeface="Microsoft Sans Serif"/>
              </a:rPr>
              <a:t>EOF,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-30" dirty="0">
                <a:latin typeface="Microsoft Sans Serif"/>
                <a:cs typeface="Microsoft Sans Serif"/>
              </a:rPr>
              <a:t>нет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-5" dirty="0">
                <a:latin typeface="Microsoft Sans Serif"/>
                <a:cs typeface="Microsoft Sans Serif"/>
              </a:rPr>
              <a:t>символов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10" dirty="0">
                <a:latin typeface="Microsoft Sans Serif"/>
                <a:cs typeface="Microsoft Sans Serif"/>
              </a:rPr>
              <a:t>в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dirty="0">
                <a:latin typeface="Microsoft Sans Serif"/>
                <a:cs typeface="Microsoft Sans Serif"/>
              </a:rPr>
              <a:t>pipe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20" dirty="0">
                <a:latin typeface="Microsoft Sans Serif"/>
                <a:cs typeface="Microsoft Sans Serif"/>
              </a:rPr>
              <a:t>или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dirty="0">
                <a:latin typeface="Microsoft Sans Serif"/>
                <a:cs typeface="Microsoft Sans Serif"/>
              </a:rPr>
              <a:t>сигнала,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b="1" spc="10" dirty="0">
                <a:latin typeface="Arial"/>
                <a:cs typeface="Arial"/>
              </a:rPr>
              <a:t>НО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spc="-20" dirty="0">
                <a:latin typeface="Microsoft Sans Serif"/>
                <a:cs typeface="Microsoft Sans Serif"/>
              </a:rPr>
              <a:t>это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dirty="0">
                <a:latin typeface="Microsoft Sans Serif"/>
                <a:cs typeface="Microsoft Sans Serif"/>
              </a:rPr>
              <a:t>не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-15" dirty="0">
                <a:latin typeface="Microsoft Sans Serif"/>
                <a:cs typeface="Microsoft Sans Serif"/>
              </a:rPr>
              <a:t>является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-15" dirty="0">
                <a:latin typeface="Microsoft Sans Serif"/>
                <a:cs typeface="Microsoft Sans Serif"/>
              </a:rPr>
              <a:t>ошибкой.</a:t>
            </a:r>
            <a:endParaRPr sz="2950" dirty="0">
              <a:latin typeface="Microsoft Sans Serif"/>
              <a:cs typeface="Microsoft Sans Serif"/>
            </a:endParaRPr>
          </a:p>
          <a:p>
            <a:pPr marL="319405" indent="-307340">
              <a:lnSpc>
                <a:spcPts val="3365"/>
              </a:lnSpc>
              <a:buChar char="•"/>
              <a:tabLst>
                <a:tab pos="319405" algn="l"/>
                <a:tab pos="320040" algn="l"/>
              </a:tabLst>
            </a:pPr>
            <a:r>
              <a:rPr sz="2950" spc="5" dirty="0">
                <a:latin typeface="Microsoft Sans Serif"/>
                <a:cs typeface="Microsoft Sans Serif"/>
              </a:rPr>
              <a:t>При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20" dirty="0">
                <a:latin typeface="Microsoft Sans Serif"/>
                <a:cs typeface="Microsoft Sans Serif"/>
              </a:rPr>
              <a:t>ошибке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20" dirty="0">
                <a:latin typeface="Microsoft Sans Serif"/>
                <a:cs typeface="Microsoft Sans Serif"/>
              </a:rPr>
              <a:t>возвращается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-1,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10" dirty="0">
                <a:latin typeface="Microsoft Sans Serif"/>
                <a:cs typeface="Microsoft Sans Serif"/>
              </a:rPr>
              <a:t>выставляется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-25" dirty="0">
                <a:latin typeface="Microsoft Sans Serif"/>
                <a:cs typeface="Microsoft Sans Serif"/>
              </a:rPr>
              <a:t>значение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errno.</a:t>
            </a:r>
            <a:endParaRPr sz="29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Microsoft Sans Serif"/>
              <a:buChar char="•"/>
            </a:pPr>
            <a:endParaRPr sz="33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Microsoft Sans Serif"/>
              <a:buChar char="•"/>
            </a:pPr>
            <a:endParaRPr sz="27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latin typeface="Arial"/>
                <a:cs typeface="Arial"/>
              </a:rPr>
              <a:t>ssize_t</a:t>
            </a:r>
            <a:r>
              <a:rPr sz="2950" b="1" spc="-5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write(int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fd</a:t>
            </a:r>
            <a:r>
              <a:rPr sz="2950" b="1" spc="5" dirty="0">
                <a:latin typeface="Arial"/>
                <a:cs typeface="Arial"/>
              </a:rPr>
              <a:t>,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const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void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*</a:t>
            </a:r>
            <a:r>
              <a:rPr sz="295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buf</a:t>
            </a:r>
            <a:r>
              <a:rPr sz="2950" b="1" spc="5" dirty="0">
                <a:latin typeface="Arial"/>
                <a:cs typeface="Arial"/>
              </a:rPr>
              <a:t>,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size_t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count</a:t>
            </a:r>
            <a:r>
              <a:rPr sz="2950" b="1" spc="5" dirty="0">
                <a:latin typeface="Arial"/>
                <a:cs typeface="Arial"/>
              </a:rPr>
              <a:t>);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 dirty="0">
              <a:latin typeface="Arial"/>
              <a:cs typeface="Arial"/>
            </a:endParaRPr>
          </a:p>
          <a:p>
            <a:pPr marL="319405" indent="-307340">
              <a:lnSpc>
                <a:spcPts val="3500"/>
              </a:lnSpc>
              <a:buChar char="•"/>
              <a:tabLst>
                <a:tab pos="319405" algn="l"/>
                <a:tab pos="320040" algn="l"/>
              </a:tabLst>
            </a:pPr>
            <a:r>
              <a:rPr sz="2950" spc="-15" dirty="0">
                <a:latin typeface="Microsoft Sans Serif"/>
                <a:cs typeface="Microsoft Sans Serif"/>
              </a:rPr>
              <a:t>Пытается</a:t>
            </a:r>
            <a:r>
              <a:rPr sz="2950" spc="35" dirty="0">
                <a:latin typeface="Microsoft Sans Serif"/>
                <a:cs typeface="Microsoft Sans Serif"/>
              </a:rPr>
              <a:t> </a:t>
            </a:r>
            <a:r>
              <a:rPr sz="2950" spc="-25" dirty="0">
                <a:latin typeface="Microsoft Sans Serif"/>
                <a:cs typeface="Microsoft Sans Serif"/>
              </a:rPr>
              <a:t>записать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count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10" dirty="0">
                <a:latin typeface="Microsoft Sans Serif"/>
                <a:cs typeface="Microsoft Sans Serif"/>
              </a:rPr>
              <a:t>байтов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10" dirty="0">
                <a:latin typeface="Microsoft Sans Serif"/>
                <a:cs typeface="Microsoft Sans Serif"/>
              </a:rPr>
              <a:t>в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15" dirty="0">
                <a:latin typeface="Microsoft Sans Serif"/>
                <a:cs typeface="Microsoft Sans Serif"/>
              </a:rPr>
              <a:t>файл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с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20" dirty="0">
                <a:latin typeface="Microsoft Sans Serif"/>
                <a:cs typeface="Microsoft Sans Serif"/>
              </a:rPr>
              <a:t>дескриптором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fd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55" dirty="0">
                <a:latin typeface="Microsoft Sans Serif"/>
                <a:cs typeface="Microsoft Sans Serif"/>
              </a:rPr>
              <a:t>из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10" dirty="0">
                <a:latin typeface="Microsoft Sans Serif"/>
                <a:cs typeface="Microsoft Sans Serif"/>
              </a:rPr>
              <a:t>буфера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buf.</a:t>
            </a:r>
            <a:endParaRPr sz="2950" dirty="0">
              <a:latin typeface="Microsoft Sans Serif"/>
              <a:cs typeface="Microsoft Sans Serif"/>
            </a:endParaRPr>
          </a:p>
          <a:p>
            <a:pPr marL="319405" marR="624840" indent="-307340">
              <a:lnSpc>
                <a:spcPts val="3460"/>
              </a:lnSpc>
              <a:spcBef>
                <a:spcPts val="140"/>
              </a:spcBef>
              <a:buChar char="•"/>
              <a:tabLst>
                <a:tab pos="319405" algn="l"/>
                <a:tab pos="320040" algn="l"/>
              </a:tabLst>
            </a:pPr>
            <a:r>
              <a:rPr sz="2950" spc="-15" dirty="0">
                <a:latin typeface="Microsoft Sans Serif"/>
                <a:cs typeface="Microsoft Sans Serif"/>
              </a:rPr>
              <a:t>Возвращает</a:t>
            </a:r>
            <a:r>
              <a:rPr sz="2950" spc="50" dirty="0">
                <a:latin typeface="Microsoft Sans Serif"/>
                <a:cs typeface="Microsoft Sans Serif"/>
              </a:rPr>
              <a:t> </a:t>
            </a:r>
            <a:r>
              <a:rPr sz="2950" spc="-20" dirty="0">
                <a:latin typeface="Microsoft Sans Serif"/>
                <a:cs typeface="Microsoft Sans Serif"/>
              </a:rPr>
              <a:t>количество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10" dirty="0">
                <a:latin typeface="Microsoft Sans Serif"/>
                <a:cs typeface="Microsoft Sans Serif"/>
              </a:rPr>
              <a:t>записанных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75" dirty="0">
                <a:latin typeface="Microsoft Sans Serif"/>
                <a:cs typeface="Microsoft Sans Serif"/>
              </a:rPr>
              <a:t>байт.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dirty="0">
                <a:latin typeface="Microsoft Sans Serif"/>
                <a:cs typeface="Microsoft Sans Serif"/>
              </a:rPr>
              <a:t>Аналогично,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60" dirty="0">
                <a:latin typeface="Microsoft Sans Serif"/>
                <a:cs typeface="Microsoft Sans Serif"/>
              </a:rPr>
              <a:t>может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25" dirty="0">
                <a:latin typeface="Microsoft Sans Serif"/>
                <a:cs typeface="Microsoft Sans Serif"/>
              </a:rPr>
              <a:t>записать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10" dirty="0">
                <a:latin typeface="Microsoft Sans Serif"/>
                <a:cs typeface="Microsoft Sans Serif"/>
              </a:rPr>
              <a:t>меньше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45" dirty="0">
                <a:latin typeface="Microsoft Sans Serif"/>
                <a:cs typeface="Microsoft Sans Serif"/>
              </a:rPr>
              <a:t>из-за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40" dirty="0">
                <a:latin typeface="Microsoft Sans Serif"/>
                <a:cs typeface="Microsoft Sans Serif"/>
              </a:rPr>
              <a:t>нехватки </a:t>
            </a:r>
            <a:r>
              <a:rPr sz="2950" spc="-770" dirty="0">
                <a:latin typeface="Microsoft Sans Serif"/>
                <a:cs typeface="Microsoft Sans Serif"/>
              </a:rPr>
              <a:t> </a:t>
            </a:r>
            <a:r>
              <a:rPr sz="2950" spc="-15" dirty="0">
                <a:latin typeface="Microsoft Sans Serif"/>
                <a:cs typeface="Microsoft Sans Serif"/>
              </a:rPr>
              <a:t>памяти</a:t>
            </a:r>
            <a:r>
              <a:rPr sz="2950" spc="30" dirty="0">
                <a:latin typeface="Microsoft Sans Serif"/>
                <a:cs typeface="Microsoft Sans Serif"/>
              </a:rPr>
              <a:t> </a:t>
            </a:r>
            <a:r>
              <a:rPr sz="2950" spc="20" dirty="0">
                <a:latin typeface="Microsoft Sans Serif"/>
                <a:cs typeface="Microsoft Sans Serif"/>
              </a:rPr>
              <a:t>или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dirty="0">
                <a:latin typeface="Microsoft Sans Serif"/>
                <a:cs typeface="Microsoft Sans Serif"/>
              </a:rPr>
              <a:t>сигнала.</a:t>
            </a:r>
          </a:p>
          <a:p>
            <a:pPr marL="319405" indent="-307340">
              <a:lnSpc>
                <a:spcPts val="3365"/>
              </a:lnSpc>
              <a:buChar char="•"/>
              <a:tabLst>
                <a:tab pos="319405" algn="l"/>
                <a:tab pos="320040" algn="l"/>
              </a:tabLst>
            </a:pPr>
            <a:r>
              <a:rPr sz="2950" spc="5" dirty="0">
                <a:latin typeface="Microsoft Sans Serif"/>
                <a:cs typeface="Microsoft Sans Serif"/>
              </a:rPr>
              <a:t>При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20" dirty="0">
                <a:latin typeface="Microsoft Sans Serif"/>
                <a:cs typeface="Microsoft Sans Serif"/>
              </a:rPr>
              <a:t>ошибке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20" dirty="0">
                <a:latin typeface="Microsoft Sans Serif"/>
                <a:cs typeface="Microsoft Sans Serif"/>
              </a:rPr>
              <a:t>возвращается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-1,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10" dirty="0">
                <a:latin typeface="Microsoft Sans Serif"/>
                <a:cs typeface="Microsoft Sans Serif"/>
              </a:rPr>
              <a:t>выставляется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-25" dirty="0">
                <a:latin typeface="Microsoft Sans Serif"/>
                <a:cs typeface="Microsoft Sans Serif"/>
              </a:rPr>
              <a:t>значение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errno.</a:t>
            </a:r>
            <a:endParaRPr sz="29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3001" y="832090"/>
            <a:ext cx="526542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pread/pwrite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16387"/>
            <a:ext cx="16315055" cy="280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25" dirty="0">
                <a:solidFill>
                  <a:srgbClr val="017100"/>
                </a:solidFill>
                <a:latin typeface="Courier New"/>
                <a:cs typeface="Courier New"/>
              </a:rPr>
              <a:t>#include</a:t>
            </a:r>
            <a:r>
              <a:rPr sz="3100" b="1" spc="-3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100" b="1" spc="25" dirty="0">
                <a:solidFill>
                  <a:srgbClr val="017100"/>
                </a:solidFill>
                <a:latin typeface="Courier New"/>
                <a:cs typeface="Courier New"/>
              </a:rPr>
              <a:t>&lt;unistd.h&gt;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Courier New"/>
              <a:cs typeface="Courier New"/>
            </a:endParaRPr>
          </a:p>
          <a:p>
            <a:pPr marL="12700" marR="5080">
              <a:lnSpc>
                <a:spcPts val="3629"/>
              </a:lnSpc>
            </a:pPr>
            <a:r>
              <a:rPr sz="3100" b="1" spc="25" dirty="0">
                <a:latin typeface="Courier New"/>
                <a:cs typeface="Courier New"/>
              </a:rPr>
              <a:t>ssize_t</a:t>
            </a:r>
            <a:r>
              <a:rPr sz="3100" b="1" spc="35" dirty="0">
                <a:latin typeface="Courier New"/>
                <a:cs typeface="Courier New"/>
              </a:rPr>
              <a:t> </a:t>
            </a:r>
            <a:r>
              <a:rPr sz="3100" b="1" spc="25" dirty="0">
                <a:latin typeface="Courier New"/>
                <a:cs typeface="Courier New"/>
              </a:rPr>
              <a:t>pread(int</a:t>
            </a:r>
            <a:r>
              <a:rPr sz="3100" b="1" spc="35" dirty="0">
                <a:latin typeface="Courier New"/>
                <a:cs typeface="Courier New"/>
              </a:rPr>
              <a:t> </a:t>
            </a:r>
            <a:r>
              <a:rPr sz="3100" u="heavy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fd</a:t>
            </a:r>
            <a:r>
              <a:rPr sz="3100" b="1" spc="20" dirty="0">
                <a:latin typeface="Courier New"/>
                <a:cs typeface="Courier New"/>
              </a:rPr>
              <a:t>,</a:t>
            </a:r>
            <a:r>
              <a:rPr sz="3100" b="1" spc="40" dirty="0">
                <a:latin typeface="Courier New"/>
                <a:cs typeface="Courier New"/>
              </a:rPr>
              <a:t> </a:t>
            </a:r>
            <a:r>
              <a:rPr sz="3100" b="1" spc="25" dirty="0">
                <a:latin typeface="Courier New"/>
                <a:cs typeface="Courier New"/>
              </a:rPr>
              <a:t>void</a:t>
            </a:r>
            <a:r>
              <a:rPr sz="3100" b="1" spc="40" dirty="0">
                <a:latin typeface="Courier New"/>
                <a:cs typeface="Courier New"/>
              </a:rPr>
              <a:t> </a:t>
            </a:r>
            <a:r>
              <a:rPr sz="3100" b="1" spc="20" dirty="0">
                <a:latin typeface="Courier New"/>
                <a:cs typeface="Courier New"/>
              </a:rPr>
              <a:t>*</a:t>
            </a:r>
            <a:r>
              <a:rPr sz="3100" u="heavy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buf</a:t>
            </a:r>
            <a:r>
              <a:rPr sz="3100" b="1" spc="20" dirty="0">
                <a:latin typeface="Courier New"/>
                <a:cs typeface="Courier New"/>
              </a:rPr>
              <a:t>,</a:t>
            </a:r>
            <a:r>
              <a:rPr sz="3100" b="1" spc="40" dirty="0">
                <a:latin typeface="Courier New"/>
                <a:cs typeface="Courier New"/>
              </a:rPr>
              <a:t> </a:t>
            </a:r>
            <a:r>
              <a:rPr sz="3100" b="1" spc="25" dirty="0">
                <a:latin typeface="Courier New"/>
                <a:cs typeface="Courier New"/>
              </a:rPr>
              <a:t>size_t</a:t>
            </a:r>
            <a:r>
              <a:rPr sz="3100" b="1" spc="35" dirty="0">
                <a:latin typeface="Courier New"/>
                <a:cs typeface="Courier New"/>
              </a:rPr>
              <a:t> </a:t>
            </a:r>
            <a:r>
              <a:rPr sz="3100" u="heavy" spc="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count</a:t>
            </a:r>
            <a:r>
              <a:rPr sz="3100" b="1" spc="25" dirty="0">
                <a:latin typeface="Courier New"/>
                <a:cs typeface="Courier New"/>
              </a:rPr>
              <a:t>,</a:t>
            </a:r>
            <a:r>
              <a:rPr sz="3100" b="1" spc="40" dirty="0">
                <a:latin typeface="Courier New"/>
                <a:cs typeface="Courier New"/>
              </a:rPr>
              <a:t> </a:t>
            </a:r>
            <a:r>
              <a:rPr sz="3100" b="1" spc="25" dirty="0">
                <a:latin typeface="Courier New"/>
                <a:cs typeface="Courier New"/>
              </a:rPr>
              <a:t>off_t</a:t>
            </a:r>
            <a:r>
              <a:rPr sz="3100" b="1" spc="40" dirty="0">
                <a:latin typeface="Courier New"/>
                <a:cs typeface="Courier New"/>
              </a:rPr>
              <a:t> </a:t>
            </a:r>
            <a:r>
              <a:rPr sz="3100" u="heavy" spc="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offset</a:t>
            </a:r>
            <a:r>
              <a:rPr sz="3100" b="1" spc="25" dirty="0">
                <a:latin typeface="Courier New"/>
                <a:cs typeface="Courier New"/>
              </a:rPr>
              <a:t>); </a:t>
            </a:r>
            <a:r>
              <a:rPr sz="3100" b="1" spc="30" dirty="0">
                <a:latin typeface="Courier New"/>
                <a:cs typeface="Courier New"/>
              </a:rPr>
              <a:t> </a:t>
            </a:r>
            <a:r>
              <a:rPr sz="3100" b="1" spc="25" dirty="0">
                <a:latin typeface="Courier New"/>
                <a:cs typeface="Courier New"/>
              </a:rPr>
              <a:t>ssize_t</a:t>
            </a:r>
            <a:r>
              <a:rPr sz="3100" b="1" spc="20" dirty="0">
                <a:latin typeface="Courier New"/>
                <a:cs typeface="Courier New"/>
              </a:rPr>
              <a:t> </a:t>
            </a:r>
            <a:r>
              <a:rPr sz="3100" b="1" spc="25" dirty="0">
                <a:latin typeface="Courier New"/>
                <a:cs typeface="Courier New"/>
              </a:rPr>
              <a:t>pwrite(int</a:t>
            </a:r>
            <a:r>
              <a:rPr sz="3100" b="1" spc="15" dirty="0">
                <a:latin typeface="Courier New"/>
                <a:cs typeface="Courier New"/>
              </a:rPr>
              <a:t> </a:t>
            </a:r>
            <a:r>
              <a:rPr sz="3100" u="heavy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fd</a:t>
            </a:r>
            <a:r>
              <a:rPr sz="3100" b="1" spc="20" dirty="0">
                <a:latin typeface="Courier New"/>
                <a:cs typeface="Courier New"/>
              </a:rPr>
              <a:t>,</a:t>
            </a:r>
            <a:r>
              <a:rPr sz="3100" b="1" spc="25" dirty="0">
                <a:latin typeface="Courier New"/>
                <a:cs typeface="Courier New"/>
              </a:rPr>
              <a:t> const</a:t>
            </a:r>
            <a:r>
              <a:rPr sz="3100" b="1" spc="20" dirty="0">
                <a:latin typeface="Courier New"/>
                <a:cs typeface="Courier New"/>
              </a:rPr>
              <a:t> </a:t>
            </a:r>
            <a:r>
              <a:rPr sz="3100" b="1" spc="25" dirty="0">
                <a:latin typeface="Courier New"/>
                <a:cs typeface="Courier New"/>
              </a:rPr>
              <a:t>void </a:t>
            </a:r>
            <a:r>
              <a:rPr sz="3100" b="1" spc="20" dirty="0">
                <a:latin typeface="Courier New"/>
                <a:cs typeface="Courier New"/>
              </a:rPr>
              <a:t>*</a:t>
            </a:r>
            <a:r>
              <a:rPr sz="3100" u="heavy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buf</a:t>
            </a:r>
            <a:r>
              <a:rPr sz="3100" b="1" spc="20" dirty="0">
                <a:latin typeface="Courier New"/>
                <a:cs typeface="Courier New"/>
              </a:rPr>
              <a:t>, </a:t>
            </a:r>
            <a:r>
              <a:rPr sz="3100" b="1" spc="25" dirty="0">
                <a:latin typeface="Courier New"/>
                <a:cs typeface="Courier New"/>
              </a:rPr>
              <a:t>size_t </a:t>
            </a:r>
            <a:r>
              <a:rPr sz="3100" u="heavy" spc="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count</a:t>
            </a:r>
            <a:r>
              <a:rPr sz="3100" b="1" spc="25" dirty="0">
                <a:latin typeface="Courier New"/>
                <a:cs typeface="Courier New"/>
              </a:rPr>
              <a:t>,</a:t>
            </a:r>
            <a:r>
              <a:rPr sz="3100" b="1" spc="20" dirty="0">
                <a:latin typeface="Courier New"/>
                <a:cs typeface="Courier New"/>
              </a:rPr>
              <a:t> </a:t>
            </a:r>
            <a:r>
              <a:rPr sz="3100" b="1" spc="25" dirty="0">
                <a:latin typeface="Courier New"/>
                <a:cs typeface="Courier New"/>
              </a:rPr>
              <a:t>off_t </a:t>
            </a:r>
            <a:r>
              <a:rPr sz="3100" u="heavy" spc="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offset</a:t>
            </a:r>
            <a:r>
              <a:rPr sz="3100" b="1" spc="25" dirty="0">
                <a:latin typeface="Courier New"/>
                <a:cs typeface="Courier New"/>
              </a:rPr>
              <a:t>);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100" spc="25" dirty="0">
                <a:latin typeface="Courier New"/>
                <a:cs typeface="Courier New"/>
              </a:rPr>
              <a:t>То</a:t>
            </a:r>
            <a:r>
              <a:rPr sz="3100" spc="10" dirty="0">
                <a:latin typeface="Courier New"/>
                <a:cs typeface="Courier New"/>
              </a:rPr>
              <a:t> </a:t>
            </a:r>
            <a:r>
              <a:rPr sz="3100" spc="25" dirty="0">
                <a:latin typeface="Courier New"/>
                <a:cs typeface="Courier New"/>
              </a:rPr>
              <a:t>же</a:t>
            </a:r>
            <a:r>
              <a:rPr sz="3100" spc="15" dirty="0">
                <a:latin typeface="Courier New"/>
                <a:cs typeface="Courier New"/>
              </a:rPr>
              <a:t> </a:t>
            </a:r>
            <a:r>
              <a:rPr sz="3100" spc="25" dirty="0">
                <a:latin typeface="Courier New"/>
                <a:cs typeface="Courier New"/>
              </a:rPr>
              <a:t>самое,</a:t>
            </a:r>
            <a:r>
              <a:rPr sz="3100" spc="15" dirty="0">
                <a:latin typeface="Courier New"/>
                <a:cs typeface="Courier New"/>
              </a:rPr>
              <a:t> </a:t>
            </a:r>
            <a:r>
              <a:rPr sz="3100" spc="25" dirty="0">
                <a:latin typeface="Courier New"/>
                <a:cs typeface="Courier New"/>
              </a:rPr>
              <a:t>но</a:t>
            </a:r>
            <a:r>
              <a:rPr sz="3100" spc="10" dirty="0">
                <a:latin typeface="Courier New"/>
                <a:cs typeface="Courier New"/>
              </a:rPr>
              <a:t> </a:t>
            </a:r>
            <a:r>
              <a:rPr sz="3100" spc="25" dirty="0">
                <a:latin typeface="Courier New"/>
                <a:cs typeface="Courier New"/>
              </a:rPr>
              <a:t>с</a:t>
            </a:r>
            <a:r>
              <a:rPr sz="3100" spc="15" dirty="0">
                <a:latin typeface="Courier New"/>
                <a:cs typeface="Courier New"/>
              </a:rPr>
              <a:t> </a:t>
            </a:r>
            <a:r>
              <a:rPr sz="3100" spc="25" dirty="0">
                <a:latin typeface="Courier New"/>
                <a:cs typeface="Courier New"/>
              </a:rPr>
              <a:t>указанием</a:t>
            </a:r>
            <a:r>
              <a:rPr sz="3100" spc="15" dirty="0">
                <a:latin typeface="Courier New"/>
                <a:cs typeface="Courier New"/>
              </a:rPr>
              <a:t> </a:t>
            </a:r>
            <a:r>
              <a:rPr sz="3100" spc="25" dirty="0">
                <a:latin typeface="Courier New"/>
                <a:cs typeface="Courier New"/>
              </a:rPr>
              <a:t>offset</a:t>
            </a:r>
            <a:endParaRPr sz="3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0286" y="832090"/>
            <a:ext cx="514413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25" dirty="0"/>
              <a:t>r</a:t>
            </a:r>
            <a:r>
              <a:rPr spc="45" dirty="0"/>
              <a:t>e</a:t>
            </a:r>
            <a:r>
              <a:rPr spc="-145" dirty="0"/>
              <a:t>a</a:t>
            </a:r>
            <a:r>
              <a:rPr spc="-15" dirty="0"/>
              <a:t>d</a:t>
            </a:r>
            <a:r>
              <a:rPr spc="-395" dirty="0"/>
              <a:t>v</a:t>
            </a:r>
            <a:r>
              <a:rPr spc="565" dirty="0"/>
              <a:t>/</a:t>
            </a:r>
            <a:r>
              <a:rPr spc="140" dirty="0"/>
              <a:t>w</a:t>
            </a:r>
            <a:r>
              <a:rPr spc="-65" dirty="0"/>
              <a:t>r</a:t>
            </a:r>
            <a:r>
              <a:rPr spc="-185" dirty="0"/>
              <a:t>i</a:t>
            </a:r>
            <a:r>
              <a:rPr spc="100" dirty="0"/>
              <a:t>t</a:t>
            </a:r>
            <a:r>
              <a:rPr spc="-75" dirty="0"/>
              <a:t>e</a:t>
            </a:r>
            <a:r>
              <a:rPr spc="120" dirty="0"/>
              <a:t>v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76272" y="3221529"/>
            <a:ext cx="12129135" cy="42886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25" dirty="0">
                <a:latin typeface="Arial" panose="020B0604020202020204" pitchFamily="34" charset="0"/>
                <a:cs typeface="Arial" panose="020B0604020202020204" pitchFamily="34" charset="0"/>
              </a:rPr>
              <a:t>#include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latin typeface="Arial" panose="020B0604020202020204" pitchFamily="34" charset="0"/>
                <a:cs typeface="Arial" panose="020B0604020202020204" pitchFamily="34" charset="0"/>
              </a:rPr>
              <a:t>&lt;sys/uio.h&gt;</a:t>
            </a:r>
          </a:p>
          <a:p>
            <a:pPr marL="12700" marR="5080">
              <a:lnSpc>
                <a:spcPct val="200800"/>
              </a:lnSpc>
              <a:spcBef>
                <a:spcPts val="5"/>
              </a:spcBef>
            </a:pP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ssize_t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readv(int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heavy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iovec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800" b="0" u="heavy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iov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heavy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iovcnt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spc="3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200800"/>
              </a:lnSpc>
              <a:spcBef>
                <a:spcPts val="5"/>
              </a:spcBef>
            </a:pPr>
            <a:r>
              <a:rPr sz="2800" spc="25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ssize_t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writev(int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heavy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sz="2800" spc="3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iovec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800" b="0" u="heavy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iov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heavy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iovcnt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800" b="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 же</a:t>
            </a:r>
            <a:r>
              <a:rPr sz="2800" b="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самое, но</a:t>
            </a:r>
            <a:r>
              <a:rPr sz="2800" b="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sz="2800" b="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записью из/в</a:t>
            </a:r>
            <a:r>
              <a:rPr sz="2800" b="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несколько буферов</a:t>
            </a:r>
          </a:p>
          <a:p>
            <a:pPr>
              <a:lnSpc>
                <a:spcPct val="100000"/>
              </a:lnSpc>
            </a:pP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b="0" spc="25" dirty="0">
                <a:solidFill>
                  <a:srgbClr val="000000"/>
                </a:solidFill>
                <a:latin typeface="Courier New"/>
                <a:cs typeface="Courier New"/>
              </a:rPr>
              <a:t>struct</a:t>
            </a:r>
            <a:r>
              <a:rPr b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b="0" spc="25" dirty="0">
                <a:solidFill>
                  <a:srgbClr val="000000"/>
                </a:solidFill>
                <a:latin typeface="Courier New"/>
                <a:cs typeface="Courier New"/>
              </a:rPr>
              <a:t>iovec</a:t>
            </a:r>
            <a:r>
              <a:rPr b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b="0" spc="25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3223" y="7510140"/>
            <a:ext cx="325310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23010" algn="l"/>
              </a:tabLst>
            </a:pPr>
            <a:r>
              <a:rPr sz="2600" spc="25" dirty="0">
                <a:latin typeface="Courier New"/>
                <a:cs typeface="Courier New"/>
              </a:rPr>
              <a:t>void	*iov_base;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3223" y="7908033"/>
            <a:ext cx="30518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latin typeface="Courier New"/>
                <a:cs typeface="Courier New"/>
              </a:rPr>
              <a:t>size_t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iov_len;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0050" y="7510140"/>
            <a:ext cx="6682740" cy="8255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latin typeface="Courier New"/>
                <a:cs typeface="Courier New"/>
              </a:rPr>
              <a:t>/*</a:t>
            </a:r>
            <a:r>
              <a:rPr sz="2600" spc="1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Starting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address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*/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5" dirty="0">
                <a:latin typeface="Courier New"/>
                <a:cs typeface="Courier New"/>
              </a:rPr>
              <a:t>/*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Number of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bytes to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transfer */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272" y="8305927"/>
            <a:ext cx="42925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latin typeface="Courier New"/>
                <a:cs typeface="Courier New"/>
              </a:rPr>
              <a:t>};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6963" y="832090"/>
            <a:ext cx="211772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85" dirty="0"/>
              <a:t>lseek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10855"/>
            <a:ext cx="16971010" cy="644214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00" b="1" spc="1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</a:t>
            </a:r>
            <a:r>
              <a:rPr sz="3600" b="1" spc="-30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1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&lt;unistd.h&gt;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off_t</a:t>
            </a:r>
            <a:r>
              <a:rPr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lseek(int</a:t>
            </a:r>
            <a:r>
              <a:rPr sz="36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u="heavy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off_t</a:t>
            </a:r>
            <a:r>
              <a:rPr sz="36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u="heavy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36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u="heavy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whence</a:t>
            </a: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Перемещает</a:t>
            </a:r>
            <a:r>
              <a:rPr sz="3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текущую позицию в</a:t>
            </a:r>
            <a:r>
              <a:rPr sz="3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файле на offset с</a:t>
            </a:r>
            <a:r>
              <a:rPr sz="3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учётом whence.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3460"/>
              </a:lnSpc>
              <a:spcBef>
                <a:spcPts val="5"/>
              </a:spcBef>
            </a:pP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whence: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43280" indent="-454659">
              <a:lnSpc>
                <a:spcPts val="3379"/>
              </a:lnSpc>
              <a:buChar char="-"/>
              <a:tabLst>
                <a:tab pos="843915" algn="l"/>
              </a:tabLst>
            </a:pP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SEEK_SET</a:t>
            </a:r>
            <a:r>
              <a:rPr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позиция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начала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файла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43280" indent="-454659">
              <a:lnSpc>
                <a:spcPts val="3379"/>
              </a:lnSpc>
              <a:buChar char="-"/>
              <a:tabLst>
                <a:tab pos="843915" algn="l"/>
              </a:tabLst>
            </a:pP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SEEK_CUR</a:t>
            </a:r>
            <a:r>
              <a:rPr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sz="3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текущего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места</a:t>
            </a:r>
            <a:r>
              <a:rPr sz="3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файле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43280" indent="-454659">
              <a:lnSpc>
                <a:spcPts val="3379"/>
              </a:lnSpc>
              <a:buChar char="-"/>
              <a:tabLst>
                <a:tab pos="843915" algn="l"/>
              </a:tabLst>
            </a:pP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SEEK_END</a:t>
            </a:r>
            <a:r>
              <a:rPr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конца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файла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43280" indent="-454659">
              <a:lnSpc>
                <a:spcPts val="3379"/>
              </a:lnSpc>
              <a:buChar char="-"/>
              <a:tabLst>
                <a:tab pos="843915" algn="l"/>
              </a:tabLst>
            </a:pP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SEEK_DATA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- находит ближайший участок с данными (после смещения offset)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43280" indent="-454659">
              <a:lnSpc>
                <a:spcPts val="3460"/>
              </a:lnSpc>
              <a:buChar char="-"/>
              <a:tabLst>
                <a:tab pos="843915" algn="l"/>
              </a:tabLst>
            </a:pP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SEEK_HOLE</a:t>
            </a:r>
            <a:r>
              <a:rPr sz="36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- находит</a:t>
            </a:r>
            <a:r>
              <a:rPr sz="3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ближайшую дырку (после</a:t>
            </a:r>
            <a:r>
              <a:rPr sz="3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смещения offset)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5192" y="832090"/>
            <a:ext cx="618109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0" dirty="0"/>
              <a:t>opendi</a:t>
            </a:r>
            <a:r>
              <a:rPr spc="90" dirty="0"/>
              <a:t>r</a:t>
            </a:r>
            <a:r>
              <a:rPr spc="-800" dirty="0"/>
              <a:t> </a:t>
            </a:r>
            <a:r>
              <a:rPr spc="1010" dirty="0"/>
              <a:t>/</a:t>
            </a:r>
            <a:r>
              <a:rPr spc="-800" dirty="0"/>
              <a:t> </a:t>
            </a:r>
            <a:r>
              <a:rPr spc="45" dirty="0"/>
              <a:t>m</a:t>
            </a:r>
            <a:r>
              <a:rPr spc="-350" dirty="0"/>
              <a:t>k</a:t>
            </a:r>
            <a:r>
              <a:rPr spc="-90" dirty="0"/>
              <a:t>dir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31203"/>
            <a:ext cx="8975778" cy="24795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b="1" spc="2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</a:t>
            </a:r>
            <a:r>
              <a:rPr sz="3200" b="1" spc="-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2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&lt;dirent.h&gt;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sz="32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*opendir(const</a:t>
            </a:r>
            <a:r>
              <a:rPr sz="32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sz="32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3200" u="heavy" spc="2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Открыть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директорию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6272" y="6714352"/>
            <a:ext cx="12060010" cy="247824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4644390">
              <a:lnSpc>
                <a:spcPct val="100400"/>
              </a:lnSpc>
              <a:spcBef>
                <a:spcPts val="125"/>
              </a:spcBef>
            </a:pPr>
            <a:r>
              <a:rPr sz="3200" b="1" spc="2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sz="3200" b="1" spc="25" dirty="0" err="1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stat.h</a:t>
            </a:r>
            <a:r>
              <a:rPr sz="3200" b="1" spc="2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3200" b="1" spc="25" dirty="0">
              <a:solidFill>
                <a:srgbClr val="0171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4644390">
              <a:lnSpc>
                <a:spcPct val="100400"/>
              </a:lnSpc>
              <a:spcBef>
                <a:spcPts val="125"/>
              </a:spcBef>
            </a:pPr>
            <a:r>
              <a:rPr sz="3200" b="1" spc="-1550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2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</a:t>
            </a:r>
            <a:r>
              <a:rPr sz="3200" b="1" spc="-10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2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&lt;sys/types.h&gt;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int mkdir(const</a:t>
            </a:r>
            <a:r>
              <a:rPr sz="3200" b="1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char *</a:t>
            </a:r>
            <a:r>
              <a:rPr sz="3200" u="heavy" spc="2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pathname</a:t>
            </a: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3200" b="1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mode_t</a:t>
            </a:r>
            <a:r>
              <a:rPr sz="3200" b="1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u="heavy" spc="2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Создать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директорию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5378" y="832090"/>
            <a:ext cx="187388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90" dirty="0"/>
              <a:t>lin</a:t>
            </a:r>
            <a:r>
              <a:rPr spc="-265" dirty="0"/>
              <a:t>k</a:t>
            </a:r>
            <a:r>
              <a:rPr spc="-36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78514"/>
            <a:ext cx="17281578" cy="1888979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50"/>
              </a:spcBef>
              <a:buChar char="•"/>
              <a:tabLst>
                <a:tab pos="473075" algn="l"/>
                <a:tab pos="473709" algn="l"/>
                <a:tab pos="7553959" algn="l"/>
              </a:tabLst>
            </a:pPr>
            <a:r>
              <a:rPr sz="3950" b="1" spc="140" dirty="0">
                <a:latin typeface="Arial" panose="020B0604020202020204" pitchFamily="34" charset="0"/>
                <a:cs typeface="Arial" panose="020B0604020202020204" pitchFamily="34" charset="0"/>
              </a:rPr>
              <a:t>ln</a:t>
            </a:r>
            <a:r>
              <a:rPr sz="395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b="1" spc="10" dirty="0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sz="3950" b="1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b="1" spc="10" dirty="0">
                <a:latin typeface="Arial" panose="020B0604020202020204" pitchFamily="34" charset="0"/>
                <a:cs typeface="Arial" panose="020B0604020202020204" pitchFamily="34" charset="0"/>
              </a:rPr>
              <a:t>hard_link_name</a:t>
            </a:r>
            <a:r>
              <a:rPr sz="3950" b="1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5" dirty="0"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sz="3950" spc="-65" dirty="0">
                <a:latin typeface="Arial" panose="020B0604020202020204" pitchFamily="34" charset="0"/>
                <a:cs typeface="Arial" panose="020B0604020202020204" pitchFamily="34" charset="0"/>
              </a:rPr>
              <a:t>создать</a:t>
            </a:r>
            <a:r>
              <a:rPr sz="3950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dirty="0">
                <a:latin typeface="Arial" panose="020B0604020202020204" pitchFamily="34" charset="0"/>
                <a:cs typeface="Arial" panose="020B0604020202020204" pitchFamily="34" charset="0"/>
              </a:rPr>
              <a:t>жесткую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35" dirty="0">
                <a:latin typeface="Arial" panose="020B0604020202020204" pitchFamily="34" charset="0"/>
                <a:cs typeface="Arial" panose="020B0604020202020204" pitchFamily="34" charset="0"/>
              </a:rPr>
              <a:t>ссылку</a:t>
            </a:r>
            <a:r>
              <a:rPr sz="3950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90" dirty="0">
                <a:latin typeface="Arial" panose="020B0604020202020204" pitchFamily="34" charset="0"/>
                <a:cs typeface="Arial" panose="020B0604020202020204" pitchFamily="34" charset="0"/>
              </a:rPr>
              <a:t>(hard</a:t>
            </a:r>
            <a:r>
              <a:rPr sz="395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80" dirty="0">
                <a:latin typeface="Arial" panose="020B0604020202020204" pitchFamily="34" charset="0"/>
                <a:cs typeface="Arial" panose="020B0604020202020204" pitchFamily="34" charset="0"/>
              </a:rPr>
              <a:t>link)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b="1" spc="140" dirty="0">
                <a:latin typeface="Arial" panose="020B0604020202020204" pitchFamily="34" charset="0"/>
                <a:cs typeface="Arial" panose="020B0604020202020204" pitchFamily="34" charset="0"/>
              </a:rPr>
              <a:t>ln</a:t>
            </a:r>
            <a:r>
              <a:rPr sz="39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b="1" spc="-35" dirty="0">
                <a:latin typeface="Arial" panose="020B0604020202020204" pitchFamily="34" charset="0"/>
                <a:cs typeface="Arial" panose="020B0604020202020204" pitchFamily="34" charset="0"/>
              </a:rPr>
              <a:t>-s</a:t>
            </a:r>
            <a:r>
              <a:rPr sz="39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b="1" spc="10" dirty="0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sz="39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b="1" spc="25" dirty="0">
                <a:latin typeface="Arial" panose="020B0604020202020204" pitchFamily="34" charset="0"/>
                <a:cs typeface="Arial" panose="020B0604020202020204" pitchFamily="34" charset="0"/>
              </a:rPr>
              <a:t>soft_link_name</a:t>
            </a:r>
            <a:r>
              <a:rPr sz="39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3950" spc="-65" dirty="0">
                <a:latin typeface="Arial" panose="020B0604020202020204" pitchFamily="34" charset="0"/>
                <a:cs typeface="Arial" panose="020B0604020202020204" pitchFamily="34" charset="0"/>
              </a:rPr>
              <a:t>создать</a:t>
            </a:r>
            <a:r>
              <a:rPr sz="395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100" dirty="0">
                <a:latin typeface="Arial" panose="020B0604020202020204" pitchFamily="34" charset="0"/>
                <a:cs typeface="Arial" panose="020B0604020202020204" pitchFamily="34" charset="0"/>
              </a:rPr>
              <a:t>мягкую</a:t>
            </a:r>
            <a:r>
              <a:rPr sz="395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35" dirty="0">
                <a:latin typeface="Arial" panose="020B0604020202020204" pitchFamily="34" charset="0"/>
                <a:cs typeface="Arial" panose="020B0604020202020204" pitchFamily="34" charset="0"/>
              </a:rPr>
              <a:t>ссылку</a:t>
            </a:r>
            <a:r>
              <a:rPr sz="395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125" dirty="0">
                <a:latin typeface="Arial" panose="020B0604020202020204" pitchFamily="34" charset="0"/>
                <a:cs typeface="Arial" panose="020B0604020202020204" pitchFamily="34" charset="0"/>
              </a:rPr>
              <a:t>(soft</a:t>
            </a:r>
            <a:r>
              <a:rPr sz="395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80" dirty="0">
                <a:latin typeface="Arial" panose="020B0604020202020204" pitchFamily="34" charset="0"/>
                <a:cs typeface="Arial" panose="020B0604020202020204" pitchFamily="34" charset="0"/>
              </a:rPr>
              <a:t>link)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8095" y="832090"/>
            <a:ext cx="154813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40" dirty="0"/>
              <a:t>s</a:t>
            </a:r>
            <a:r>
              <a:rPr spc="-210" dirty="0"/>
              <a:t>t</a:t>
            </a:r>
            <a:r>
              <a:rPr spc="-160" dirty="0"/>
              <a:t>a</a:t>
            </a:r>
            <a:r>
              <a:rPr spc="31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7712" y="2360350"/>
            <a:ext cx="18232755" cy="7883568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13995400">
              <a:lnSpc>
                <a:spcPts val="2890"/>
              </a:lnSpc>
              <a:spcBef>
                <a:spcPts val="295"/>
              </a:spcBef>
            </a:pPr>
            <a:r>
              <a:rPr sz="2800" b="1" spc="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</a:t>
            </a:r>
            <a:r>
              <a:rPr sz="2800" b="1" spc="-20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&lt;sys/types.h&gt; </a:t>
            </a:r>
            <a:r>
              <a:rPr sz="2800" b="1" spc="-148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&lt;sys/stat.h&gt; </a:t>
            </a:r>
            <a:r>
              <a:rPr sz="2800" b="1" spc="-1490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</a:t>
            </a:r>
            <a:r>
              <a:rPr sz="2800" b="1" spc="-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&lt;unistd.h&gt;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8054975">
              <a:lnSpc>
                <a:spcPts val="2890"/>
              </a:lnSpc>
            </a:pP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stat(const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pathname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stat</a:t>
            </a:r>
            <a:r>
              <a:rPr sz="28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statbuf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en-US" sz="2800" b="1" spc="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8054975">
              <a:lnSpc>
                <a:spcPts val="2890"/>
              </a:lnSpc>
            </a:pPr>
            <a:r>
              <a:rPr sz="2800" b="1" spc="-14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int fstat(int 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, struct stat</a:t>
            </a:r>
            <a:r>
              <a:rPr sz="28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statbuf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745"/>
              </a:lnSpc>
            </a:pP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lstat(const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pathname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stat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statbuf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945"/>
              </a:lnSpc>
            </a:pP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fstatat(int</a:t>
            </a:r>
            <a:r>
              <a:rPr sz="28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dirfd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sz="28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pathname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stat</a:t>
            </a:r>
            <a:r>
              <a:rPr sz="28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statbuf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8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flags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Возвращает информацию о файле.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96850">
              <a:lnSpc>
                <a:spcPts val="2890"/>
              </a:lnSpc>
            </a:pP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lstat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stat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но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lstat</a:t>
            </a:r>
            <a:r>
              <a:rPr sz="28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указывает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ссылку,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то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он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возвращает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информацию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самой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ссылке,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sz="2800" spc="-14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не о файле, на который указывает ссылка.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fstat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~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stat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, но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использует fd.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945"/>
              </a:lnSpc>
              <a:spcBef>
                <a:spcPts val="2360"/>
              </a:spcBef>
            </a:pP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fstatat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sz="28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stat,</a:t>
            </a:r>
            <a:r>
              <a:rPr sz="28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но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путь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относительный,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то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он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отчитывается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директории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дескриптором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fd,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945"/>
              </a:lnSpc>
            </a:pP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текущей.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stat64 ~</a:t>
            </a:r>
            <a:r>
              <a:rPr sz="28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stat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но</a:t>
            </a:r>
            <a:r>
              <a:rPr sz="2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поля имеют</a:t>
            </a:r>
            <a:r>
              <a:rPr sz="2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больший</a:t>
            </a:r>
            <a:r>
              <a:rPr sz="2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размер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1143</Words>
  <Application>Microsoft Office PowerPoint</Application>
  <PresentationFormat>Custom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Lucida Sans Unicode</vt:lpstr>
      <vt:lpstr>Microsoft Sans Serif</vt:lpstr>
      <vt:lpstr>Times New Roman</vt:lpstr>
      <vt:lpstr>Office Theme</vt:lpstr>
      <vt:lpstr>Семинар 3 Файловая система</vt:lpstr>
      <vt:lpstr>open</vt:lpstr>
      <vt:lpstr>read/write</vt:lpstr>
      <vt:lpstr>pread/pwrite</vt:lpstr>
      <vt:lpstr>readv/writev</vt:lpstr>
      <vt:lpstr>lseek</vt:lpstr>
      <vt:lpstr>opendir / mkdir</vt:lpstr>
      <vt:lpstr>links</vt:lpstr>
      <vt:lpstr>stat</vt:lpstr>
      <vt:lpstr>struct stat</vt:lpstr>
      <vt:lpstr>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caos_3</dc:title>
  <cp:lastModifiedBy>Konstantin Dragun</cp:lastModifiedBy>
  <cp:revision>9</cp:revision>
  <dcterms:created xsi:type="dcterms:W3CDTF">2024-09-26T18:51:53Z</dcterms:created>
  <dcterms:modified xsi:type="dcterms:W3CDTF">2024-09-27T11:08:55Z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2023-09-25T00:00:00Z</vt:filetime>
  </property>
  <property fmtid="{D5CDD505-2E9C-101B-9397-08002B2CF9AE}" pid="3" name="Creator">
    <vt:lpwstr>Keynote</vt:lpwstr>
  </property>
  <property fmtid="{D5CDD505-2E9C-101B-9397-08002B2CF9AE}" pid="4" name="LastSaved">
    <vt:filetime>2024-09-26T00:00:00Z</vt:filetime>
  </property>
</Properties>
</file>