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33655" y="821620"/>
            <a:ext cx="7036789" cy="108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6272" y="3281021"/>
            <a:ext cx="17951555" cy="648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7810" y="4769143"/>
            <a:ext cx="9669145" cy="19145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/>
              <a:t>АКО</a:t>
            </a:r>
            <a:r>
              <a:rPr dirty="0" spc="215"/>
              <a:t>С</a:t>
            </a:r>
            <a:r>
              <a:rPr dirty="0" spc="-800"/>
              <a:t> </a:t>
            </a:r>
            <a:r>
              <a:rPr dirty="0" spc="705"/>
              <a:t>4</a:t>
            </a:r>
          </a:p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dirty="0" sz="5250" spc="10"/>
              <a:t>Ассемблер</a:t>
            </a:r>
            <a:r>
              <a:rPr dirty="0" sz="5250" spc="-225"/>
              <a:t> </a:t>
            </a:r>
            <a:r>
              <a:rPr dirty="0" sz="5250" spc="-5"/>
              <a:t>и</a:t>
            </a:r>
            <a:r>
              <a:rPr dirty="0" sz="5250" spc="-220"/>
              <a:t> </a:t>
            </a:r>
            <a:r>
              <a:rPr dirty="0" sz="5250" spc="10"/>
              <a:t>память</a:t>
            </a:r>
            <a:r>
              <a:rPr dirty="0" sz="5250" spc="10" b="0">
                <a:latin typeface="Roboto Lt"/>
                <a:cs typeface="Roboto Lt"/>
              </a:rPr>
              <a:t>.</a:t>
            </a:r>
            <a:r>
              <a:rPr dirty="0" sz="5250" spc="-70" b="0">
                <a:latin typeface="Roboto Lt"/>
                <a:cs typeface="Roboto Lt"/>
              </a:rPr>
              <a:t> </a:t>
            </a:r>
            <a:r>
              <a:rPr dirty="0" sz="5250" spc="10"/>
              <a:t>Начало</a:t>
            </a:r>
            <a:endParaRPr sz="525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8607" y="821637"/>
            <a:ext cx="3154680" cy="10814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85"/>
              <a:t>Секции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278514"/>
            <a:ext cx="13536930" cy="4406900"/>
          </a:xfrm>
          <a:prstGeom prst="rect">
            <a:avLst/>
          </a:prstGeom>
        </p:spPr>
        <p:txBody>
          <a:bodyPr wrap="square" lIns="0" tIns="336550" rIns="0" bIns="0" rtlCol="0" vert="horz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50"/>
              </a:spcBef>
              <a:buChar char="•"/>
              <a:tabLst>
                <a:tab pos="473075" algn="l"/>
                <a:tab pos="473709" algn="l"/>
              </a:tabLst>
            </a:pPr>
            <a:r>
              <a:rPr dirty="0" sz="3950" spc="120">
                <a:latin typeface="Microsoft Sans Serif"/>
                <a:cs typeface="Microsoft Sans Serif"/>
              </a:rPr>
              <a:t>.text</a:t>
            </a:r>
            <a:r>
              <a:rPr dirty="0" sz="3950" spc="-30">
                <a:latin typeface="Microsoft Sans Serif"/>
                <a:cs typeface="Microsoft Sans Serif"/>
              </a:rPr>
              <a:t> </a:t>
            </a:r>
            <a:r>
              <a:rPr dirty="0" sz="3950" spc="5">
                <a:latin typeface="Microsoft Sans Serif"/>
                <a:cs typeface="Microsoft Sans Serif"/>
              </a:rPr>
              <a:t>-</a:t>
            </a:r>
            <a:r>
              <a:rPr dirty="0" sz="3950" spc="-30">
                <a:latin typeface="Microsoft Sans Serif"/>
                <a:cs typeface="Microsoft Sans Serif"/>
              </a:rPr>
              <a:t> </a:t>
            </a:r>
            <a:r>
              <a:rPr dirty="0" sz="3950" spc="-145">
                <a:latin typeface="Lucida Sans Unicode"/>
                <a:cs typeface="Lucida Sans Unicode"/>
              </a:rPr>
              <a:t>код</a:t>
            </a:r>
            <a:endParaRPr sz="3950">
              <a:latin typeface="Lucida Sans Unicode"/>
              <a:cs typeface="Lucida Sans Unicode"/>
            </a:endParaRPr>
          </a:p>
          <a:p>
            <a:pPr marL="473075" marR="5080" indent="-461009">
              <a:lnSpc>
                <a:spcPct val="111700"/>
              </a:lnSpc>
              <a:spcBef>
                <a:spcPts val="2000"/>
              </a:spcBef>
              <a:buChar char="•"/>
              <a:tabLst>
                <a:tab pos="473075" algn="l"/>
                <a:tab pos="473709" algn="l"/>
              </a:tabLst>
            </a:pPr>
            <a:r>
              <a:rPr dirty="0" sz="3950" spc="35">
                <a:latin typeface="Microsoft Sans Serif"/>
                <a:cs typeface="Microsoft Sans Serif"/>
              </a:rPr>
              <a:t>.bss</a:t>
            </a:r>
            <a:r>
              <a:rPr dirty="0" sz="3950">
                <a:latin typeface="Microsoft Sans Serif"/>
                <a:cs typeface="Microsoft Sans Serif"/>
              </a:rPr>
              <a:t> </a:t>
            </a:r>
            <a:r>
              <a:rPr dirty="0" sz="3950" spc="5">
                <a:latin typeface="Microsoft Sans Serif"/>
                <a:cs typeface="Microsoft Sans Serif"/>
              </a:rPr>
              <a:t>- </a:t>
            </a:r>
            <a:r>
              <a:rPr dirty="0" sz="3950" spc="-120">
                <a:latin typeface="Lucida Sans Unicode"/>
                <a:cs typeface="Lucida Sans Unicode"/>
              </a:rPr>
              <a:t>глобальные</a:t>
            </a:r>
            <a:r>
              <a:rPr dirty="0" sz="3950" spc="-195">
                <a:latin typeface="Lucida Sans Unicode"/>
                <a:cs typeface="Lucida Sans Unicode"/>
              </a:rPr>
              <a:t> </a:t>
            </a:r>
            <a:r>
              <a:rPr dirty="0" sz="3950" spc="-170">
                <a:latin typeface="Lucida Sans Unicode"/>
                <a:cs typeface="Lucida Sans Unicode"/>
              </a:rPr>
              <a:t>и</a:t>
            </a:r>
            <a:r>
              <a:rPr dirty="0" sz="3950" spc="-195">
                <a:latin typeface="Lucida Sans Unicode"/>
                <a:cs typeface="Lucida Sans Unicode"/>
              </a:rPr>
              <a:t> </a:t>
            </a:r>
            <a:r>
              <a:rPr dirty="0" sz="3950" spc="-25">
                <a:latin typeface="Lucida Sans Unicode"/>
                <a:cs typeface="Lucida Sans Unicode"/>
              </a:rPr>
              <a:t>статические</a:t>
            </a:r>
            <a:r>
              <a:rPr dirty="0" sz="3950" spc="-195">
                <a:latin typeface="Lucida Sans Unicode"/>
                <a:cs typeface="Lucida Sans Unicode"/>
              </a:rPr>
              <a:t> </a:t>
            </a:r>
            <a:r>
              <a:rPr dirty="0" sz="3950" spc="-125">
                <a:latin typeface="Lucida Sans Unicode"/>
                <a:cs typeface="Lucida Sans Unicode"/>
              </a:rPr>
              <a:t>переменные</a:t>
            </a:r>
            <a:r>
              <a:rPr dirty="0" sz="3950" spc="-125">
                <a:latin typeface="Microsoft Sans Serif"/>
                <a:cs typeface="Microsoft Sans Serif"/>
              </a:rPr>
              <a:t>,</a:t>
            </a:r>
            <a:r>
              <a:rPr dirty="0" sz="3950">
                <a:latin typeface="Microsoft Sans Serif"/>
                <a:cs typeface="Microsoft Sans Serif"/>
              </a:rPr>
              <a:t> </a:t>
            </a:r>
            <a:r>
              <a:rPr dirty="0" sz="3950" spc="-95">
                <a:latin typeface="Lucida Sans Unicode"/>
                <a:cs typeface="Lucida Sans Unicode"/>
              </a:rPr>
              <a:t>которые </a:t>
            </a:r>
            <a:r>
              <a:rPr dirty="0" sz="3950" spc="-1235">
                <a:latin typeface="Lucida Sans Unicode"/>
                <a:cs typeface="Lucida Sans Unicode"/>
              </a:rPr>
              <a:t> </a:t>
            </a:r>
            <a:r>
              <a:rPr dirty="0" sz="3950" spc="-155">
                <a:latin typeface="Lucida Sans Unicode"/>
                <a:cs typeface="Lucida Sans Unicode"/>
              </a:rPr>
              <a:t>проинициализированы</a:t>
            </a:r>
            <a:r>
              <a:rPr dirty="0" sz="3950" spc="-204">
                <a:latin typeface="Lucida Sans Unicode"/>
                <a:cs typeface="Lucida Sans Unicode"/>
              </a:rPr>
              <a:t> </a:t>
            </a:r>
            <a:r>
              <a:rPr dirty="0" sz="3950" spc="-135">
                <a:latin typeface="Lucida Sans Unicode"/>
                <a:cs typeface="Lucida Sans Unicode"/>
              </a:rPr>
              <a:t>нулём</a:t>
            </a:r>
            <a:r>
              <a:rPr dirty="0" sz="3950" spc="-204">
                <a:latin typeface="Lucida Sans Unicode"/>
                <a:cs typeface="Lucida Sans Unicode"/>
              </a:rPr>
              <a:t> </a:t>
            </a:r>
            <a:r>
              <a:rPr dirty="0" sz="3950" spc="-130">
                <a:latin typeface="Lucida Sans Unicode"/>
                <a:cs typeface="Lucida Sans Unicode"/>
              </a:rPr>
              <a:t>или</a:t>
            </a:r>
            <a:r>
              <a:rPr dirty="0" sz="3950" spc="-204">
                <a:latin typeface="Lucida Sans Unicode"/>
                <a:cs typeface="Lucida Sans Unicode"/>
              </a:rPr>
              <a:t> </a:t>
            </a:r>
            <a:r>
              <a:rPr dirty="0" sz="3950" spc="-70">
                <a:latin typeface="Lucida Sans Unicode"/>
                <a:cs typeface="Lucida Sans Unicode"/>
              </a:rPr>
              <a:t>никак</a:t>
            </a:r>
            <a:endParaRPr sz="395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75"/>
              </a:spcBef>
              <a:buChar char="•"/>
              <a:tabLst>
                <a:tab pos="473075" algn="l"/>
                <a:tab pos="473709" algn="l"/>
              </a:tabLst>
            </a:pPr>
            <a:r>
              <a:rPr dirty="0" sz="3950" spc="85">
                <a:latin typeface="Microsoft Sans Serif"/>
                <a:cs typeface="Microsoft Sans Serif"/>
              </a:rPr>
              <a:t>.data</a:t>
            </a:r>
            <a:r>
              <a:rPr dirty="0" sz="3950" spc="-25">
                <a:latin typeface="Microsoft Sans Serif"/>
                <a:cs typeface="Microsoft Sans Serif"/>
              </a:rPr>
              <a:t> </a:t>
            </a:r>
            <a:r>
              <a:rPr dirty="0" sz="3950" spc="5">
                <a:latin typeface="Microsoft Sans Serif"/>
                <a:cs typeface="Microsoft Sans Serif"/>
              </a:rPr>
              <a:t>-</a:t>
            </a:r>
            <a:r>
              <a:rPr dirty="0" sz="3950" spc="-25">
                <a:latin typeface="Microsoft Sans Serif"/>
                <a:cs typeface="Microsoft Sans Serif"/>
              </a:rPr>
              <a:t> </a:t>
            </a:r>
            <a:r>
              <a:rPr dirty="0" sz="3950" spc="15">
                <a:latin typeface="Lucida Sans Unicode"/>
                <a:cs typeface="Lucida Sans Unicode"/>
              </a:rPr>
              <a:t>всё</a:t>
            </a:r>
            <a:r>
              <a:rPr dirty="0" sz="3950" spc="-225">
                <a:latin typeface="Lucida Sans Unicode"/>
                <a:cs typeface="Lucida Sans Unicode"/>
              </a:rPr>
              <a:t> </a:t>
            </a:r>
            <a:r>
              <a:rPr dirty="0" sz="3950" spc="-90">
                <a:latin typeface="Lucida Sans Unicode"/>
                <a:cs typeface="Lucida Sans Unicode"/>
              </a:rPr>
              <a:t>остальное</a:t>
            </a:r>
            <a:endParaRPr sz="395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55"/>
              </a:spcBef>
              <a:buChar char="•"/>
              <a:tabLst>
                <a:tab pos="473075" algn="l"/>
                <a:tab pos="473709" algn="l"/>
              </a:tabLst>
            </a:pPr>
            <a:r>
              <a:rPr dirty="0" sz="3950" spc="85">
                <a:latin typeface="Microsoft Sans Serif"/>
                <a:cs typeface="Microsoft Sans Serif"/>
              </a:rPr>
              <a:t>.</a:t>
            </a:r>
            <a:r>
              <a:rPr dirty="0" sz="3950" spc="40">
                <a:latin typeface="Microsoft Sans Serif"/>
                <a:cs typeface="Microsoft Sans Serif"/>
              </a:rPr>
              <a:t>r</a:t>
            </a:r>
            <a:r>
              <a:rPr dirty="0" sz="3950" spc="204">
                <a:latin typeface="Microsoft Sans Serif"/>
                <a:cs typeface="Microsoft Sans Serif"/>
              </a:rPr>
              <a:t>oda</a:t>
            </a:r>
            <a:r>
              <a:rPr dirty="0" sz="3950" spc="114">
                <a:latin typeface="Microsoft Sans Serif"/>
                <a:cs typeface="Microsoft Sans Serif"/>
              </a:rPr>
              <a:t>t</a:t>
            </a:r>
            <a:r>
              <a:rPr dirty="0" sz="3950" spc="-60">
                <a:latin typeface="Microsoft Sans Serif"/>
                <a:cs typeface="Microsoft Sans Serif"/>
              </a:rPr>
              <a:t>a</a:t>
            </a:r>
            <a:r>
              <a:rPr dirty="0" sz="3950" spc="-5">
                <a:latin typeface="Microsoft Sans Serif"/>
                <a:cs typeface="Microsoft Sans Serif"/>
              </a:rPr>
              <a:t> </a:t>
            </a:r>
            <a:r>
              <a:rPr dirty="0" sz="3950" spc="5">
                <a:latin typeface="Microsoft Sans Serif"/>
                <a:cs typeface="Microsoft Sans Serif"/>
              </a:rPr>
              <a:t>-</a:t>
            </a:r>
            <a:r>
              <a:rPr dirty="0" sz="3950" spc="-5">
                <a:latin typeface="Microsoft Sans Serif"/>
                <a:cs typeface="Microsoft Sans Serif"/>
              </a:rPr>
              <a:t> </a:t>
            </a:r>
            <a:r>
              <a:rPr dirty="0" sz="3950" spc="-100">
                <a:latin typeface="Lucida Sans Unicode"/>
                <a:cs typeface="Lucida Sans Unicode"/>
              </a:rPr>
              <a:t>то</a:t>
            </a:r>
            <a:r>
              <a:rPr dirty="0" sz="3950" spc="-204">
                <a:latin typeface="Lucida Sans Unicode"/>
                <a:cs typeface="Lucida Sans Unicode"/>
              </a:rPr>
              <a:t> </a:t>
            </a:r>
            <a:r>
              <a:rPr dirty="0" sz="3950" spc="105">
                <a:latin typeface="Lucida Sans Unicode"/>
                <a:cs typeface="Lucida Sans Unicode"/>
              </a:rPr>
              <a:t>же</a:t>
            </a:r>
            <a:r>
              <a:rPr dirty="0" sz="3950" spc="-204">
                <a:latin typeface="Lucida Sans Unicode"/>
                <a:cs typeface="Lucida Sans Unicode"/>
              </a:rPr>
              <a:t> </a:t>
            </a:r>
            <a:r>
              <a:rPr dirty="0" sz="3950" spc="-15">
                <a:latin typeface="Lucida Sans Unicode"/>
                <a:cs typeface="Lucida Sans Unicode"/>
              </a:rPr>
              <a:t>са</a:t>
            </a:r>
            <a:r>
              <a:rPr dirty="0" sz="3950" spc="-254">
                <a:latin typeface="Lucida Sans Unicode"/>
                <a:cs typeface="Lucida Sans Unicode"/>
              </a:rPr>
              <a:t>м</a:t>
            </a:r>
            <a:r>
              <a:rPr dirty="0" sz="3950" spc="-210">
                <a:latin typeface="Lucida Sans Unicode"/>
                <a:cs typeface="Lucida Sans Unicode"/>
              </a:rPr>
              <a:t>о</a:t>
            </a:r>
            <a:r>
              <a:rPr dirty="0" sz="3950" spc="-5">
                <a:latin typeface="Lucida Sans Unicode"/>
                <a:cs typeface="Lucida Sans Unicode"/>
              </a:rPr>
              <a:t>е</a:t>
            </a:r>
            <a:r>
              <a:rPr dirty="0" sz="3950" spc="15">
                <a:latin typeface="Microsoft Sans Serif"/>
                <a:cs typeface="Microsoft Sans Serif"/>
              </a:rPr>
              <a:t>,</a:t>
            </a:r>
            <a:r>
              <a:rPr dirty="0" sz="3950" spc="-5">
                <a:latin typeface="Microsoft Sans Serif"/>
                <a:cs typeface="Microsoft Sans Serif"/>
              </a:rPr>
              <a:t> </a:t>
            </a:r>
            <a:r>
              <a:rPr dirty="0" sz="3950" spc="-250">
                <a:latin typeface="Lucida Sans Unicode"/>
                <a:cs typeface="Lucida Sans Unicode"/>
              </a:rPr>
              <a:t>но</a:t>
            </a:r>
            <a:r>
              <a:rPr dirty="0" sz="3950" spc="-204">
                <a:latin typeface="Lucida Sans Unicode"/>
                <a:cs typeface="Lucida Sans Unicode"/>
              </a:rPr>
              <a:t> </a:t>
            </a:r>
            <a:r>
              <a:rPr dirty="0" sz="3950" spc="-275">
                <a:latin typeface="Lucida Sans Unicode"/>
                <a:cs typeface="Lucida Sans Unicode"/>
              </a:rPr>
              <a:t>н</a:t>
            </a:r>
            <a:r>
              <a:rPr dirty="0" sz="3950">
                <a:latin typeface="Lucida Sans Unicode"/>
                <a:cs typeface="Lucida Sans Unicode"/>
              </a:rPr>
              <a:t>е</a:t>
            </a:r>
            <a:r>
              <a:rPr dirty="0" sz="3950" spc="-170">
                <a:latin typeface="Lucida Sans Unicode"/>
                <a:cs typeface="Lucida Sans Unicode"/>
              </a:rPr>
              <a:t>и</a:t>
            </a:r>
            <a:r>
              <a:rPr dirty="0" sz="3950" spc="-55">
                <a:latin typeface="Lucida Sans Unicode"/>
                <a:cs typeface="Lucida Sans Unicode"/>
              </a:rPr>
              <a:t>зме</a:t>
            </a:r>
            <a:r>
              <a:rPr dirty="0" sz="3950" spc="-275">
                <a:latin typeface="Lucida Sans Unicode"/>
                <a:cs typeface="Lucida Sans Unicode"/>
              </a:rPr>
              <a:t>н</a:t>
            </a:r>
            <a:r>
              <a:rPr dirty="0" sz="3950" spc="190">
                <a:latin typeface="Lucida Sans Unicode"/>
                <a:cs typeface="Lucida Sans Unicode"/>
              </a:rPr>
              <a:t>я</a:t>
            </a:r>
            <a:r>
              <a:rPr dirty="0" sz="3950">
                <a:latin typeface="Lucida Sans Unicode"/>
                <a:cs typeface="Lucida Sans Unicode"/>
              </a:rPr>
              <a:t>е</a:t>
            </a:r>
            <a:r>
              <a:rPr dirty="0" sz="3950" spc="-254">
                <a:latin typeface="Lucida Sans Unicode"/>
                <a:cs typeface="Lucida Sans Unicode"/>
              </a:rPr>
              <a:t>м</a:t>
            </a:r>
            <a:r>
              <a:rPr dirty="0" sz="3950" spc="-210">
                <a:latin typeface="Lucida Sans Unicode"/>
                <a:cs typeface="Lucida Sans Unicode"/>
              </a:rPr>
              <a:t>о</a:t>
            </a:r>
            <a:r>
              <a:rPr dirty="0" sz="3950">
                <a:latin typeface="Lucida Sans Unicode"/>
                <a:cs typeface="Lucida Sans Unicode"/>
              </a:rPr>
              <a:t>е</a:t>
            </a:r>
            <a:endParaRPr sz="3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2778" y="821637"/>
            <a:ext cx="4626610" cy="10814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85"/>
              <a:t>Сравнения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478164"/>
            <a:ext cx="4511675" cy="356933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068070" marR="5080">
              <a:lnSpc>
                <a:spcPts val="3960"/>
              </a:lnSpc>
              <a:spcBef>
                <a:spcPts val="395"/>
              </a:spcBef>
            </a:pPr>
            <a:r>
              <a:rPr dirty="0" sz="3450">
                <a:latin typeface="Courier New"/>
                <a:cs typeface="Courier New"/>
              </a:rPr>
              <a:t>cmp</a:t>
            </a:r>
            <a:r>
              <a:rPr dirty="0" sz="3450" spc="50">
                <a:latin typeface="Courier New"/>
                <a:cs typeface="Courier New"/>
              </a:rPr>
              <a:t> </a:t>
            </a:r>
            <a:r>
              <a:rPr dirty="0" sz="3450">
                <a:latin typeface="Courier New"/>
                <a:cs typeface="Courier New"/>
              </a:rPr>
              <a:t>al,</a:t>
            </a:r>
            <a:r>
              <a:rPr dirty="0" sz="3450" spc="50">
                <a:latin typeface="Courier New"/>
                <a:cs typeface="Courier New"/>
              </a:rPr>
              <a:t> </a:t>
            </a:r>
            <a:r>
              <a:rPr dirty="0" sz="3450">
                <a:latin typeface="Courier New"/>
                <a:cs typeface="Courier New"/>
              </a:rPr>
              <a:t>n2 </a:t>
            </a:r>
            <a:r>
              <a:rPr dirty="0" sz="3450" spc="5">
                <a:latin typeface="Courier New"/>
                <a:cs typeface="Courier New"/>
              </a:rPr>
              <a:t> </a:t>
            </a:r>
            <a:r>
              <a:rPr dirty="0" sz="3450">
                <a:latin typeface="Courier New"/>
                <a:cs typeface="Courier New"/>
              </a:rPr>
              <a:t>jne not_equal </a:t>
            </a:r>
            <a:r>
              <a:rPr dirty="0" sz="3450" spc="-2065">
                <a:latin typeface="Courier New"/>
                <a:cs typeface="Courier New"/>
              </a:rPr>
              <a:t> </a:t>
            </a:r>
            <a:r>
              <a:rPr dirty="0" sz="3450">
                <a:latin typeface="Courier New"/>
                <a:cs typeface="Courier New"/>
              </a:rPr>
              <a:t>mov</a:t>
            </a:r>
            <a:r>
              <a:rPr dirty="0" sz="3450" spc="45">
                <a:latin typeface="Courier New"/>
                <a:cs typeface="Courier New"/>
              </a:rPr>
              <a:t> </a:t>
            </a:r>
            <a:r>
              <a:rPr dirty="0" sz="3450">
                <a:latin typeface="Courier New"/>
                <a:cs typeface="Courier New"/>
              </a:rPr>
              <a:t>eax,</a:t>
            </a:r>
            <a:r>
              <a:rPr dirty="0" sz="3450" spc="50">
                <a:latin typeface="Courier New"/>
                <a:cs typeface="Courier New"/>
              </a:rPr>
              <a:t> </a:t>
            </a:r>
            <a:r>
              <a:rPr dirty="0" sz="3450" spc="5">
                <a:latin typeface="Courier New"/>
                <a:cs typeface="Courier New"/>
              </a:rPr>
              <a:t>0 </a:t>
            </a:r>
            <a:r>
              <a:rPr dirty="0" sz="3450" spc="10">
                <a:latin typeface="Courier New"/>
                <a:cs typeface="Courier New"/>
              </a:rPr>
              <a:t> </a:t>
            </a:r>
            <a:r>
              <a:rPr dirty="0" sz="3450">
                <a:latin typeface="Courier New"/>
                <a:cs typeface="Courier New"/>
              </a:rPr>
              <a:t>jmp</a:t>
            </a:r>
            <a:r>
              <a:rPr dirty="0" sz="3450" spc="-10">
                <a:latin typeface="Courier New"/>
                <a:cs typeface="Courier New"/>
              </a:rPr>
              <a:t> </a:t>
            </a:r>
            <a:r>
              <a:rPr dirty="0" sz="3450" spc="5">
                <a:latin typeface="Courier New"/>
                <a:cs typeface="Courier New"/>
              </a:rPr>
              <a:t>equal</a:t>
            </a:r>
            <a:endParaRPr sz="3450">
              <a:latin typeface="Courier New"/>
              <a:cs typeface="Courier New"/>
            </a:endParaRPr>
          </a:p>
          <a:p>
            <a:pPr marL="12700">
              <a:lnSpc>
                <a:spcPts val="3754"/>
              </a:lnSpc>
            </a:pPr>
            <a:r>
              <a:rPr dirty="0" sz="3450" spc="5">
                <a:latin typeface="Courier New"/>
                <a:cs typeface="Courier New"/>
              </a:rPr>
              <a:t>not_equal:</a:t>
            </a:r>
            <a:endParaRPr sz="3450">
              <a:latin typeface="Courier New"/>
              <a:cs typeface="Courier New"/>
            </a:endParaRPr>
          </a:p>
          <a:p>
            <a:pPr marL="12700" marR="796290" indent="1055370">
              <a:lnSpc>
                <a:spcPts val="3960"/>
              </a:lnSpc>
              <a:spcBef>
                <a:spcPts val="185"/>
              </a:spcBef>
            </a:pPr>
            <a:r>
              <a:rPr dirty="0" sz="3450">
                <a:latin typeface="Courier New"/>
                <a:cs typeface="Courier New"/>
              </a:rPr>
              <a:t>mov</a:t>
            </a:r>
            <a:r>
              <a:rPr dirty="0" sz="3450" spc="-30">
                <a:latin typeface="Courier New"/>
                <a:cs typeface="Courier New"/>
              </a:rPr>
              <a:t> </a:t>
            </a:r>
            <a:r>
              <a:rPr dirty="0" sz="3450">
                <a:latin typeface="Courier New"/>
                <a:cs typeface="Courier New"/>
              </a:rPr>
              <a:t>eax,</a:t>
            </a:r>
            <a:r>
              <a:rPr dirty="0" sz="3450" spc="-30">
                <a:latin typeface="Courier New"/>
                <a:cs typeface="Courier New"/>
              </a:rPr>
              <a:t> </a:t>
            </a:r>
            <a:r>
              <a:rPr dirty="0" sz="3450" spc="5">
                <a:latin typeface="Courier New"/>
                <a:cs typeface="Courier New"/>
              </a:rPr>
              <a:t>1 </a:t>
            </a:r>
            <a:r>
              <a:rPr dirty="0" sz="3450" spc="-2055">
                <a:latin typeface="Courier New"/>
                <a:cs typeface="Courier New"/>
              </a:rPr>
              <a:t> </a:t>
            </a:r>
            <a:r>
              <a:rPr dirty="0" sz="3450" spc="5">
                <a:latin typeface="Courier New"/>
                <a:cs typeface="Courier New"/>
              </a:rPr>
              <a:t>equal:</a:t>
            </a:r>
            <a:endParaRPr sz="34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4457" y="3492823"/>
            <a:ext cx="12347575" cy="103060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477520" algn="l"/>
                <a:tab pos="7684770" algn="l"/>
              </a:tabLst>
            </a:pPr>
            <a:r>
              <a:rPr dirty="0" sz="3050">
                <a:solidFill>
                  <a:srgbClr val="017100"/>
                </a:solidFill>
                <a:latin typeface="Courier New"/>
                <a:cs typeface="Courier New"/>
              </a:rPr>
              <a:t>;	сраниваем значения регистра </a:t>
            </a:r>
            <a:r>
              <a:rPr dirty="0" sz="3050" spc="-5">
                <a:solidFill>
                  <a:srgbClr val="017100"/>
                </a:solidFill>
                <a:latin typeface="Courier New"/>
                <a:cs typeface="Courier New"/>
              </a:rPr>
              <a:t>AL	</a:t>
            </a:r>
            <a:r>
              <a:rPr dirty="0" sz="3050">
                <a:solidFill>
                  <a:srgbClr val="017100"/>
                </a:solidFill>
                <a:latin typeface="Courier New"/>
                <a:cs typeface="Courier New"/>
              </a:rPr>
              <a:t>и</a:t>
            </a:r>
            <a:r>
              <a:rPr dirty="0" sz="3050" spc="-4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dirty="0" sz="3050">
                <a:solidFill>
                  <a:srgbClr val="017100"/>
                </a:solidFill>
                <a:latin typeface="Courier New"/>
                <a:cs typeface="Courier New"/>
              </a:rPr>
              <a:t>переменной</a:t>
            </a:r>
            <a:r>
              <a:rPr dirty="0" sz="3050" spc="-35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dirty="0" sz="3050">
                <a:solidFill>
                  <a:srgbClr val="017100"/>
                </a:solidFill>
                <a:latin typeface="Courier New"/>
                <a:cs typeface="Courier New"/>
              </a:rPr>
              <a:t>n2</a:t>
            </a:r>
            <a:endParaRPr sz="3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477520" algn="l"/>
                <a:tab pos="6057265" algn="l"/>
              </a:tabLst>
            </a:pPr>
            <a:r>
              <a:rPr dirty="0" sz="3050">
                <a:solidFill>
                  <a:srgbClr val="017100"/>
                </a:solidFill>
                <a:latin typeface="Courier New"/>
                <a:cs typeface="Courier New"/>
              </a:rPr>
              <a:t>;	если значения не равны,	переходим</a:t>
            </a:r>
            <a:r>
              <a:rPr dirty="0" sz="3050" spc="-35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dirty="0" sz="3050">
                <a:solidFill>
                  <a:srgbClr val="017100"/>
                </a:solidFill>
                <a:latin typeface="Courier New"/>
                <a:cs typeface="Courier New"/>
              </a:rPr>
              <a:t>к</a:t>
            </a:r>
            <a:r>
              <a:rPr dirty="0" sz="3050" spc="-35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dirty="0" sz="3050">
                <a:solidFill>
                  <a:srgbClr val="017100"/>
                </a:solidFill>
                <a:latin typeface="Courier New"/>
                <a:cs typeface="Courier New"/>
              </a:rPr>
              <a:t>метке</a:t>
            </a:r>
            <a:r>
              <a:rPr dirty="0" sz="3050" spc="-30">
                <a:solidFill>
                  <a:srgbClr val="017100"/>
                </a:solidFill>
                <a:latin typeface="Courier New"/>
                <a:cs typeface="Courier New"/>
              </a:rPr>
              <a:t> </a:t>
            </a:r>
            <a:r>
              <a:rPr dirty="0" sz="3050">
                <a:solidFill>
                  <a:srgbClr val="017100"/>
                </a:solidFill>
                <a:latin typeface="Courier New"/>
                <a:cs typeface="Courier New"/>
              </a:rPr>
              <a:t>not_equal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272" y="8876662"/>
            <a:ext cx="1545590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105"/>
              </a:spcBef>
              <a:buChar char="•"/>
              <a:tabLst>
                <a:tab pos="473075" algn="l"/>
                <a:tab pos="473709" algn="l"/>
              </a:tabLst>
            </a:pPr>
            <a:r>
              <a:rPr dirty="0" u="heavy" sz="3950" spc="29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cmp</a:t>
            </a:r>
            <a:endParaRPr sz="3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8017" y="821620"/>
            <a:ext cx="9968230" cy="10814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65"/>
              <a:t>Регист</a:t>
            </a:r>
            <a:r>
              <a:rPr dirty="0" spc="50"/>
              <a:t>р</a:t>
            </a:r>
            <a:r>
              <a:rPr dirty="0" spc="-800"/>
              <a:t> </a:t>
            </a:r>
            <a:r>
              <a:rPr dirty="0" spc="-215"/>
              <a:t>флаго</a:t>
            </a:r>
            <a:r>
              <a:rPr dirty="0" spc="-5"/>
              <a:t>в</a:t>
            </a:r>
            <a:r>
              <a:rPr dirty="0" spc="-795"/>
              <a:t> </a:t>
            </a:r>
            <a:r>
              <a:rPr dirty="0" spc="-585"/>
              <a:t>EF</a:t>
            </a:r>
            <a:r>
              <a:rPr dirty="0" spc="-545"/>
              <a:t>L</a:t>
            </a:r>
            <a:r>
              <a:rPr dirty="0" spc="-475"/>
              <a:t>A</a:t>
            </a:r>
            <a:r>
              <a:rPr dirty="0" spc="-215"/>
              <a:t>G</a:t>
            </a:r>
            <a:r>
              <a:rPr dirty="0" spc="-17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5313" y="2400192"/>
            <a:ext cx="9479280" cy="65970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12700" marR="158750">
              <a:lnSpc>
                <a:spcPct val="100800"/>
              </a:lnSpc>
              <a:spcBef>
                <a:spcPts val="75"/>
              </a:spcBef>
            </a:pPr>
            <a:r>
              <a:rPr dirty="0" sz="2250" spc="-5" b="1">
                <a:latin typeface="Verdana"/>
                <a:cs typeface="Verdana"/>
              </a:rPr>
              <a:t>Carry flag </a:t>
            </a:r>
            <a:r>
              <a:rPr dirty="0" sz="2250" spc="-5">
                <a:latin typeface="Verdana"/>
                <a:cs typeface="Verdana"/>
              </a:rPr>
              <a:t>— Set if an arithmetic operation generates a carry or </a:t>
            </a:r>
            <a:r>
              <a:rPr dirty="0" sz="2250" spc="-78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a borrow out of the most-significant bit</a:t>
            </a:r>
            <a:r>
              <a:rPr dirty="0" sz="225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of the result; cleared</a:t>
            </a:r>
            <a:endParaRPr sz="2250">
              <a:latin typeface="Verdana"/>
              <a:cs typeface="Verdana"/>
            </a:endParaRPr>
          </a:p>
          <a:p>
            <a:pPr algn="just" marL="12700" marR="5080">
              <a:lnSpc>
                <a:spcPct val="109400"/>
              </a:lnSpc>
              <a:spcBef>
                <a:spcPts val="229"/>
              </a:spcBef>
            </a:pPr>
            <a:r>
              <a:rPr dirty="0" sz="2250" spc="-5">
                <a:latin typeface="Verdana"/>
                <a:cs typeface="Verdana"/>
              </a:rPr>
              <a:t>otherwise. This flag indicates an overflow condition for unsigned- </a:t>
            </a:r>
            <a:r>
              <a:rPr dirty="0" sz="225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integer arithmetic. It is also used in multiple-precision arithmetic. </a:t>
            </a:r>
            <a:r>
              <a:rPr dirty="0" sz="2250" spc="-780">
                <a:latin typeface="Verdana"/>
                <a:cs typeface="Verdana"/>
              </a:rPr>
              <a:t> </a:t>
            </a:r>
            <a:r>
              <a:rPr dirty="0" sz="2250" spc="-5" b="1">
                <a:latin typeface="Verdana"/>
                <a:cs typeface="Verdana"/>
              </a:rPr>
              <a:t>Parity flag </a:t>
            </a:r>
            <a:r>
              <a:rPr dirty="0" sz="2250" spc="-5">
                <a:latin typeface="Verdana"/>
                <a:cs typeface="Verdana"/>
              </a:rPr>
              <a:t>—</a:t>
            </a:r>
            <a:r>
              <a:rPr dirty="0" sz="225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Set if</a:t>
            </a:r>
            <a:r>
              <a:rPr dirty="0" sz="225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the least-significant</a:t>
            </a:r>
            <a:r>
              <a:rPr dirty="0" sz="2250">
                <a:latin typeface="Verdana"/>
                <a:cs typeface="Verdana"/>
              </a:rPr>
              <a:t> </a:t>
            </a:r>
            <a:r>
              <a:rPr dirty="0" sz="2250" spc="-10">
                <a:latin typeface="Verdana"/>
                <a:cs typeface="Verdana"/>
              </a:rPr>
              <a:t>byte</a:t>
            </a:r>
            <a:r>
              <a:rPr dirty="0" sz="2250" spc="-5">
                <a:latin typeface="Verdana"/>
                <a:cs typeface="Verdana"/>
              </a:rPr>
              <a:t> of</a:t>
            </a:r>
            <a:r>
              <a:rPr dirty="0" sz="225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the result</a:t>
            </a:r>
            <a:endParaRPr sz="225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20"/>
              </a:spcBef>
            </a:pPr>
            <a:r>
              <a:rPr dirty="0" sz="2250" spc="-5">
                <a:latin typeface="Verdana"/>
                <a:cs typeface="Verdana"/>
              </a:rPr>
              <a:t>contains</a:t>
            </a:r>
            <a:r>
              <a:rPr dirty="0" sz="2250" spc="-1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an even number of 1 bits; cleared otherwise.</a:t>
            </a:r>
            <a:endParaRPr sz="2250">
              <a:latin typeface="Verdana"/>
              <a:cs typeface="Verdana"/>
            </a:endParaRPr>
          </a:p>
          <a:p>
            <a:pPr marL="12700" marR="74930">
              <a:lnSpc>
                <a:spcPct val="100800"/>
              </a:lnSpc>
              <a:spcBef>
                <a:spcPts val="465"/>
              </a:spcBef>
            </a:pPr>
            <a:r>
              <a:rPr dirty="0" sz="2250" spc="-5" b="1">
                <a:latin typeface="Verdana"/>
                <a:cs typeface="Verdana"/>
              </a:rPr>
              <a:t>Adjust</a:t>
            </a:r>
            <a:r>
              <a:rPr dirty="0" sz="2250" spc="25" b="1">
                <a:latin typeface="Verdana"/>
                <a:cs typeface="Verdana"/>
              </a:rPr>
              <a:t> </a:t>
            </a:r>
            <a:r>
              <a:rPr dirty="0" sz="2250" spc="-5" b="1">
                <a:latin typeface="Verdana"/>
                <a:cs typeface="Verdana"/>
              </a:rPr>
              <a:t>flag</a:t>
            </a:r>
            <a:r>
              <a:rPr dirty="0" sz="2250" spc="30" b="1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—</a:t>
            </a:r>
            <a:r>
              <a:rPr dirty="0" sz="2250" spc="3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Set</a:t>
            </a:r>
            <a:r>
              <a:rPr dirty="0" sz="2250" spc="3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if</a:t>
            </a:r>
            <a:r>
              <a:rPr dirty="0" sz="2250" spc="3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an</a:t>
            </a:r>
            <a:r>
              <a:rPr dirty="0" sz="2250" spc="3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arithmetic</a:t>
            </a:r>
            <a:r>
              <a:rPr dirty="0" sz="2250" spc="3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operation</a:t>
            </a:r>
            <a:r>
              <a:rPr dirty="0" sz="2250" spc="3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generates</a:t>
            </a:r>
            <a:r>
              <a:rPr dirty="0" sz="2250" spc="3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a</a:t>
            </a:r>
            <a:r>
              <a:rPr dirty="0" sz="2250" spc="3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carry </a:t>
            </a:r>
            <a:r>
              <a:rPr dirty="0" sz="225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or a borrow</a:t>
            </a:r>
            <a:r>
              <a:rPr dirty="0" sz="225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out of bit</a:t>
            </a:r>
            <a:r>
              <a:rPr dirty="0" sz="225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3 of</a:t>
            </a:r>
            <a:r>
              <a:rPr dirty="0" sz="225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the result; cleared</a:t>
            </a:r>
            <a:r>
              <a:rPr dirty="0" sz="225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otherwise. This flag </a:t>
            </a:r>
            <a:r>
              <a:rPr dirty="0" sz="2250" spc="-775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is</a:t>
            </a:r>
            <a:r>
              <a:rPr dirty="0" sz="2250" spc="-1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used in binary-coded decimal (BCD) arithmetic.</a:t>
            </a:r>
            <a:endParaRPr sz="2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250" spc="-5" b="1">
                <a:latin typeface="Verdana"/>
                <a:cs typeface="Verdana"/>
              </a:rPr>
              <a:t>Zero flag</a:t>
            </a:r>
            <a:r>
              <a:rPr dirty="0" sz="2250" b="1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— Set</a:t>
            </a:r>
            <a:r>
              <a:rPr dirty="0" sz="225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if</a:t>
            </a:r>
            <a:r>
              <a:rPr dirty="0" sz="225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the result</a:t>
            </a:r>
            <a:r>
              <a:rPr dirty="0" sz="225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is zero;</a:t>
            </a:r>
            <a:r>
              <a:rPr dirty="0" sz="225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cleared</a:t>
            </a:r>
            <a:r>
              <a:rPr dirty="0" sz="225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otherwise.</a:t>
            </a:r>
            <a:endParaRPr sz="2250">
              <a:latin typeface="Verdana"/>
              <a:cs typeface="Verdana"/>
            </a:endParaRPr>
          </a:p>
          <a:p>
            <a:pPr algn="just" marL="12700" marR="438150">
              <a:lnSpc>
                <a:spcPct val="100800"/>
              </a:lnSpc>
              <a:spcBef>
                <a:spcPts val="465"/>
              </a:spcBef>
            </a:pPr>
            <a:r>
              <a:rPr dirty="0" sz="2250" spc="-5" b="1">
                <a:latin typeface="Verdana"/>
                <a:cs typeface="Verdana"/>
              </a:rPr>
              <a:t>Sign flag </a:t>
            </a:r>
            <a:r>
              <a:rPr dirty="0" sz="2250" spc="-5">
                <a:latin typeface="Verdana"/>
                <a:cs typeface="Verdana"/>
              </a:rPr>
              <a:t>— Set equal to the most-significant bit of the result, </a:t>
            </a:r>
            <a:r>
              <a:rPr dirty="0" sz="2250" spc="-78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which is the sign bit of a signed integer. (0 indicates a positive </a:t>
            </a:r>
            <a:r>
              <a:rPr dirty="0" sz="2250" spc="-78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value</a:t>
            </a:r>
            <a:r>
              <a:rPr dirty="0" sz="2250" spc="-1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and 1 indicates a negative value.)</a:t>
            </a:r>
            <a:endParaRPr sz="2250">
              <a:latin typeface="Verdana"/>
              <a:cs typeface="Verdana"/>
            </a:endParaRPr>
          </a:p>
          <a:p>
            <a:pPr marL="12700" marR="261620">
              <a:lnSpc>
                <a:spcPct val="100800"/>
              </a:lnSpc>
              <a:spcBef>
                <a:spcPts val="465"/>
              </a:spcBef>
            </a:pPr>
            <a:r>
              <a:rPr dirty="0" sz="2250" spc="-5" b="1">
                <a:latin typeface="Verdana"/>
                <a:cs typeface="Verdana"/>
              </a:rPr>
              <a:t>Overflow flag </a:t>
            </a:r>
            <a:r>
              <a:rPr dirty="0" sz="2250" spc="-5">
                <a:latin typeface="Verdana"/>
                <a:cs typeface="Verdana"/>
              </a:rPr>
              <a:t>—</a:t>
            </a:r>
            <a:r>
              <a:rPr dirty="0" sz="225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Set if</a:t>
            </a:r>
            <a:r>
              <a:rPr dirty="0" sz="225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the integer result</a:t>
            </a:r>
            <a:r>
              <a:rPr dirty="0" sz="225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is too</a:t>
            </a:r>
            <a:r>
              <a:rPr dirty="0" sz="225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large a</a:t>
            </a:r>
            <a:r>
              <a:rPr dirty="0" sz="225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positive </a:t>
            </a:r>
            <a:r>
              <a:rPr dirty="0" sz="2250" spc="-78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number or too small a negative number (excluding the sign-bit) </a:t>
            </a:r>
            <a:r>
              <a:rPr dirty="0" sz="2250" spc="-78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to fit in</a:t>
            </a:r>
            <a:r>
              <a:rPr dirty="0" sz="225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the destination operand;</a:t>
            </a:r>
            <a:r>
              <a:rPr dirty="0" sz="225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cleared otherwise.</a:t>
            </a:r>
            <a:r>
              <a:rPr dirty="0" sz="225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This flag </a:t>
            </a:r>
            <a:r>
              <a:rPr dirty="0" sz="225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indicates an overflow condition for signed-integer (two’s </a:t>
            </a:r>
            <a:r>
              <a:rPr dirty="0" sz="225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complement)</a:t>
            </a:r>
            <a:r>
              <a:rPr dirty="0" sz="2250" spc="-1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arithmetic.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313" y="9563208"/>
            <a:ext cx="3251200" cy="5397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29235" indent="-216535">
              <a:lnSpc>
                <a:spcPct val="100000"/>
              </a:lnSpc>
              <a:spcBef>
                <a:spcPts val="120"/>
              </a:spcBef>
              <a:buChar char="•"/>
              <a:tabLst>
                <a:tab pos="229235" algn="l"/>
              </a:tabLst>
            </a:pPr>
            <a:r>
              <a:rPr dirty="0" u="heavy" sz="3350" spc="2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FLAGS-register</a:t>
            </a:r>
            <a:endParaRPr sz="33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6877" y="2150021"/>
            <a:ext cx="9441114" cy="794216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7722" y="832090"/>
            <a:ext cx="7969250" cy="10814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0"/>
              <a:t>C</a:t>
            </a:r>
            <a:r>
              <a:rPr dirty="0" spc="-95"/>
              <a:t>a</a:t>
            </a:r>
            <a:r>
              <a:rPr dirty="0" spc="-190"/>
              <a:t>ll</a:t>
            </a:r>
            <a:r>
              <a:rPr dirty="0" spc="-185"/>
              <a:t>i</a:t>
            </a:r>
            <a:r>
              <a:rPr dirty="0" spc="-170"/>
              <a:t>n</a:t>
            </a:r>
            <a:r>
              <a:rPr dirty="0" spc="185"/>
              <a:t>g</a:t>
            </a:r>
            <a:r>
              <a:rPr dirty="0" spc="-800"/>
              <a:t> </a:t>
            </a:r>
            <a:r>
              <a:rPr dirty="0" spc="-45"/>
              <a:t>c</a:t>
            </a:r>
            <a:r>
              <a:rPr dirty="0" spc="-160"/>
              <a:t>o</a:t>
            </a:r>
            <a:r>
              <a:rPr dirty="0" spc="-254"/>
              <a:t>n</a:t>
            </a:r>
            <a:r>
              <a:rPr dirty="0" spc="-250"/>
              <a:t>v</a:t>
            </a:r>
            <a:r>
              <a:rPr dirty="0" spc="15"/>
              <a:t>e</a:t>
            </a:r>
            <a:r>
              <a:rPr dirty="0" spc="-170"/>
              <a:t>n</a:t>
            </a:r>
            <a:r>
              <a:rPr dirty="0" spc="100"/>
              <a:t>t</a:t>
            </a:r>
            <a:r>
              <a:rPr dirty="0" spc="-185"/>
              <a:t>i</a:t>
            </a:r>
            <a:r>
              <a:rPr dirty="0" spc="-160"/>
              <a:t>o</a:t>
            </a:r>
            <a:r>
              <a:rPr dirty="0" spc="-170"/>
              <a:t>n</a:t>
            </a:r>
            <a:r>
              <a:rPr dirty="0" spc="-36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7888211"/>
            <a:ext cx="8353425" cy="1873885"/>
          </a:xfrm>
          <a:prstGeom prst="rect">
            <a:avLst/>
          </a:prstGeom>
        </p:spPr>
        <p:txBody>
          <a:bodyPr wrap="square" lIns="0" tIns="334010" rIns="0" bIns="0" rtlCol="0" vert="horz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30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dirty="0" sz="3950" spc="45">
                <a:latin typeface="Lucida Sans Unicode"/>
                <a:cs typeface="Lucida Sans Unicode"/>
              </a:rPr>
              <a:t>Разные</a:t>
            </a:r>
            <a:r>
              <a:rPr dirty="0" sz="3950" spc="-215">
                <a:latin typeface="Lucida Sans Unicode"/>
                <a:cs typeface="Lucida Sans Unicode"/>
              </a:rPr>
              <a:t> </a:t>
            </a:r>
            <a:r>
              <a:rPr dirty="0" sz="3950" spc="-85">
                <a:latin typeface="Lucida Sans Unicode"/>
                <a:cs typeface="Lucida Sans Unicode"/>
              </a:rPr>
              <a:t>виды</a:t>
            </a:r>
            <a:r>
              <a:rPr dirty="0" sz="3950" spc="-215">
                <a:latin typeface="Lucida Sans Unicode"/>
                <a:cs typeface="Lucida Sans Unicode"/>
              </a:rPr>
              <a:t> </a:t>
            </a:r>
            <a:r>
              <a:rPr dirty="0" u="heavy" sz="3950" spc="14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calling</a:t>
            </a:r>
            <a:r>
              <a:rPr dirty="0" u="heavy" sz="3950" spc="-1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heavy" sz="3950" spc="14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conventions</a:t>
            </a:r>
            <a:endParaRPr sz="395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35"/>
              </a:spcBef>
              <a:buChar char="•"/>
              <a:tabLst>
                <a:tab pos="473075" algn="l"/>
                <a:tab pos="473709" algn="l"/>
              </a:tabLst>
            </a:pPr>
            <a:r>
              <a:rPr dirty="0" u="heavy" sz="3950" spc="6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SystemV</a:t>
            </a:r>
            <a:r>
              <a:rPr dirty="0" u="heavy" sz="3950" spc="-4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heavy" sz="3950" spc="-5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ABI</a:t>
            </a:r>
            <a:endParaRPr sz="395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8161" y="1759719"/>
            <a:ext cx="8221595" cy="94115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2097" y="2480788"/>
            <a:ext cx="6047606" cy="48131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479" y="832090"/>
            <a:ext cx="5117465" cy="10814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0"/>
              <a:t>gd</a:t>
            </a:r>
            <a:r>
              <a:rPr dirty="0" spc="190"/>
              <a:t>b</a:t>
            </a:r>
            <a:r>
              <a:rPr dirty="0" spc="-800"/>
              <a:t> </a:t>
            </a:r>
            <a:r>
              <a:rPr dirty="0" spc="-85"/>
              <a:t>f</a:t>
            </a:r>
            <a:r>
              <a:rPr dirty="0" spc="50"/>
              <a:t>e</a:t>
            </a:r>
            <a:r>
              <a:rPr dirty="0" spc="-160"/>
              <a:t>a</a:t>
            </a:r>
            <a:r>
              <a:rPr dirty="0" spc="-40"/>
              <a:t>tu</a:t>
            </a:r>
            <a:r>
              <a:rPr dirty="0" spc="-135"/>
              <a:t>r</a:t>
            </a:r>
            <a:r>
              <a:rPr dirty="0" spc="50"/>
              <a:t>e</a:t>
            </a:r>
            <a:r>
              <a:rPr dirty="0" spc="-365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281021"/>
            <a:ext cx="8091170" cy="6483350"/>
          </a:xfrm>
          <a:prstGeom prst="rect">
            <a:avLst/>
          </a:prstGeom>
        </p:spPr>
        <p:txBody>
          <a:bodyPr wrap="square" lIns="0" tIns="331470" rIns="0" bIns="0" rtlCol="0" vert="horz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10"/>
              </a:spcBef>
              <a:buChar char="•"/>
              <a:tabLst>
                <a:tab pos="473075" algn="l"/>
                <a:tab pos="473709" algn="l"/>
              </a:tabLst>
            </a:pPr>
            <a:r>
              <a:rPr dirty="0" sz="3950" spc="85">
                <a:latin typeface="Microsoft Sans Serif"/>
                <a:cs typeface="Microsoft Sans Serif"/>
              </a:rPr>
              <a:t>i(nfo)</a:t>
            </a:r>
            <a:r>
              <a:rPr dirty="0" sz="3950" spc="-35">
                <a:latin typeface="Microsoft Sans Serif"/>
                <a:cs typeface="Microsoft Sans Serif"/>
              </a:rPr>
              <a:t> </a:t>
            </a:r>
            <a:r>
              <a:rPr dirty="0" sz="3950" spc="95">
                <a:latin typeface="Microsoft Sans Serif"/>
                <a:cs typeface="Microsoft Sans Serif"/>
              </a:rPr>
              <a:t>r(egister)</a:t>
            </a:r>
            <a:r>
              <a:rPr dirty="0" sz="3950" spc="-30">
                <a:latin typeface="Microsoft Sans Serif"/>
                <a:cs typeface="Microsoft Sans Serif"/>
              </a:rPr>
              <a:t> </a:t>
            </a:r>
            <a:r>
              <a:rPr dirty="0" sz="3950" spc="25">
                <a:latin typeface="Microsoft Sans Serif"/>
                <a:cs typeface="Microsoft Sans Serif"/>
              </a:rPr>
              <a:t>(rax)</a:t>
            </a:r>
            <a:endParaRPr sz="395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20"/>
              </a:spcBef>
              <a:buChar char="•"/>
              <a:tabLst>
                <a:tab pos="473075" algn="l"/>
                <a:tab pos="473709" algn="l"/>
              </a:tabLst>
            </a:pPr>
            <a:r>
              <a:rPr dirty="0" sz="3950" spc="280">
                <a:latin typeface="Microsoft Sans Serif"/>
                <a:cs typeface="Microsoft Sans Serif"/>
              </a:rPr>
              <a:t>p</a:t>
            </a:r>
            <a:r>
              <a:rPr dirty="0" sz="3950" spc="-35">
                <a:latin typeface="Microsoft Sans Serif"/>
                <a:cs typeface="Microsoft Sans Serif"/>
              </a:rPr>
              <a:t> </a:t>
            </a:r>
            <a:r>
              <a:rPr dirty="0" sz="3950" spc="80">
                <a:latin typeface="Microsoft Sans Serif"/>
                <a:cs typeface="Microsoft Sans Serif"/>
              </a:rPr>
              <a:t>$e</a:t>
            </a:r>
            <a:r>
              <a:rPr dirty="0" sz="3950" spc="80">
                <a:latin typeface="Times New Roman"/>
                <a:cs typeface="Times New Roman"/>
              </a:rPr>
              <a:t>f</a:t>
            </a:r>
            <a:r>
              <a:rPr dirty="0" sz="3950" spc="80">
                <a:latin typeface="Microsoft Sans Serif"/>
                <a:cs typeface="Microsoft Sans Serif"/>
              </a:rPr>
              <a:t>lags</a:t>
            </a:r>
            <a:endParaRPr sz="395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15"/>
              </a:spcBef>
              <a:buChar char="•"/>
              <a:tabLst>
                <a:tab pos="473075" algn="l"/>
                <a:tab pos="473709" algn="l"/>
              </a:tabLst>
            </a:pPr>
            <a:r>
              <a:rPr dirty="0" sz="3950" spc="110">
                <a:latin typeface="Microsoft Sans Serif"/>
                <a:cs typeface="Microsoft Sans Serif"/>
              </a:rPr>
              <a:t>x</a:t>
            </a:r>
            <a:r>
              <a:rPr dirty="0" sz="3950" spc="-10">
                <a:latin typeface="Microsoft Sans Serif"/>
                <a:cs typeface="Microsoft Sans Serif"/>
              </a:rPr>
              <a:t> </a:t>
            </a:r>
            <a:r>
              <a:rPr dirty="0" sz="3950" spc="210">
                <a:latin typeface="Microsoft Sans Serif"/>
                <a:cs typeface="Microsoft Sans Serif"/>
              </a:rPr>
              <a:t>/nfu</a:t>
            </a:r>
            <a:r>
              <a:rPr dirty="0" sz="3950" spc="-10">
                <a:latin typeface="Microsoft Sans Serif"/>
                <a:cs typeface="Microsoft Sans Serif"/>
              </a:rPr>
              <a:t> </a:t>
            </a:r>
            <a:r>
              <a:rPr dirty="0" sz="3950" spc="170">
                <a:latin typeface="Microsoft Sans Serif"/>
                <a:cs typeface="Microsoft Sans Serif"/>
              </a:rPr>
              <a:t>addr</a:t>
            </a:r>
            <a:r>
              <a:rPr dirty="0" sz="3950" spc="-5">
                <a:latin typeface="Microsoft Sans Serif"/>
                <a:cs typeface="Microsoft Sans Serif"/>
              </a:rPr>
              <a:t> </a:t>
            </a:r>
            <a:r>
              <a:rPr dirty="0" sz="3950" spc="-50">
                <a:latin typeface="Microsoft Sans Serif"/>
                <a:cs typeface="Microsoft Sans Serif"/>
              </a:rPr>
              <a:t>(z.B.</a:t>
            </a:r>
            <a:r>
              <a:rPr dirty="0" sz="3950" spc="-10">
                <a:latin typeface="Microsoft Sans Serif"/>
                <a:cs typeface="Microsoft Sans Serif"/>
              </a:rPr>
              <a:t> </a:t>
            </a:r>
            <a:r>
              <a:rPr dirty="0" sz="3950" spc="185">
                <a:latin typeface="Microsoft Sans Serif"/>
                <a:cs typeface="Microsoft Sans Serif"/>
              </a:rPr>
              <a:t>x/3uh</a:t>
            </a:r>
            <a:r>
              <a:rPr dirty="0" sz="3950" spc="-10">
                <a:latin typeface="Microsoft Sans Serif"/>
                <a:cs typeface="Microsoft Sans Serif"/>
              </a:rPr>
              <a:t> </a:t>
            </a:r>
            <a:r>
              <a:rPr dirty="0" sz="3950" spc="190">
                <a:latin typeface="Microsoft Sans Serif"/>
                <a:cs typeface="Microsoft Sans Serif"/>
              </a:rPr>
              <a:t>0x54320)</a:t>
            </a:r>
            <a:endParaRPr sz="395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35"/>
              </a:spcBef>
              <a:buChar char="•"/>
              <a:tabLst>
                <a:tab pos="473075" algn="l"/>
                <a:tab pos="473709" algn="l"/>
              </a:tabLst>
            </a:pPr>
            <a:r>
              <a:rPr dirty="0" sz="3950" spc="145">
                <a:latin typeface="Microsoft Sans Serif"/>
                <a:cs typeface="Microsoft Sans Serif"/>
              </a:rPr>
              <a:t>~/.gdbinit</a:t>
            </a:r>
            <a:r>
              <a:rPr dirty="0" sz="3950" spc="-35">
                <a:latin typeface="Microsoft Sans Serif"/>
                <a:cs typeface="Microsoft Sans Serif"/>
              </a:rPr>
              <a:t> </a:t>
            </a:r>
            <a:r>
              <a:rPr dirty="0" u="heavy" sz="3950" spc="-12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настройки</a:t>
            </a:r>
            <a:endParaRPr sz="3950">
              <a:latin typeface="Lucida Sans Unicode"/>
              <a:cs typeface="Lucida Sans Unicode"/>
            </a:endParaRPr>
          </a:p>
          <a:p>
            <a:pPr marL="473075" indent="-461009">
              <a:lnSpc>
                <a:spcPct val="100000"/>
              </a:lnSpc>
              <a:spcBef>
                <a:spcPts val="2535"/>
              </a:spcBef>
              <a:buChar char="•"/>
              <a:tabLst>
                <a:tab pos="473075" algn="l"/>
                <a:tab pos="473709" algn="l"/>
              </a:tabLst>
            </a:pPr>
            <a:r>
              <a:rPr dirty="0" sz="3950" spc="90">
                <a:latin typeface="Microsoft Sans Serif"/>
                <a:cs typeface="Microsoft Sans Serif"/>
              </a:rPr>
              <a:t>set</a:t>
            </a:r>
            <a:r>
              <a:rPr dirty="0" sz="3950">
                <a:latin typeface="Microsoft Sans Serif"/>
                <a:cs typeface="Microsoft Sans Serif"/>
              </a:rPr>
              <a:t> </a:t>
            </a:r>
            <a:r>
              <a:rPr dirty="0" sz="3950" spc="70">
                <a:latin typeface="Microsoft Sans Serif"/>
                <a:cs typeface="Microsoft Sans Serif"/>
              </a:rPr>
              <a:t>disassembly-</a:t>
            </a:r>
            <a:r>
              <a:rPr dirty="0" sz="3950" spc="70">
                <a:latin typeface="Times New Roman"/>
                <a:cs typeface="Times New Roman"/>
              </a:rPr>
              <a:t>f</a:t>
            </a:r>
            <a:r>
              <a:rPr dirty="0" sz="3950" spc="70">
                <a:latin typeface="Microsoft Sans Serif"/>
                <a:cs typeface="Microsoft Sans Serif"/>
              </a:rPr>
              <a:t>lavor</a:t>
            </a:r>
            <a:r>
              <a:rPr dirty="0" sz="3950">
                <a:latin typeface="Microsoft Sans Serif"/>
                <a:cs typeface="Microsoft Sans Serif"/>
              </a:rPr>
              <a:t> </a:t>
            </a:r>
            <a:r>
              <a:rPr dirty="0" sz="3950" spc="145">
                <a:latin typeface="Microsoft Sans Serif"/>
                <a:cs typeface="Microsoft Sans Serif"/>
              </a:rPr>
              <a:t>intel</a:t>
            </a:r>
            <a:endParaRPr sz="3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Microsoft Sans Serif"/>
              <a:buChar char="•"/>
            </a:pPr>
            <a:endParaRPr sz="530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3790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dirty="0" u="heavy" sz="3950" spc="-1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Форматы</a:t>
            </a:r>
            <a:r>
              <a:rPr dirty="0" u="heavy" sz="3950" spc="-23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3950" spc="-3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чтения</a:t>
            </a:r>
            <a:endParaRPr sz="3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54"/>
              <a:t>Чт</a:t>
            </a:r>
            <a:r>
              <a:rPr dirty="0" spc="-45"/>
              <a:t>о</a:t>
            </a:r>
            <a:r>
              <a:rPr dirty="0" spc="-800"/>
              <a:t> </a:t>
            </a:r>
            <a:r>
              <a:rPr dirty="0" spc="-215"/>
              <a:t>посмотреть</a:t>
            </a:r>
            <a:r>
              <a:rPr dirty="0" spc="-535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281021"/>
            <a:ext cx="7551420" cy="2790190"/>
          </a:xfrm>
          <a:prstGeom prst="rect">
            <a:avLst/>
          </a:prstGeom>
        </p:spPr>
        <p:txBody>
          <a:bodyPr wrap="square" lIns="0" tIns="331470" rIns="0" bIns="0" rtlCol="0" vert="horz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10"/>
              </a:spcBef>
              <a:buChar char="•"/>
              <a:tabLst>
                <a:tab pos="473075" algn="l"/>
                <a:tab pos="473709" algn="l"/>
              </a:tabLst>
            </a:pPr>
            <a:r>
              <a:rPr dirty="0" u="heavy" sz="3950" spc="12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Intel</a:t>
            </a:r>
            <a:r>
              <a:rPr dirty="0" u="heavy" sz="3950" spc="-1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heavy" sz="3950" spc="16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Architecture</a:t>
            </a:r>
            <a:r>
              <a:rPr dirty="0" u="heavy" sz="3950" spc="-1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heavy" sz="3950" spc="6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Manual</a:t>
            </a:r>
            <a:r>
              <a:rPr dirty="0" u="heavy" sz="3950" spc="-1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heavy" sz="3950" spc="-9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vol.1</a:t>
            </a:r>
            <a:endParaRPr sz="395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20"/>
              </a:spcBef>
              <a:buChar char="•"/>
              <a:tabLst>
                <a:tab pos="473075" algn="l"/>
                <a:tab pos="473709" algn="l"/>
              </a:tabLst>
            </a:pPr>
            <a:r>
              <a:rPr dirty="0" u="heavy" sz="3950" spc="12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Intel</a:t>
            </a:r>
            <a:r>
              <a:rPr dirty="0" u="heavy" sz="3950" spc="-1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heavy" sz="3950" spc="16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Architecture</a:t>
            </a:r>
            <a:r>
              <a:rPr dirty="0" u="heavy" sz="3950" spc="-1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heavy" sz="3950" spc="6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Manual</a:t>
            </a:r>
            <a:endParaRPr sz="395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15"/>
              </a:spcBef>
              <a:buChar char="•"/>
              <a:tabLst>
                <a:tab pos="473075" algn="l"/>
                <a:tab pos="473709" algn="l"/>
              </a:tabLst>
            </a:pPr>
            <a:r>
              <a:rPr dirty="0" u="heavy" sz="3950" spc="8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nasm</a:t>
            </a:r>
            <a:r>
              <a:rPr dirty="0" u="heavy" sz="3950" spc="-4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heavy" sz="3950" spc="16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tutorial</a:t>
            </a:r>
            <a:endParaRPr sz="3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6086" y="821620"/>
            <a:ext cx="12219940" cy="10814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90"/>
              <a:t>Стади</a:t>
            </a:r>
            <a:r>
              <a:rPr dirty="0" spc="20"/>
              <a:t>и</a:t>
            </a:r>
            <a:r>
              <a:rPr dirty="0" spc="-800"/>
              <a:t> </a:t>
            </a:r>
            <a:r>
              <a:rPr dirty="0" spc="-195"/>
              <a:t>изучени</a:t>
            </a:r>
            <a:r>
              <a:rPr dirty="0" spc="15"/>
              <a:t>я</a:t>
            </a:r>
            <a:r>
              <a:rPr dirty="0" spc="-795"/>
              <a:t> </a:t>
            </a:r>
            <a:r>
              <a:rPr dirty="0" spc="-200"/>
              <a:t>ассемблера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0916" y="3690828"/>
            <a:ext cx="4166235" cy="3207385"/>
          </a:xfrm>
          <a:prstGeom prst="rect">
            <a:avLst/>
          </a:prstGeom>
        </p:spPr>
        <p:txBody>
          <a:bodyPr wrap="square" lIns="0" tIns="341630" rIns="0" bIns="0" rtlCol="0" vert="horz">
            <a:spAutoFit/>
          </a:bodyPr>
          <a:lstStyle/>
          <a:p>
            <a:pPr marL="901065" indent="-889000">
              <a:lnSpc>
                <a:spcPct val="100000"/>
              </a:lnSpc>
              <a:spcBef>
                <a:spcPts val="2690"/>
              </a:spcBef>
              <a:buFont typeface="Microsoft Sans Serif"/>
              <a:buAutoNum type="arabicPeriod"/>
              <a:tabLst>
                <a:tab pos="901065" algn="l"/>
                <a:tab pos="901700" algn="l"/>
              </a:tabLst>
            </a:pPr>
            <a:r>
              <a:rPr dirty="0" sz="4800" spc="-195">
                <a:latin typeface="Lucida Sans Unicode"/>
                <a:cs typeface="Lucida Sans Unicode"/>
              </a:rPr>
              <a:t>Понимание</a:t>
            </a:r>
            <a:endParaRPr sz="4800">
              <a:latin typeface="Lucida Sans Unicode"/>
              <a:cs typeface="Lucida Sans Unicode"/>
            </a:endParaRPr>
          </a:p>
          <a:p>
            <a:pPr marL="901065" indent="-889000">
              <a:lnSpc>
                <a:spcPct val="100000"/>
              </a:lnSpc>
              <a:spcBef>
                <a:spcPts val="2590"/>
              </a:spcBef>
              <a:buAutoNum type="arabicPeriod"/>
              <a:tabLst>
                <a:tab pos="901065" algn="l"/>
                <a:tab pos="901700" algn="l"/>
              </a:tabLst>
            </a:pPr>
            <a:r>
              <a:rPr dirty="0" sz="4800" spc="55">
                <a:latin typeface="Microsoft Sans Serif"/>
                <a:cs typeface="Microsoft Sans Serif"/>
              </a:rPr>
              <a:t>Read-only</a:t>
            </a:r>
            <a:endParaRPr sz="4800">
              <a:latin typeface="Microsoft Sans Serif"/>
              <a:cs typeface="Microsoft Sans Serif"/>
            </a:endParaRPr>
          </a:p>
          <a:p>
            <a:pPr marL="901065" indent="-889000">
              <a:lnSpc>
                <a:spcPct val="100000"/>
              </a:lnSpc>
              <a:spcBef>
                <a:spcPts val="2590"/>
              </a:spcBef>
              <a:buAutoNum type="arabicPeriod"/>
              <a:tabLst>
                <a:tab pos="901065" algn="l"/>
                <a:tab pos="901700" algn="l"/>
              </a:tabLst>
            </a:pPr>
            <a:r>
              <a:rPr dirty="0" sz="4800" spc="80">
                <a:latin typeface="Microsoft Sans Serif"/>
                <a:cs typeface="Microsoft Sans Serif"/>
              </a:rPr>
              <a:t>Read-write</a:t>
            </a:r>
            <a:endParaRPr sz="4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51680" y="3737983"/>
            <a:ext cx="4234180" cy="3795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28369" indent="-916305">
              <a:lnSpc>
                <a:spcPts val="5940"/>
              </a:lnSpc>
              <a:spcBef>
                <a:spcPts val="95"/>
              </a:spcBef>
              <a:buFont typeface="Microsoft Sans Serif"/>
              <a:buAutoNum type="arabicPeriod"/>
              <a:tabLst>
                <a:tab pos="928369" algn="l"/>
                <a:tab pos="929005" algn="l"/>
              </a:tabLst>
            </a:pPr>
            <a:r>
              <a:rPr dirty="0" sz="4950" spc="-180">
                <a:solidFill>
                  <a:srgbClr val="929292"/>
                </a:solidFill>
                <a:latin typeface="Lucida Sans Unicode"/>
                <a:cs typeface="Lucida Sans Unicode"/>
              </a:rPr>
              <a:t>Отрицание</a:t>
            </a:r>
            <a:endParaRPr sz="4950">
              <a:latin typeface="Lucida Sans Unicode"/>
              <a:cs typeface="Lucida Sans Unicode"/>
            </a:endParaRPr>
          </a:p>
          <a:p>
            <a:pPr marL="928369" indent="-916305">
              <a:lnSpc>
                <a:spcPts val="5935"/>
              </a:lnSpc>
              <a:buFont typeface="Microsoft Sans Serif"/>
              <a:buAutoNum type="arabicPeriod"/>
              <a:tabLst>
                <a:tab pos="928369" algn="l"/>
                <a:tab pos="929005" algn="l"/>
              </a:tabLst>
            </a:pPr>
            <a:r>
              <a:rPr dirty="0" sz="4950" spc="-55">
                <a:solidFill>
                  <a:srgbClr val="929292"/>
                </a:solidFill>
                <a:latin typeface="Lucida Sans Unicode"/>
                <a:cs typeface="Lucida Sans Unicode"/>
              </a:rPr>
              <a:t>Гнев</a:t>
            </a:r>
            <a:endParaRPr sz="4950">
              <a:latin typeface="Lucida Sans Unicode"/>
              <a:cs typeface="Lucida Sans Unicode"/>
            </a:endParaRPr>
          </a:p>
          <a:p>
            <a:pPr marL="928369" indent="-916305">
              <a:lnSpc>
                <a:spcPts val="5935"/>
              </a:lnSpc>
              <a:buFont typeface="Microsoft Sans Serif"/>
              <a:buAutoNum type="arabicPeriod"/>
              <a:tabLst>
                <a:tab pos="928369" algn="l"/>
                <a:tab pos="929005" algn="l"/>
              </a:tabLst>
            </a:pPr>
            <a:r>
              <a:rPr dirty="0" sz="4950" spc="-310">
                <a:solidFill>
                  <a:srgbClr val="929292"/>
                </a:solidFill>
                <a:latin typeface="Lucida Sans Unicode"/>
                <a:cs typeface="Lucida Sans Unicode"/>
              </a:rPr>
              <a:t>Торг</a:t>
            </a:r>
            <a:endParaRPr sz="4950">
              <a:latin typeface="Lucida Sans Unicode"/>
              <a:cs typeface="Lucida Sans Unicode"/>
            </a:endParaRPr>
          </a:p>
          <a:p>
            <a:pPr marL="928369" indent="-916305">
              <a:lnSpc>
                <a:spcPts val="5935"/>
              </a:lnSpc>
              <a:buFont typeface="Microsoft Sans Serif"/>
              <a:buAutoNum type="arabicPeriod"/>
              <a:tabLst>
                <a:tab pos="928369" algn="l"/>
                <a:tab pos="929005" algn="l"/>
              </a:tabLst>
            </a:pPr>
            <a:r>
              <a:rPr dirty="0" sz="4950" spc="-130">
                <a:solidFill>
                  <a:srgbClr val="929292"/>
                </a:solidFill>
                <a:latin typeface="Lucida Sans Unicode"/>
                <a:cs typeface="Lucida Sans Unicode"/>
              </a:rPr>
              <a:t>Депрессия</a:t>
            </a:r>
            <a:endParaRPr sz="4950">
              <a:latin typeface="Lucida Sans Unicode"/>
              <a:cs typeface="Lucida Sans Unicode"/>
            </a:endParaRPr>
          </a:p>
          <a:p>
            <a:pPr marL="928369" indent="-916305">
              <a:lnSpc>
                <a:spcPts val="5940"/>
              </a:lnSpc>
              <a:buFont typeface="Microsoft Sans Serif"/>
              <a:buAutoNum type="arabicPeriod"/>
              <a:tabLst>
                <a:tab pos="928369" algn="l"/>
                <a:tab pos="929005" algn="l"/>
              </a:tabLst>
            </a:pPr>
            <a:r>
              <a:rPr dirty="0" sz="4950" spc="-120">
                <a:solidFill>
                  <a:srgbClr val="929292"/>
                </a:solidFill>
                <a:latin typeface="Lucida Sans Unicode"/>
                <a:cs typeface="Lucida Sans Unicode"/>
              </a:rPr>
              <a:t>Принятие</a:t>
            </a:r>
            <a:endParaRPr sz="4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7731" y="821620"/>
            <a:ext cx="12715875" cy="10814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65"/>
              <a:t>Организаци</a:t>
            </a:r>
            <a:r>
              <a:rPr dirty="0" spc="45"/>
              <a:t>я</a:t>
            </a:r>
            <a:r>
              <a:rPr dirty="0" spc="-795"/>
              <a:t> </a:t>
            </a:r>
            <a:r>
              <a:rPr dirty="0" spc="-170"/>
              <a:t>памят</a:t>
            </a:r>
            <a:r>
              <a:rPr dirty="0" spc="40"/>
              <a:t>и</a:t>
            </a:r>
            <a:r>
              <a:rPr dirty="0" spc="-795"/>
              <a:t> </a:t>
            </a:r>
            <a:r>
              <a:rPr dirty="0" spc="-195"/>
              <a:t>процесса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9981" y="2319313"/>
            <a:ext cx="10734286" cy="88578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606" y="821620"/>
            <a:ext cx="8406130" cy="10814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40"/>
              <a:t>Ка</a:t>
            </a:r>
            <a:r>
              <a:rPr dirty="0" spc="470"/>
              <a:t>к</a:t>
            </a:r>
            <a:r>
              <a:rPr dirty="0" spc="-800"/>
              <a:t> </a:t>
            </a:r>
            <a:r>
              <a:rPr dirty="0" spc="-215"/>
              <a:t>посмотрет</a:t>
            </a:r>
            <a:r>
              <a:rPr dirty="0" spc="-5"/>
              <a:t>ь</a:t>
            </a:r>
            <a:r>
              <a:rPr dirty="0" spc="-795"/>
              <a:t> </a:t>
            </a:r>
            <a:r>
              <a:rPr dirty="0" spc="70"/>
              <a:t>код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599336"/>
            <a:ext cx="10277475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105"/>
              </a:spcBef>
              <a:buChar char="•"/>
              <a:tabLst>
                <a:tab pos="473075" algn="l"/>
                <a:tab pos="473709" algn="l"/>
              </a:tabLst>
            </a:pPr>
            <a:r>
              <a:rPr dirty="0" sz="3950" spc="229">
                <a:latin typeface="Microsoft Sans Serif"/>
                <a:cs typeface="Microsoft Sans Serif"/>
              </a:rPr>
              <a:t>objdump</a:t>
            </a:r>
            <a:r>
              <a:rPr dirty="0" sz="3950" spc="-10">
                <a:latin typeface="Microsoft Sans Serif"/>
                <a:cs typeface="Microsoft Sans Serif"/>
              </a:rPr>
              <a:t> </a:t>
            </a:r>
            <a:r>
              <a:rPr dirty="0" sz="3950" spc="145">
                <a:latin typeface="Microsoft Sans Serif"/>
                <a:cs typeface="Microsoft Sans Serif"/>
              </a:rPr>
              <a:t>-d</a:t>
            </a:r>
            <a:r>
              <a:rPr dirty="0" sz="3950" spc="-5">
                <a:latin typeface="Microsoft Sans Serif"/>
                <a:cs typeface="Microsoft Sans Serif"/>
              </a:rPr>
              <a:t> </a:t>
            </a:r>
            <a:r>
              <a:rPr dirty="0" sz="3950" spc="50">
                <a:latin typeface="Microsoft Sans Serif"/>
                <a:cs typeface="Microsoft Sans Serif"/>
              </a:rPr>
              <a:t>-M</a:t>
            </a:r>
            <a:r>
              <a:rPr dirty="0" sz="3950" spc="-5">
                <a:latin typeface="Microsoft Sans Serif"/>
                <a:cs typeface="Microsoft Sans Serif"/>
              </a:rPr>
              <a:t> </a:t>
            </a:r>
            <a:r>
              <a:rPr dirty="0" sz="3950" spc="145">
                <a:latin typeface="Microsoft Sans Serif"/>
                <a:cs typeface="Microsoft Sans Serif"/>
              </a:rPr>
              <a:t>intel</a:t>
            </a:r>
            <a:r>
              <a:rPr dirty="0" sz="3950" spc="-5">
                <a:latin typeface="Microsoft Sans Serif"/>
                <a:cs typeface="Microsoft Sans Serif"/>
              </a:rPr>
              <a:t> </a:t>
            </a:r>
            <a:r>
              <a:rPr dirty="0" sz="3950" spc="165">
                <a:latin typeface="Microsoft Sans Serif"/>
                <a:cs typeface="Microsoft Sans Serif"/>
              </a:rPr>
              <a:t>intel-mnemonic</a:t>
            </a:r>
            <a:r>
              <a:rPr dirty="0" sz="3950" spc="-10">
                <a:latin typeface="Microsoft Sans Serif"/>
                <a:cs typeface="Microsoft Sans Serif"/>
              </a:rPr>
              <a:t> </a:t>
            </a:r>
            <a:r>
              <a:rPr dirty="0" sz="3950" spc="100">
                <a:latin typeface="Microsoft Sans Serif"/>
                <a:cs typeface="Microsoft Sans Serif"/>
              </a:rPr>
              <a:t>a.out</a:t>
            </a:r>
            <a:endParaRPr sz="395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9231" y="4875491"/>
            <a:ext cx="16749018" cy="49354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496" y="821620"/>
            <a:ext cx="9418320" cy="10814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45"/>
              <a:t>Основны</a:t>
            </a:r>
            <a:r>
              <a:rPr dirty="0" spc="-30"/>
              <a:t>е</a:t>
            </a:r>
            <a:r>
              <a:rPr dirty="0" spc="-795"/>
              <a:t> </a:t>
            </a:r>
            <a:r>
              <a:rPr dirty="0" spc="-120"/>
              <a:t>инструкции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2645" y="3275343"/>
            <a:ext cx="4745355" cy="151257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730"/>
              </a:spcBef>
            </a:pPr>
            <a:r>
              <a:rPr dirty="0" sz="4350" spc="-65">
                <a:latin typeface="Lucida Sans Unicode"/>
                <a:cs typeface="Lucida Sans Unicode"/>
              </a:rPr>
              <a:t>Арифметические</a:t>
            </a:r>
            <a:endParaRPr sz="43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4350" spc="150">
                <a:latin typeface="Microsoft Sans Serif"/>
                <a:cs typeface="Microsoft Sans Serif"/>
              </a:rPr>
              <a:t>add,</a:t>
            </a:r>
            <a:r>
              <a:rPr dirty="0" sz="4350" spc="-20">
                <a:latin typeface="Microsoft Sans Serif"/>
                <a:cs typeface="Microsoft Sans Serif"/>
              </a:rPr>
              <a:t> </a:t>
            </a:r>
            <a:r>
              <a:rPr dirty="0" sz="4350" spc="85">
                <a:latin typeface="Microsoft Sans Serif"/>
                <a:cs typeface="Microsoft Sans Serif"/>
              </a:rPr>
              <a:t>sub,</a:t>
            </a:r>
            <a:r>
              <a:rPr dirty="0" sz="4350" spc="-15">
                <a:latin typeface="Microsoft Sans Serif"/>
                <a:cs typeface="Microsoft Sans Serif"/>
              </a:rPr>
              <a:t> </a:t>
            </a:r>
            <a:r>
              <a:rPr dirty="0" sz="4350" spc="165">
                <a:latin typeface="Microsoft Sans Serif"/>
                <a:cs typeface="Microsoft Sans Serif"/>
              </a:rPr>
              <a:t>mul,</a:t>
            </a:r>
            <a:r>
              <a:rPr dirty="0" sz="4350" spc="-15">
                <a:latin typeface="Microsoft Sans Serif"/>
                <a:cs typeface="Microsoft Sans Serif"/>
              </a:rPr>
              <a:t> </a:t>
            </a:r>
            <a:r>
              <a:rPr dirty="0" sz="4350" spc="75">
                <a:latin typeface="Microsoft Sans Serif"/>
                <a:cs typeface="Microsoft Sans Serif"/>
              </a:rPr>
              <a:t>div,</a:t>
            </a:r>
            <a:endParaRPr sz="43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62038" y="3275343"/>
            <a:ext cx="3980179" cy="151257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dirty="0" sz="4350" spc="-95">
                <a:latin typeface="Lucida Sans Unicode"/>
                <a:cs typeface="Lucida Sans Unicode"/>
              </a:rPr>
              <a:t>Логические</a:t>
            </a:r>
            <a:endParaRPr sz="43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dirty="0" sz="4350" spc="55">
                <a:latin typeface="Microsoft Sans Serif"/>
                <a:cs typeface="Microsoft Sans Serif"/>
              </a:rPr>
              <a:t>or,</a:t>
            </a:r>
            <a:r>
              <a:rPr dirty="0" sz="4350" spc="-20">
                <a:latin typeface="Microsoft Sans Serif"/>
                <a:cs typeface="Microsoft Sans Serif"/>
              </a:rPr>
              <a:t> </a:t>
            </a:r>
            <a:r>
              <a:rPr dirty="0" sz="4350" spc="114">
                <a:latin typeface="Microsoft Sans Serif"/>
                <a:cs typeface="Microsoft Sans Serif"/>
              </a:rPr>
              <a:t>and,</a:t>
            </a:r>
            <a:r>
              <a:rPr dirty="0" sz="4350" spc="-15">
                <a:latin typeface="Microsoft Sans Serif"/>
                <a:cs typeface="Microsoft Sans Serif"/>
              </a:rPr>
              <a:t> </a:t>
            </a:r>
            <a:r>
              <a:rPr dirty="0" sz="4350" spc="45">
                <a:latin typeface="Microsoft Sans Serif"/>
                <a:cs typeface="Microsoft Sans Serif"/>
              </a:rPr>
              <a:t>xor,</a:t>
            </a:r>
            <a:r>
              <a:rPr dirty="0" sz="4350" spc="-15">
                <a:latin typeface="Microsoft Sans Serif"/>
                <a:cs typeface="Microsoft Sans Serif"/>
              </a:rPr>
              <a:t> </a:t>
            </a:r>
            <a:r>
              <a:rPr dirty="0" sz="4350" spc="140">
                <a:latin typeface="Microsoft Sans Serif"/>
                <a:cs typeface="Microsoft Sans Serif"/>
              </a:rPr>
              <a:t>inv</a:t>
            </a:r>
            <a:endParaRPr sz="43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361" y="6526803"/>
            <a:ext cx="6381750" cy="151257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dirty="0" sz="4350" spc="-40">
                <a:latin typeface="Lucida Sans Unicode"/>
                <a:cs typeface="Lucida Sans Unicode"/>
              </a:rPr>
              <a:t>Прыжки</a:t>
            </a:r>
            <a:endParaRPr sz="43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dirty="0" sz="4350" spc="105">
                <a:latin typeface="Microsoft Sans Serif"/>
                <a:cs typeface="Microsoft Sans Serif"/>
              </a:rPr>
              <a:t>call,</a:t>
            </a:r>
            <a:r>
              <a:rPr dirty="0" sz="4350" spc="-10">
                <a:latin typeface="Microsoft Sans Serif"/>
                <a:cs typeface="Microsoft Sans Serif"/>
              </a:rPr>
              <a:t> </a:t>
            </a:r>
            <a:r>
              <a:rPr dirty="0" sz="4350" spc="135">
                <a:latin typeface="Microsoft Sans Serif"/>
                <a:cs typeface="Microsoft Sans Serif"/>
              </a:rPr>
              <a:t>ret,</a:t>
            </a:r>
            <a:r>
              <a:rPr dirty="0" sz="4350" spc="-5">
                <a:latin typeface="Microsoft Sans Serif"/>
                <a:cs typeface="Microsoft Sans Serif"/>
              </a:rPr>
              <a:t> </a:t>
            </a:r>
            <a:r>
              <a:rPr dirty="0" sz="4350" spc="180">
                <a:latin typeface="Microsoft Sans Serif"/>
                <a:cs typeface="Microsoft Sans Serif"/>
              </a:rPr>
              <a:t>jmp,</a:t>
            </a:r>
            <a:r>
              <a:rPr dirty="0" sz="4350" spc="-5">
                <a:latin typeface="Microsoft Sans Serif"/>
                <a:cs typeface="Microsoft Sans Serif"/>
              </a:rPr>
              <a:t> </a:t>
            </a:r>
            <a:r>
              <a:rPr dirty="0" sz="4350" spc="60">
                <a:latin typeface="Microsoft Sans Serif"/>
                <a:cs typeface="Microsoft Sans Serif"/>
              </a:rPr>
              <a:t>je,</a:t>
            </a:r>
            <a:r>
              <a:rPr dirty="0" sz="4350" spc="-10">
                <a:latin typeface="Microsoft Sans Serif"/>
                <a:cs typeface="Microsoft Sans Serif"/>
              </a:rPr>
              <a:t> </a:t>
            </a:r>
            <a:r>
              <a:rPr dirty="0" sz="4350" spc="25">
                <a:latin typeface="Microsoft Sans Serif"/>
                <a:cs typeface="Microsoft Sans Serif"/>
              </a:rPr>
              <a:t>ja,</a:t>
            </a:r>
            <a:r>
              <a:rPr dirty="0" sz="4350" spc="-5">
                <a:latin typeface="Microsoft Sans Serif"/>
                <a:cs typeface="Microsoft Sans Serif"/>
              </a:rPr>
              <a:t> </a:t>
            </a:r>
            <a:r>
              <a:rPr dirty="0" sz="4350" spc="75">
                <a:latin typeface="Microsoft Sans Serif"/>
                <a:cs typeface="Microsoft Sans Serif"/>
              </a:rPr>
              <a:t>jle,</a:t>
            </a:r>
            <a:r>
              <a:rPr dirty="0" sz="4350" spc="-5">
                <a:latin typeface="Microsoft Sans Serif"/>
                <a:cs typeface="Microsoft Sans Serif"/>
              </a:rPr>
              <a:t> </a:t>
            </a:r>
            <a:r>
              <a:rPr dirty="0" sz="4350" spc="1060">
                <a:latin typeface="Microsoft Sans Serif"/>
                <a:cs typeface="Microsoft Sans Serif"/>
              </a:rPr>
              <a:t>…</a:t>
            </a:r>
            <a:endParaRPr sz="43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34091" y="6526803"/>
            <a:ext cx="2636520" cy="151257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dirty="0" sz="4350" spc="60">
                <a:latin typeface="Lucida Sans Unicode"/>
                <a:cs typeface="Lucida Sans Unicode"/>
              </a:rPr>
              <a:t>Стек</a:t>
            </a:r>
            <a:endParaRPr sz="43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dirty="0" sz="4350" spc="125">
                <a:latin typeface="Microsoft Sans Serif"/>
                <a:cs typeface="Microsoft Sans Serif"/>
              </a:rPr>
              <a:t>push,</a:t>
            </a:r>
            <a:r>
              <a:rPr dirty="0" sz="4350" spc="-70">
                <a:latin typeface="Microsoft Sans Serif"/>
                <a:cs typeface="Microsoft Sans Serif"/>
              </a:rPr>
              <a:t> </a:t>
            </a:r>
            <a:r>
              <a:rPr dirty="0" sz="4350" spc="285">
                <a:latin typeface="Microsoft Sans Serif"/>
                <a:cs typeface="Microsoft Sans Serif"/>
              </a:rPr>
              <a:t>pop</a:t>
            </a:r>
            <a:endParaRPr sz="43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40602" y="3275343"/>
            <a:ext cx="2516505" cy="151257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dirty="0" sz="4350" spc="-45">
                <a:latin typeface="Lucida Sans Unicode"/>
                <a:cs typeface="Lucida Sans Unicode"/>
              </a:rPr>
              <a:t>Регистры</a:t>
            </a:r>
            <a:endParaRPr sz="43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dirty="0" sz="4350" spc="220">
                <a:latin typeface="Microsoft Sans Serif"/>
                <a:cs typeface="Microsoft Sans Serif"/>
              </a:rPr>
              <a:t>mov</a:t>
            </a:r>
            <a:endParaRPr sz="4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8642" y="832090"/>
            <a:ext cx="5126990" cy="10814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725"/>
              <a:t>A</a:t>
            </a:r>
            <a:r>
              <a:rPr dirty="0" spc="-615"/>
              <a:t>T</a:t>
            </a:r>
            <a:r>
              <a:rPr dirty="0" spc="-575"/>
              <a:t>&amp;</a:t>
            </a:r>
            <a:r>
              <a:rPr dirty="0" spc="-85"/>
              <a:t>T</a:t>
            </a:r>
            <a:r>
              <a:rPr dirty="0" spc="-800"/>
              <a:t> </a:t>
            </a:r>
            <a:r>
              <a:rPr dirty="0" spc="-105"/>
              <a:t>v</a:t>
            </a:r>
            <a:r>
              <a:rPr dirty="0" spc="-365"/>
              <a:t>s</a:t>
            </a:r>
            <a:r>
              <a:rPr dirty="0" spc="-800"/>
              <a:t> </a:t>
            </a:r>
            <a:r>
              <a:rPr dirty="0" spc="120"/>
              <a:t>I</a:t>
            </a:r>
            <a:r>
              <a:rPr dirty="0" spc="-170"/>
              <a:t>n</a:t>
            </a:r>
            <a:r>
              <a:rPr dirty="0" spc="100"/>
              <a:t>t</a:t>
            </a:r>
            <a:r>
              <a:rPr dirty="0" spc="15"/>
              <a:t>e</a:t>
            </a:r>
            <a:r>
              <a:rPr dirty="0" spc="2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281021"/>
            <a:ext cx="7301230" cy="4635500"/>
          </a:xfrm>
          <a:prstGeom prst="rect">
            <a:avLst/>
          </a:prstGeom>
        </p:spPr>
        <p:txBody>
          <a:bodyPr wrap="square" lIns="0" tIns="331470" rIns="0" bIns="0" rtlCol="0" vert="horz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10"/>
              </a:spcBef>
              <a:buChar char="•"/>
              <a:tabLst>
                <a:tab pos="473075" algn="l"/>
                <a:tab pos="473709" algn="l"/>
              </a:tabLst>
            </a:pPr>
            <a:r>
              <a:rPr dirty="0" sz="3950" spc="229">
                <a:latin typeface="Microsoft Sans Serif"/>
                <a:cs typeface="Microsoft Sans Serif"/>
              </a:rPr>
              <a:t>objdump</a:t>
            </a:r>
            <a:r>
              <a:rPr dirty="0" sz="3950" spc="-20">
                <a:latin typeface="Microsoft Sans Serif"/>
                <a:cs typeface="Microsoft Sans Serif"/>
              </a:rPr>
              <a:t> </a:t>
            </a:r>
            <a:r>
              <a:rPr dirty="0" sz="3950" spc="50">
                <a:latin typeface="Microsoft Sans Serif"/>
                <a:cs typeface="Microsoft Sans Serif"/>
              </a:rPr>
              <a:t>-M</a:t>
            </a:r>
            <a:r>
              <a:rPr dirty="0" sz="3950" spc="-20">
                <a:latin typeface="Microsoft Sans Serif"/>
                <a:cs typeface="Microsoft Sans Serif"/>
              </a:rPr>
              <a:t> </a:t>
            </a:r>
            <a:r>
              <a:rPr dirty="0" sz="3950" spc="145">
                <a:latin typeface="Microsoft Sans Serif"/>
                <a:cs typeface="Microsoft Sans Serif"/>
              </a:rPr>
              <a:t>intel</a:t>
            </a:r>
            <a:r>
              <a:rPr dirty="0" sz="3950" spc="-20">
                <a:latin typeface="Microsoft Sans Serif"/>
                <a:cs typeface="Microsoft Sans Serif"/>
              </a:rPr>
              <a:t> </a:t>
            </a:r>
            <a:r>
              <a:rPr dirty="0" sz="3950" spc="955">
                <a:latin typeface="Microsoft Sans Serif"/>
                <a:cs typeface="Microsoft Sans Serif"/>
              </a:rPr>
              <a:t>…</a:t>
            </a:r>
            <a:endParaRPr sz="395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20"/>
              </a:spcBef>
              <a:buChar char="•"/>
              <a:tabLst>
                <a:tab pos="473075" algn="l"/>
                <a:tab pos="473709" algn="l"/>
              </a:tabLst>
            </a:pPr>
            <a:r>
              <a:rPr dirty="0" sz="3950" spc="280">
                <a:latin typeface="Microsoft Sans Serif"/>
                <a:cs typeface="Microsoft Sans Serif"/>
              </a:rPr>
              <a:t>gcc</a:t>
            </a:r>
            <a:r>
              <a:rPr dirty="0" sz="3950" spc="-30">
                <a:latin typeface="Microsoft Sans Serif"/>
                <a:cs typeface="Microsoft Sans Serif"/>
              </a:rPr>
              <a:t> </a:t>
            </a:r>
            <a:r>
              <a:rPr dirty="0" sz="3950" spc="75">
                <a:latin typeface="Microsoft Sans Serif"/>
                <a:cs typeface="Microsoft Sans Serif"/>
              </a:rPr>
              <a:t>-masm=intel</a:t>
            </a:r>
            <a:r>
              <a:rPr dirty="0" sz="3950" spc="-25">
                <a:latin typeface="Microsoft Sans Serif"/>
                <a:cs typeface="Microsoft Sans Serif"/>
              </a:rPr>
              <a:t> </a:t>
            </a:r>
            <a:r>
              <a:rPr dirty="0" sz="3950" spc="955">
                <a:latin typeface="Microsoft Sans Serif"/>
                <a:cs typeface="Microsoft Sans Serif"/>
              </a:rPr>
              <a:t>…</a:t>
            </a:r>
            <a:endParaRPr sz="395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15"/>
              </a:spcBef>
              <a:buChar char="•"/>
              <a:tabLst>
                <a:tab pos="473075" algn="l"/>
                <a:tab pos="473709" algn="l"/>
              </a:tabLst>
            </a:pPr>
            <a:r>
              <a:rPr dirty="0" sz="3950" spc="225">
                <a:latin typeface="Microsoft Sans Serif"/>
                <a:cs typeface="Microsoft Sans Serif"/>
              </a:rPr>
              <a:t>gdb:</a:t>
            </a:r>
            <a:endParaRPr sz="3950">
              <a:latin typeface="Microsoft Sans Serif"/>
              <a:cs typeface="Microsoft Sans Serif"/>
            </a:endParaRPr>
          </a:p>
          <a:p>
            <a:pPr lvl="1" marL="934085" indent="-461645">
              <a:lnSpc>
                <a:spcPct val="100000"/>
              </a:lnSpc>
              <a:spcBef>
                <a:spcPts val="2515"/>
              </a:spcBef>
              <a:buChar char="•"/>
              <a:tabLst>
                <a:tab pos="933450" algn="l"/>
                <a:tab pos="934719" algn="l"/>
              </a:tabLst>
            </a:pPr>
            <a:r>
              <a:rPr dirty="0" sz="3950" spc="90">
                <a:latin typeface="Microsoft Sans Serif"/>
                <a:cs typeface="Microsoft Sans Serif"/>
              </a:rPr>
              <a:t>set</a:t>
            </a:r>
            <a:r>
              <a:rPr dirty="0" sz="3950">
                <a:latin typeface="Microsoft Sans Serif"/>
                <a:cs typeface="Microsoft Sans Serif"/>
              </a:rPr>
              <a:t> </a:t>
            </a:r>
            <a:r>
              <a:rPr dirty="0" sz="3950" spc="70">
                <a:latin typeface="Microsoft Sans Serif"/>
                <a:cs typeface="Microsoft Sans Serif"/>
              </a:rPr>
              <a:t>disassembly-</a:t>
            </a:r>
            <a:r>
              <a:rPr dirty="0" sz="3950" spc="70">
                <a:latin typeface="Times New Roman"/>
                <a:cs typeface="Times New Roman"/>
              </a:rPr>
              <a:t>f</a:t>
            </a:r>
            <a:r>
              <a:rPr dirty="0" sz="3950" spc="70">
                <a:latin typeface="Microsoft Sans Serif"/>
                <a:cs typeface="Microsoft Sans Serif"/>
              </a:rPr>
              <a:t>lavor</a:t>
            </a:r>
            <a:r>
              <a:rPr dirty="0" sz="3950" spc="5">
                <a:latin typeface="Microsoft Sans Serif"/>
                <a:cs typeface="Microsoft Sans Serif"/>
              </a:rPr>
              <a:t> </a:t>
            </a:r>
            <a:r>
              <a:rPr dirty="0" sz="3950" spc="145">
                <a:latin typeface="Microsoft Sans Serif"/>
                <a:cs typeface="Microsoft Sans Serif"/>
              </a:rPr>
              <a:t>intel</a:t>
            </a:r>
            <a:endParaRPr sz="395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35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dirty="0" u="heavy" sz="3950" spc="-9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Сравнени</a:t>
            </a:r>
            <a:r>
              <a:rPr dirty="0" u="heavy" sz="395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е</a:t>
            </a:r>
            <a:r>
              <a:rPr dirty="0" u="heavy" sz="3950" spc="-204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heavy" sz="3950" spc="-10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си</a:t>
            </a:r>
            <a:r>
              <a:rPr dirty="0" u="heavy" sz="3950" spc="-27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н</a:t>
            </a:r>
            <a:r>
              <a:rPr dirty="0" u="heavy" sz="3950" spc="2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та</a:t>
            </a:r>
            <a:r>
              <a:rPr dirty="0" u="heavy" sz="3950" spc="4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к</a:t>
            </a:r>
            <a:r>
              <a:rPr dirty="0" u="heavy" sz="3950" spc="-10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си</a:t>
            </a:r>
            <a:r>
              <a:rPr dirty="0" u="heavy" sz="3950" spc="-1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са</a:t>
            </a:r>
            <a:endParaRPr sz="395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6277" y="2409077"/>
            <a:ext cx="7743462" cy="24344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49034" y="5293278"/>
            <a:ext cx="7841679" cy="181927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71925" y="7848391"/>
            <a:ext cx="7814196" cy="17391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0026" y="821620"/>
            <a:ext cx="11739880" cy="10814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60"/>
              <a:t>Гд</a:t>
            </a:r>
            <a:r>
              <a:rPr dirty="0" spc="45"/>
              <a:t>е</a:t>
            </a:r>
            <a:r>
              <a:rPr dirty="0" spc="-795"/>
              <a:t> </a:t>
            </a:r>
            <a:r>
              <a:rPr dirty="0" spc="-229"/>
              <a:t>почитат</a:t>
            </a:r>
            <a:r>
              <a:rPr dirty="0" spc="-20"/>
              <a:t>ь</a:t>
            </a:r>
            <a:r>
              <a:rPr dirty="0" spc="-795"/>
              <a:t> </a:t>
            </a:r>
            <a:r>
              <a:rPr dirty="0" spc="-15"/>
              <a:t>и</a:t>
            </a:r>
            <a:r>
              <a:rPr dirty="0" spc="-800"/>
              <a:t> </a:t>
            </a:r>
            <a:r>
              <a:rPr dirty="0" spc="-220"/>
              <a:t>попробовать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281021"/>
            <a:ext cx="3275329" cy="1868805"/>
          </a:xfrm>
          <a:prstGeom prst="rect">
            <a:avLst/>
          </a:prstGeom>
        </p:spPr>
        <p:txBody>
          <a:bodyPr wrap="square" lIns="0" tIns="331470" rIns="0" bIns="0" rtlCol="0" vert="horz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10"/>
              </a:spcBef>
              <a:buChar char="•"/>
              <a:tabLst>
                <a:tab pos="473075" algn="l"/>
                <a:tab pos="473709" algn="l"/>
              </a:tabLst>
            </a:pPr>
            <a:r>
              <a:rPr dirty="0" u="heavy" sz="3950" spc="22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godbolt</a:t>
            </a:r>
            <a:r>
              <a:rPr dirty="0" u="heavy" sz="3950" spc="3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.</a:t>
            </a:r>
            <a:r>
              <a:rPr dirty="0" u="heavy" sz="3950" spc="22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dirty="0" u="heavy" sz="3950" spc="7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dirty="0" u="heavy" sz="3950" spc="28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g</a:t>
            </a:r>
            <a:endParaRPr sz="3950">
              <a:latin typeface="Microsoft Sans Serif"/>
              <a:cs typeface="Microsoft Sans Serif"/>
            </a:endParaRPr>
          </a:p>
          <a:p>
            <a:pPr marL="473075" indent="-461009">
              <a:lnSpc>
                <a:spcPct val="100000"/>
              </a:lnSpc>
              <a:spcBef>
                <a:spcPts val="2520"/>
              </a:spcBef>
              <a:buChar char="•"/>
              <a:tabLst>
                <a:tab pos="473075" algn="l"/>
                <a:tab pos="473709" algn="l"/>
              </a:tabLst>
            </a:pPr>
            <a:r>
              <a:rPr dirty="0" sz="3950" spc="229">
                <a:latin typeface="Microsoft Sans Serif"/>
                <a:cs typeface="Microsoft Sans Serif"/>
              </a:rPr>
              <a:t>objdump</a:t>
            </a:r>
            <a:endParaRPr sz="3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4040" y="821620"/>
            <a:ext cx="8396605" cy="10814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40"/>
              <a:t>Ка</a:t>
            </a:r>
            <a:r>
              <a:rPr dirty="0" spc="470"/>
              <a:t>к</a:t>
            </a:r>
            <a:r>
              <a:rPr dirty="0" spc="-800"/>
              <a:t> </a:t>
            </a:r>
            <a:r>
              <a:rPr dirty="0" spc="-225"/>
              <a:t>писат</a:t>
            </a:r>
            <a:r>
              <a:rPr dirty="0" spc="-15"/>
              <a:t>ь</a:t>
            </a:r>
            <a:r>
              <a:rPr dirty="0" spc="-795"/>
              <a:t> </a:t>
            </a:r>
            <a:r>
              <a:rPr dirty="0" spc="-170"/>
              <a:t>н</a:t>
            </a:r>
            <a:r>
              <a:rPr dirty="0" spc="35"/>
              <a:t>а</a:t>
            </a:r>
            <a:r>
              <a:rPr dirty="0" spc="-795"/>
              <a:t> </a:t>
            </a:r>
            <a:r>
              <a:rPr dirty="0" spc="-225"/>
              <a:t>асме</a:t>
            </a:r>
            <a:r>
              <a:rPr dirty="0" spc="-535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3278514"/>
            <a:ext cx="17485995" cy="3731260"/>
          </a:xfrm>
          <a:prstGeom prst="rect">
            <a:avLst/>
          </a:prstGeom>
        </p:spPr>
        <p:txBody>
          <a:bodyPr wrap="square" lIns="0" tIns="336550" rIns="0" bIns="0" rtlCol="0" vert="horz">
            <a:spAutoFit/>
          </a:bodyPr>
          <a:lstStyle/>
          <a:p>
            <a:pPr marL="473075" indent="-461009">
              <a:lnSpc>
                <a:spcPct val="100000"/>
              </a:lnSpc>
              <a:spcBef>
                <a:spcPts val="2650"/>
              </a:spcBef>
              <a:buFont typeface="Microsoft Sans Serif"/>
              <a:buChar char="•"/>
              <a:tabLst>
                <a:tab pos="473075" algn="l"/>
                <a:tab pos="473709" algn="l"/>
              </a:tabLst>
            </a:pPr>
            <a:r>
              <a:rPr dirty="0" sz="3950" spc="-45">
                <a:latin typeface="Lucida Sans Unicode"/>
                <a:cs typeface="Lucida Sans Unicode"/>
              </a:rPr>
              <a:t>П</a:t>
            </a:r>
            <a:r>
              <a:rPr dirty="0" sz="3950" spc="-290">
                <a:latin typeface="Lucida Sans Unicode"/>
                <a:cs typeface="Lucida Sans Unicode"/>
              </a:rPr>
              <a:t>р</a:t>
            </a:r>
            <a:r>
              <a:rPr dirty="0" sz="3950" spc="-229">
                <a:latin typeface="Lucida Sans Unicode"/>
                <a:cs typeface="Lucida Sans Unicode"/>
              </a:rPr>
              <a:t>о</a:t>
            </a:r>
            <a:r>
              <a:rPr dirty="0" sz="3950" spc="-365">
                <a:latin typeface="Lucida Sans Unicode"/>
                <a:cs typeface="Lucida Sans Unicode"/>
              </a:rPr>
              <a:t>г</a:t>
            </a:r>
            <a:r>
              <a:rPr dirty="0" sz="3950" spc="-290">
                <a:latin typeface="Lucida Sans Unicode"/>
                <a:cs typeface="Lucida Sans Unicode"/>
              </a:rPr>
              <a:t>р</a:t>
            </a:r>
            <a:r>
              <a:rPr dirty="0" sz="3950" spc="15">
                <a:latin typeface="Lucida Sans Unicode"/>
                <a:cs typeface="Lucida Sans Unicode"/>
              </a:rPr>
              <a:t>а</a:t>
            </a:r>
            <a:r>
              <a:rPr dirty="0" sz="3950" spc="-170">
                <a:latin typeface="Lucida Sans Unicode"/>
                <a:cs typeface="Lucida Sans Unicode"/>
              </a:rPr>
              <a:t>мм</a:t>
            </a:r>
            <a:r>
              <a:rPr dirty="0" sz="3950" spc="-125">
                <a:latin typeface="Lucida Sans Unicode"/>
                <a:cs typeface="Lucida Sans Unicode"/>
              </a:rPr>
              <a:t>а</a:t>
            </a:r>
            <a:r>
              <a:rPr dirty="0" sz="3950" spc="-204">
                <a:latin typeface="Lucida Sans Unicode"/>
                <a:cs typeface="Lucida Sans Unicode"/>
              </a:rPr>
              <a:t> </a:t>
            </a:r>
            <a:r>
              <a:rPr dirty="0" sz="3950" spc="-130">
                <a:latin typeface="Lucida Sans Unicode"/>
                <a:cs typeface="Lucida Sans Unicode"/>
              </a:rPr>
              <a:t>на</a:t>
            </a:r>
            <a:r>
              <a:rPr dirty="0" sz="3950" spc="-204">
                <a:latin typeface="Lucida Sans Unicode"/>
                <a:cs typeface="Lucida Sans Unicode"/>
              </a:rPr>
              <a:t> </a:t>
            </a:r>
            <a:r>
              <a:rPr dirty="0" sz="3950" spc="15">
                <a:latin typeface="Lucida Sans Unicode"/>
                <a:cs typeface="Lucida Sans Unicode"/>
              </a:rPr>
              <a:t>а</a:t>
            </a:r>
            <a:r>
              <a:rPr dirty="0" sz="3950" spc="-95">
                <a:latin typeface="Lucida Sans Unicode"/>
                <a:cs typeface="Lucida Sans Unicode"/>
              </a:rPr>
              <a:t>сме</a:t>
            </a:r>
            <a:r>
              <a:rPr dirty="0" sz="3950" spc="-204">
                <a:latin typeface="Lucida Sans Unicode"/>
                <a:cs typeface="Lucida Sans Unicode"/>
              </a:rPr>
              <a:t> </a:t>
            </a:r>
            <a:r>
              <a:rPr dirty="0" sz="3950">
                <a:latin typeface="Lucida Sans Unicode"/>
                <a:cs typeface="Lucida Sans Unicode"/>
              </a:rPr>
              <a:t>ста</a:t>
            </a:r>
            <a:r>
              <a:rPr dirty="0" sz="3950" spc="-290">
                <a:latin typeface="Lucida Sans Unicode"/>
                <a:cs typeface="Lucida Sans Unicode"/>
              </a:rPr>
              <a:t>р</a:t>
            </a:r>
            <a:r>
              <a:rPr dirty="0" sz="3950" spc="10">
                <a:latin typeface="Lucida Sans Unicode"/>
                <a:cs typeface="Lucida Sans Unicode"/>
              </a:rPr>
              <a:t>те</a:t>
            </a:r>
            <a:r>
              <a:rPr dirty="0" sz="3950" spc="-290">
                <a:latin typeface="Lucida Sans Unicode"/>
                <a:cs typeface="Lucida Sans Unicode"/>
              </a:rPr>
              <a:t>р</a:t>
            </a:r>
            <a:r>
              <a:rPr dirty="0" sz="3950" spc="-204">
                <a:latin typeface="Lucida Sans Unicode"/>
                <a:cs typeface="Lucida Sans Unicode"/>
              </a:rPr>
              <a:t> </a:t>
            </a:r>
            <a:r>
              <a:rPr dirty="0" sz="3950" spc="-75">
                <a:latin typeface="Lucida Sans Unicode"/>
                <a:cs typeface="Lucida Sans Unicode"/>
              </a:rPr>
              <a:t>па</a:t>
            </a:r>
            <a:r>
              <a:rPr dirty="0" sz="3950" spc="-70">
                <a:latin typeface="Lucida Sans Unicode"/>
                <a:cs typeface="Lucida Sans Unicode"/>
              </a:rPr>
              <a:t>к</a:t>
            </a:r>
            <a:r>
              <a:rPr dirty="0" sz="3950" spc="55">
                <a:latin typeface="Microsoft Sans Serif"/>
                <a:cs typeface="Microsoft Sans Serif"/>
              </a:rPr>
              <a:t>:</a:t>
            </a:r>
            <a:endParaRPr sz="3950">
              <a:latin typeface="Microsoft Sans Serif"/>
              <a:cs typeface="Microsoft Sans Serif"/>
            </a:endParaRPr>
          </a:p>
          <a:p>
            <a:pPr lvl="1" marL="934085" indent="-461645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933450" algn="l"/>
                <a:tab pos="934719" algn="l"/>
              </a:tabLst>
            </a:pPr>
            <a:r>
              <a:rPr dirty="0" sz="3950" spc="-25">
                <a:latin typeface="Lucida Sans Unicode"/>
                <a:cs typeface="Lucida Sans Unicode"/>
              </a:rPr>
              <a:t>Объявлен</a:t>
            </a:r>
            <a:r>
              <a:rPr dirty="0" sz="3950" spc="-20">
                <a:latin typeface="Lucida Sans Unicode"/>
                <a:cs typeface="Lucida Sans Unicode"/>
              </a:rPr>
              <a:t>и</a:t>
            </a:r>
            <a:r>
              <a:rPr dirty="0" sz="3950">
                <a:latin typeface="Lucida Sans Unicode"/>
                <a:cs typeface="Lucida Sans Unicode"/>
              </a:rPr>
              <a:t>е</a:t>
            </a:r>
            <a:r>
              <a:rPr dirty="0" sz="3950" spc="-204">
                <a:latin typeface="Lucida Sans Unicode"/>
                <a:cs typeface="Lucida Sans Unicode"/>
              </a:rPr>
              <a:t> </a:t>
            </a:r>
            <a:r>
              <a:rPr dirty="0" sz="3950" spc="-155">
                <a:latin typeface="Lucida Sans Unicode"/>
                <a:cs typeface="Lucida Sans Unicode"/>
              </a:rPr>
              <a:t>глобально</a:t>
            </a:r>
            <a:r>
              <a:rPr dirty="0" sz="3950" spc="-165">
                <a:latin typeface="Lucida Sans Unicode"/>
                <a:cs typeface="Lucida Sans Unicode"/>
              </a:rPr>
              <a:t>й</a:t>
            </a:r>
            <a:r>
              <a:rPr dirty="0" sz="3950" spc="-200">
                <a:latin typeface="Lucida Sans Unicode"/>
                <a:cs typeface="Lucida Sans Unicode"/>
              </a:rPr>
              <a:t> </a:t>
            </a:r>
            <a:r>
              <a:rPr dirty="0" sz="3950" spc="-275">
                <a:latin typeface="Lucida Sans Unicode"/>
                <a:cs typeface="Lucida Sans Unicode"/>
              </a:rPr>
              <a:t>п</a:t>
            </a:r>
            <a:r>
              <a:rPr dirty="0" sz="3950">
                <a:latin typeface="Lucida Sans Unicode"/>
                <a:cs typeface="Lucida Sans Unicode"/>
              </a:rPr>
              <a:t>е</a:t>
            </a:r>
            <a:r>
              <a:rPr dirty="0" sz="3950" spc="-290">
                <a:latin typeface="Lucida Sans Unicode"/>
                <a:cs typeface="Lucida Sans Unicode"/>
              </a:rPr>
              <a:t>р</a:t>
            </a:r>
            <a:r>
              <a:rPr dirty="0" sz="3950">
                <a:latin typeface="Lucida Sans Unicode"/>
                <a:cs typeface="Lucida Sans Unicode"/>
              </a:rPr>
              <a:t>е</a:t>
            </a:r>
            <a:r>
              <a:rPr dirty="0" sz="3950" spc="-140">
                <a:latin typeface="Lucida Sans Unicode"/>
                <a:cs typeface="Lucida Sans Unicode"/>
              </a:rPr>
              <a:t>м</a:t>
            </a:r>
            <a:r>
              <a:rPr dirty="0" sz="3950" spc="-105">
                <a:latin typeface="Lucida Sans Unicode"/>
                <a:cs typeface="Lucida Sans Unicode"/>
              </a:rPr>
              <a:t>е</a:t>
            </a:r>
            <a:r>
              <a:rPr dirty="0" sz="3950" spc="-275">
                <a:latin typeface="Lucida Sans Unicode"/>
                <a:cs typeface="Lucida Sans Unicode"/>
              </a:rPr>
              <a:t>нн</a:t>
            </a:r>
            <a:r>
              <a:rPr dirty="0" sz="3950" spc="-229">
                <a:latin typeface="Lucida Sans Unicode"/>
                <a:cs typeface="Lucida Sans Unicode"/>
              </a:rPr>
              <a:t>о</a:t>
            </a:r>
            <a:r>
              <a:rPr dirty="0" sz="3950" spc="-170">
                <a:latin typeface="Lucida Sans Unicode"/>
                <a:cs typeface="Lucida Sans Unicode"/>
              </a:rPr>
              <a:t>й</a:t>
            </a:r>
            <a:r>
              <a:rPr dirty="0" sz="3950" spc="-204">
                <a:latin typeface="Lucida Sans Unicode"/>
                <a:cs typeface="Lucida Sans Unicode"/>
              </a:rPr>
              <a:t> </a:t>
            </a:r>
            <a:r>
              <a:rPr dirty="0" sz="3950" spc="-160" b="1">
                <a:latin typeface="Arial"/>
                <a:cs typeface="Arial"/>
              </a:rPr>
              <a:t>_s</a:t>
            </a:r>
            <a:r>
              <a:rPr dirty="0" sz="3950" spc="-95" b="1">
                <a:latin typeface="Arial"/>
                <a:cs typeface="Arial"/>
              </a:rPr>
              <a:t>t</a:t>
            </a:r>
            <a:r>
              <a:rPr dirty="0" sz="3950" spc="145" b="1">
                <a:latin typeface="Arial"/>
                <a:cs typeface="Arial"/>
              </a:rPr>
              <a:t>a</a:t>
            </a:r>
            <a:r>
              <a:rPr dirty="0" sz="3950" spc="130" b="1">
                <a:latin typeface="Arial"/>
                <a:cs typeface="Arial"/>
              </a:rPr>
              <a:t>r</a:t>
            </a:r>
            <a:r>
              <a:rPr dirty="0" sz="3950" spc="220" b="1">
                <a:latin typeface="Arial"/>
                <a:cs typeface="Arial"/>
              </a:rPr>
              <a:t>t</a:t>
            </a:r>
            <a:endParaRPr sz="3950">
              <a:latin typeface="Arial"/>
              <a:cs typeface="Arial"/>
            </a:endParaRPr>
          </a:p>
          <a:p>
            <a:pPr lvl="1" marL="934085" indent="-461645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933450" algn="l"/>
                <a:tab pos="934719" algn="l"/>
              </a:tabLst>
            </a:pPr>
            <a:r>
              <a:rPr dirty="0" sz="3950" spc="-120">
                <a:latin typeface="Lucida Sans Unicode"/>
                <a:cs typeface="Lucida Sans Unicode"/>
              </a:rPr>
              <a:t>Определение</a:t>
            </a:r>
            <a:r>
              <a:rPr dirty="0" sz="3950" spc="-204">
                <a:latin typeface="Lucida Sans Unicode"/>
                <a:cs typeface="Lucida Sans Unicode"/>
              </a:rPr>
              <a:t> </a:t>
            </a:r>
            <a:r>
              <a:rPr dirty="0" sz="3950" spc="-70">
                <a:latin typeface="Lucida Sans Unicode"/>
                <a:cs typeface="Lucida Sans Unicode"/>
              </a:rPr>
              <a:t>метки</a:t>
            </a:r>
            <a:r>
              <a:rPr dirty="0" sz="3950" spc="-204">
                <a:latin typeface="Lucida Sans Unicode"/>
                <a:cs typeface="Lucida Sans Unicode"/>
              </a:rPr>
              <a:t> </a:t>
            </a:r>
            <a:r>
              <a:rPr dirty="0" sz="3950" spc="15" b="1">
                <a:latin typeface="Arial"/>
                <a:cs typeface="Arial"/>
              </a:rPr>
              <a:t>_start</a:t>
            </a:r>
            <a:r>
              <a:rPr dirty="0" sz="3950" spc="-315" b="1">
                <a:latin typeface="Arial"/>
                <a:cs typeface="Arial"/>
              </a:rPr>
              <a:t> </a:t>
            </a:r>
            <a:r>
              <a:rPr dirty="0" sz="3950" spc="-45">
                <a:latin typeface="Microsoft Sans Serif"/>
                <a:cs typeface="Microsoft Sans Serif"/>
              </a:rPr>
              <a:t>(</a:t>
            </a:r>
            <a:r>
              <a:rPr dirty="0" sz="3950" spc="-45">
                <a:latin typeface="Lucida Sans Unicode"/>
                <a:cs typeface="Lucida Sans Unicode"/>
              </a:rPr>
              <a:t>с</a:t>
            </a:r>
            <a:r>
              <a:rPr dirty="0" sz="3950" spc="-204">
                <a:latin typeface="Lucida Sans Unicode"/>
                <a:cs typeface="Lucida Sans Unicode"/>
              </a:rPr>
              <a:t> </a:t>
            </a:r>
            <a:r>
              <a:rPr dirty="0" sz="3950" spc="-95">
                <a:latin typeface="Lucida Sans Unicode"/>
                <a:cs typeface="Lucida Sans Unicode"/>
              </a:rPr>
              <a:t>неё</a:t>
            </a:r>
            <a:r>
              <a:rPr dirty="0" sz="3950" spc="-204">
                <a:latin typeface="Lucida Sans Unicode"/>
                <a:cs typeface="Lucida Sans Unicode"/>
              </a:rPr>
              <a:t> </a:t>
            </a:r>
            <a:r>
              <a:rPr dirty="0" sz="3950" spc="-45">
                <a:latin typeface="Lucida Sans Unicode"/>
                <a:cs typeface="Lucida Sans Unicode"/>
              </a:rPr>
              <a:t>начинается</a:t>
            </a:r>
            <a:r>
              <a:rPr dirty="0" sz="3950" spc="-200">
                <a:latin typeface="Lucida Sans Unicode"/>
                <a:cs typeface="Lucida Sans Unicode"/>
              </a:rPr>
              <a:t> </a:t>
            </a:r>
            <a:r>
              <a:rPr dirty="0" sz="3950" spc="-150">
                <a:latin typeface="Lucida Sans Unicode"/>
                <a:cs typeface="Lucida Sans Unicode"/>
              </a:rPr>
              <a:t>исполнение</a:t>
            </a:r>
            <a:r>
              <a:rPr dirty="0" sz="3950" spc="-204">
                <a:latin typeface="Lucida Sans Unicode"/>
                <a:cs typeface="Lucida Sans Unicode"/>
              </a:rPr>
              <a:t> </a:t>
            </a:r>
            <a:r>
              <a:rPr dirty="0" sz="3950" spc="-195">
                <a:latin typeface="Lucida Sans Unicode"/>
                <a:cs typeface="Lucida Sans Unicode"/>
              </a:rPr>
              <a:t>программы</a:t>
            </a:r>
            <a:r>
              <a:rPr dirty="0" sz="3950" spc="-195">
                <a:latin typeface="Microsoft Sans Serif"/>
                <a:cs typeface="Microsoft Sans Serif"/>
              </a:rPr>
              <a:t>)</a:t>
            </a:r>
            <a:endParaRPr sz="3950">
              <a:latin typeface="Microsoft Sans Serif"/>
              <a:cs typeface="Microsoft Sans Serif"/>
            </a:endParaRPr>
          </a:p>
          <a:p>
            <a:pPr lvl="1" marL="934085" indent="-461645">
              <a:lnSpc>
                <a:spcPct val="100000"/>
              </a:lnSpc>
              <a:spcBef>
                <a:spcPts val="2555"/>
              </a:spcBef>
              <a:buFont typeface="Microsoft Sans Serif"/>
              <a:buChar char="•"/>
              <a:tabLst>
                <a:tab pos="933450" algn="l"/>
                <a:tab pos="934719" algn="l"/>
              </a:tabLst>
            </a:pPr>
            <a:r>
              <a:rPr dirty="0" sz="3950" spc="250">
                <a:latin typeface="Lucida Sans Unicode"/>
                <a:cs typeface="Lucida Sans Unicode"/>
              </a:rPr>
              <a:t>З</a:t>
            </a:r>
            <a:r>
              <a:rPr dirty="0" sz="3950" spc="260">
                <a:latin typeface="Lucida Sans Unicode"/>
                <a:cs typeface="Lucida Sans Unicode"/>
              </a:rPr>
              <a:t>а</a:t>
            </a:r>
            <a:r>
              <a:rPr dirty="0" sz="3950" spc="90">
                <a:latin typeface="Lucida Sans Unicode"/>
                <a:cs typeface="Lucida Sans Unicode"/>
              </a:rPr>
              <a:t>в</a:t>
            </a:r>
            <a:r>
              <a:rPr dirty="0" sz="3950">
                <a:latin typeface="Lucida Sans Unicode"/>
                <a:cs typeface="Lucida Sans Unicode"/>
              </a:rPr>
              <a:t>е</a:t>
            </a:r>
            <a:r>
              <a:rPr dirty="0" sz="3950" spc="-290">
                <a:latin typeface="Lucida Sans Unicode"/>
                <a:cs typeface="Lucida Sans Unicode"/>
              </a:rPr>
              <a:t>р</a:t>
            </a:r>
            <a:r>
              <a:rPr dirty="0" sz="3950" spc="-260">
                <a:latin typeface="Lucida Sans Unicode"/>
                <a:cs typeface="Lucida Sans Unicode"/>
              </a:rPr>
              <a:t>ш</a:t>
            </a:r>
            <a:r>
              <a:rPr dirty="0" sz="3950">
                <a:latin typeface="Lucida Sans Unicode"/>
                <a:cs typeface="Lucida Sans Unicode"/>
              </a:rPr>
              <a:t>е</a:t>
            </a:r>
            <a:r>
              <a:rPr dirty="0" sz="3950" spc="-275">
                <a:latin typeface="Lucida Sans Unicode"/>
                <a:cs typeface="Lucida Sans Unicode"/>
              </a:rPr>
              <a:t>н</a:t>
            </a:r>
            <a:r>
              <a:rPr dirty="0" sz="3950" spc="-170">
                <a:latin typeface="Lucida Sans Unicode"/>
                <a:cs typeface="Lucida Sans Unicode"/>
              </a:rPr>
              <a:t>и</a:t>
            </a:r>
            <a:r>
              <a:rPr dirty="0" sz="3950">
                <a:latin typeface="Lucida Sans Unicode"/>
                <a:cs typeface="Lucida Sans Unicode"/>
              </a:rPr>
              <a:t>е</a:t>
            </a:r>
            <a:r>
              <a:rPr dirty="0" sz="3950" spc="-204">
                <a:latin typeface="Lucida Sans Unicode"/>
                <a:cs typeface="Lucida Sans Unicode"/>
              </a:rPr>
              <a:t> </a:t>
            </a:r>
            <a:r>
              <a:rPr dirty="0" sz="3950" spc="-275">
                <a:latin typeface="Lucida Sans Unicode"/>
                <a:cs typeface="Lucida Sans Unicode"/>
              </a:rPr>
              <a:t>п</a:t>
            </a:r>
            <a:r>
              <a:rPr dirty="0" sz="3950" spc="-290">
                <a:latin typeface="Lucida Sans Unicode"/>
                <a:cs typeface="Lucida Sans Unicode"/>
              </a:rPr>
              <a:t>р</a:t>
            </a:r>
            <a:r>
              <a:rPr dirty="0" sz="3950" spc="-229">
                <a:latin typeface="Lucida Sans Unicode"/>
                <a:cs typeface="Lucida Sans Unicode"/>
              </a:rPr>
              <a:t>о</a:t>
            </a:r>
            <a:r>
              <a:rPr dirty="0" sz="3950" spc="-365">
                <a:latin typeface="Lucida Sans Unicode"/>
                <a:cs typeface="Lucida Sans Unicode"/>
              </a:rPr>
              <a:t>г</a:t>
            </a:r>
            <a:r>
              <a:rPr dirty="0" sz="3950" spc="-290">
                <a:latin typeface="Lucida Sans Unicode"/>
                <a:cs typeface="Lucida Sans Unicode"/>
              </a:rPr>
              <a:t>р</a:t>
            </a:r>
            <a:r>
              <a:rPr dirty="0" sz="3950" spc="15">
                <a:latin typeface="Lucida Sans Unicode"/>
                <a:cs typeface="Lucida Sans Unicode"/>
              </a:rPr>
              <a:t>а</a:t>
            </a:r>
            <a:r>
              <a:rPr dirty="0" sz="3950" spc="-160">
                <a:latin typeface="Lucida Sans Unicode"/>
                <a:cs typeface="Lucida Sans Unicode"/>
              </a:rPr>
              <a:t>мм</a:t>
            </a:r>
            <a:r>
              <a:rPr dirty="0" sz="3950" spc="-155">
                <a:latin typeface="Lucida Sans Unicode"/>
                <a:cs typeface="Lucida Sans Unicode"/>
              </a:rPr>
              <a:t>ы</a:t>
            </a:r>
            <a:r>
              <a:rPr dirty="0" sz="3950" spc="-204">
                <a:latin typeface="Lucida Sans Unicode"/>
                <a:cs typeface="Lucida Sans Unicode"/>
              </a:rPr>
              <a:t> </a:t>
            </a:r>
            <a:r>
              <a:rPr dirty="0" sz="3950" spc="-45">
                <a:latin typeface="Lucida Sans Unicode"/>
                <a:cs typeface="Lucida Sans Unicode"/>
              </a:rPr>
              <a:t>с</a:t>
            </a:r>
            <a:r>
              <a:rPr dirty="0" sz="3950" spc="-204">
                <a:latin typeface="Lucida Sans Unicode"/>
                <a:cs typeface="Lucida Sans Unicode"/>
              </a:rPr>
              <a:t> </a:t>
            </a:r>
            <a:r>
              <a:rPr dirty="0" sz="3950" spc="-275">
                <a:latin typeface="Lucida Sans Unicode"/>
                <a:cs typeface="Lucida Sans Unicode"/>
              </a:rPr>
              <a:t>п</a:t>
            </a:r>
            <a:r>
              <a:rPr dirty="0" sz="3950" spc="-229">
                <a:latin typeface="Lucida Sans Unicode"/>
                <a:cs typeface="Lucida Sans Unicode"/>
              </a:rPr>
              <a:t>о</a:t>
            </a:r>
            <a:r>
              <a:rPr dirty="0" sz="3950" spc="-254">
                <a:latin typeface="Lucida Sans Unicode"/>
                <a:cs typeface="Lucida Sans Unicode"/>
              </a:rPr>
              <a:t>м</a:t>
            </a:r>
            <a:r>
              <a:rPr dirty="0" sz="3950" spc="-210">
                <a:latin typeface="Lucida Sans Unicode"/>
                <a:cs typeface="Lucida Sans Unicode"/>
              </a:rPr>
              <a:t>о</a:t>
            </a:r>
            <a:r>
              <a:rPr dirty="0" sz="3950" spc="-365">
                <a:latin typeface="Lucida Sans Unicode"/>
                <a:cs typeface="Lucida Sans Unicode"/>
              </a:rPr>
              <a:t>щ</a:t>
            </a:r>
            <a:r>
              <a:rPr dirty="0" sz="3950" spc="-25">
                <a:latin typeface="Lucida Sans Unicode"/>
                <a:cs typeface="Lucida Sans Unicode"/>
              </a:rPr>
              <a:t>ь</a:t>
            </a:r>
            <a:r>
              <a:rPr dirty="0" sz="3950" spc="-140">
                <a:latin typeface="Lucida Sans Unicode"/>
                <a:cs typeface="Lucida Sans Unicode"/>
              </a:rPr>
              <a:t>ю</a:t>
            </a:r>
            <a:r>
              <a:rPr dirty="0" sz="3950" spc="-204">
                <a:latin typeface="Lucida Sans Unicode"/>
                <a:cs typeface="Lucida Sans Unicode"/>
              </a:rPr>
              <a:t> </a:t>
            </a:r>
            <a:r>
              <a:rPr dirty="0" sz="3950" spc="-105">
                <a:latin typeface="Lucida Sans Unicode"/>
                <a:cs typeface="Lucida Sans Unicode"/>
              </a:rPr>
              <a:t>си</a:t>
            </a:r>
            <a:r>
              <a:rPr dirty="0" sz="3950">
                <a:latin typeface="Lucida Sans Unicode"/>
                <a:cs typeface="Lucida Sans Unicode"/>
              </a:rPr>
              <a:t>с</a:t>
            </a:r>
            <a:r>
              <a:rPr dirty="0" sz="3950" spc="-5">
                <a:latin typeface="Lucida Sans Unicode"/>
                <a:cs typeface="Lucida Sans Unicode"/>
              </a:rPr>
              <a:t>к</a:t>
            </a:r>
            <a:r>
              <a:rPr dirty="0" sz="3950" spc="-229">
                <a:latin typeface="Lucida Sans Unicode"/>
                <a:cs typeface="Lucida Sans Unicode"/>
              </a:rPr>
              <a:t>о</a:t>
            </a:r>
            <a:r>
              <a:rPr dirty="0" sz="3950" spc="-55">
                <a:latin typeface="Lucida Sans Unicode"/>
                <a:cs typeface="Lucida Sans Unicode"/>
              </a:rPr>
              <a:t>л</a:t>
            </a:r>
            <a:r>
              <a:rPr dirty="0" sz="3950" spc="15">
                <a:latin typeface="Lucida Sans Unicode"/>
                <a:cs typeface="Lucida Sans Unicode"/>
              </a:rPr>
              <a:t>а</a:t>
            </a:r>
            <a:r>
              <a:rPr dirty="0" sz="3950" spc="-204">
                <a:latin typeface="Lucida Sans Unicode"/>
                <a:cs typeface="Lucida Sans Unicode"/>
              </a:rPr>
              <a:t> </a:t>
            </a:r>
            <a:r>
              <a:rPr dirty="0" sz="3950" spc="-10">
                <a:latin typeface="Microsoft Sans Serif"/>
                <a:cs typeface="Microsoft Sans Serif"/>
              </a:rPr>
              <a:t>e</a:t>
            </a:r>
            <a:r>
              <a:rPr dirty="0" sz="3950" spc="135">
                <a:latin typeface="Microsoft Sans Serif"/>
                <a:cs typeface="Microsoft Sans Serif"/>
              </a:rPr>
              <a:t>xit.</a:t>
            </a:r>
            <a:endParaRPr sz="3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3405" y="821637"/>
            <a:ext cx="4004945" cy="10814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10"/>
              <a:t>Регистры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3499" y="3829997"/>
            <a:ext cx="3230460" cy="28525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2256" y="2005851"/>
            <a:ext cx="11129954" cy="89241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caos_4</dc:title>
  <dcterms:created xsi:type="dcterms:W3CDTF">2024-10-03T18:46:02Z</dcterms:created>
  <dcterms:modified xsi:type="dcterms:W3CDTF">2024-10-03T18:46:02Z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2023-09-27T00:00:00Z</vt:filetime>
  </property>
  <property fmtid="{D5CDD505-2E9C-101B-9397-08002B2CF9AE}" pid="3" name="Creator">
    <vt:lpwstr>Keynote</vt:lpwstr>
  </property>
  <property fmtid="{D5CDD505-2E9C-101B-9397-08002B2CF9AE}" pid="4" name="LastSaved">
    <vt:filetime>2024-10-03T00:00:00Z</vt:filetime>
  </property>
</Properties>
</file>