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72" r:id="rId7"/>
    <p:sldId id="271" r:id="rId8"/>
    <p:sldId id="260" r:id="rId9"/>
    <p:sldId id="267" r:id="rId10"/>
    <p:sldId id="268" r:id="rId11"/>
    <p:sldId id="269" r:id="rId12"/>
    <p:sldId id="270" r:id="rId13"/>
    <p:sldId id="263" r:id="rId14"/>
    <p:sldId id="264" r:id="rId15"/>
    <p:sldId id="273" r:id="rId16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6408" y="832090"/>
            <a:ext cx="3151282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2416468"/>
            <a:ext cx="17951555" cy="7719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rchapman.org/posts/Linux_System_Call_Table_for_x86_6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codeproject.com/Articles/15971/Using-Inline-Assembly-in-C-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assembler/arm64/4.8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-yacovlev/fpmi-caos/tree/master/practice/aarch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download/#linux" TargetMode="External"/><Relationship Id="rId2" Type="http://schemas.openxmlformats.org/officeDocument/2006/relationships/hyperlink" Target="https://releases.linaro.org/components/toolchain/binaries/7.5-2019.12/aarch64-linux-gn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inaro.org/components/toolchain/binaries/7.5-2019.12/aarch64-linux-gnu/sysroot-glibc-linaro-2.25-2019.12-aarch64-linux-gnu.tar.xz" TargetMode="External"/><Relationship Id="rId2" Type="http://schemas.openxmlformats.org/officeDocument/2006/relationships/hyperlink" Target="https://releases.linaro.org/components/toolchain/binaries/7.5-2019.12/aarch64-linux-gnu/gcc-linaro-7.5.0-2019.12-x86_64_aarch64-linux-gnu.tar.x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536" y="5853927"/>
            <a:ext cx="11921490" cy="16318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5250" spc="10" dirty="0"/>
              <a:t>Ассемблер</a:t>
            </a:r>
            <a:r>
              <a:rPr sz="5250" spc="-215" dirty="0"/>
              <a:t> </a:t>
            </a:r>
            <a:r>
              <a:rPr sz="5250" spc="-5" dirty="0"/>
              <a:t>и</a:t>
            </a:r>
            <a:r>
              <a:rPr sz="5250" spc="-210" dirty="0"/>
              <a:t> </a:t>
            </a:r>
            <a:r>
              <a:rPr sz="5250" spc="10" dirty="0"/>
              <a:t>память</a:t>
            </a:r>
            <a:r>
              <a:rPr sz="5250" b="0" spc="10" dirty="0">
                <a:latin typeface="Roboto Lt"/>
                <a:cs typeface="Roboto Lt"/>
              </a:rPr>
              <a:t>.</a:t>
            </a:r>
            <a:r>
              <a:rPr sz="5250" b="0" spc="-65" dirty="0">
                <a:latin typeface="Roboto Lt"/>
                <a:cs typeface="Roboto Lt"/>
              </a:rPr>
              <a:t> </a:t>
            </a:r>
            <a:r>
              <a:rPr sz="5250" spc="85" dirty="0" err="1"/>
              <a:t>Продолжение</a:t>
            </a:r>
            <a:br>
              <a:rPr lang="ru-RU" sz="5250" spc="85" dirty="0"/>
            </a:br>
            <a:r>
              <a:rPr lang="en-US" sz="5250" spc="85" dirty="0"/>
              <a:t>ARM</a:t>
            </a:r>
            <a:endParaRPr sz="5250" dirty="0">
              <a:latin typeface="Roboto Lt"/>
              <a:cs typeface="Roboto 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48B1B-AAB0-4E44-8B48-B1DD069E4268}"/>
              </a:ext>
            </a:extLst>
          </p:cNvPr>
          <p:cNvSpPr txBox="1"/>
          <p:nvPr/>
        </p:nvSpPr>
        <p:spPr>
          <a:xfrm>
            <a:off x="5175250" y="1920875"/>
            <a:ext cx="9753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8800" dirty="0">
                <a:latin typeface="Arial" panose="020B0604020202020204" pitchFamily="34" charset="0"/>
                <a:cs typeface="Arial" panose="020B0604020202020204" pitchFamily="34" charset="0"/>
              </a:rPr>
              <a:t>Семинар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87B0-316A-469A-8821-FD23BB75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850" y="549275"/>
            <a:ext cx="3962400" cy="2123658"/>
          </a:xfrm>
        </p:spPr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949A4-6101-492F-BA93-81B32FFE868B}"/>
              </a:ext>
            </a:extLst>
          </p:cNvPr>
          <p:cNvSpPr txBox="1"/>
          <p:nvPr/>
        </p:nvSpPr>
        <p:spPr>
          <a:xfrm>
            <a:off x="5327650" y="36734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2DA0-7A23-4982-A347-220F0F02ED7C}"/>
              </a:ext>
            </a:extLst>
          </p:cNvPr>
          <p:cNvSpPr txBox="1"/>
          <p:nvPr/>
        </p:nvSpPr>
        <p:spPr>
          <a:xfrm>
            <a:off x="1670050" y="2454275"/>
            <a:ext cx="17145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EQ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equal  (Z)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not equal  (!Z)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 or HS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carry set / unsigned higher or same  (C)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CC or LO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carry clear / unsigned lower  (!C)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minus / negative  (N)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plus / positive or zero  (!N)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VS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overflow set  (V)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VC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overflow clear  (!V)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unsigned higher  (C &amp;&amp; !Z)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LS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unsigned lower or same  (!C || Z)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signed greater than or equal  (N == V)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LT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signed less than  (N != V)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GT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signed greater than  (!Z &amp;&amp; (N == V))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      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signed less than or equal  (Z || (N != V))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951E-F47C-43C2-A621-7CDE6EB0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39" y="473075"/>
            <a:ext cx="8179221" cy="1061829"/>
          </a:xfrm>
        </p:spPr>
        <p:txBody>
          <a:bodyPr/>
          <a:lstStyle/>
          <a:p>
            <a:r>
              <a:rPr lang="ru-RU" dirty="0"/>
              <a:t>Работа с памятью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64A33-2A70-43FF-896E-919EE46E89B5}"/>
              </a:ext>
            </a:extLst>
          </p:cNvPr>
          <p:cNvSpPr txBox="1"/>
          <p:nvPr/>
        </p:nvSpPr>
        <p:spPr>
          <a:xfrm>
            <a:off x="527050" y="2073275"/>
            <a:ext cx="1957705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Rd, [</a:t>
            </a:r>
            <a:r>
              <a:rPr lang="en-US" sz="4400" b="1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чтение из память по адресу </a:t>
            </a:r>
            <a:r>
              <a:rPr lang="en-US" sz="44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запись в регистр 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</a:p>
          <a:p>
            <a: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 Ra, [</a:t>
            </a:r>
            <a:r>
              <a:rPr lang="en-US" sz="4400" b="1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запись в память по адресу </a:t>
            </a:r>
            <a:r>
              <a:rPr lang="en-US" sz="44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 регистра </a:t>
            </a:r>
            <a:r>
              <a:rPr lang="en-US" sz="44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  <a:p>
            <a:endParaRPr lang="en-US" sz="4400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err="1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r>
              <a:rPr lang="en-US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str + [-/s] + [b/h/w] – </a:t>
            </a:r>
            <a:r>
              <a:rPr lang="ru-RU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сохранить </a:t>
            </a:r>
            <a:r>
              <a:rPr lang="en-US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загрузить </a:t>
            </a:r>
            <a:r>
              <a:rPr lang="en-US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ru-RU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lang="en-US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ru-RU" sz="44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знаковое + ширина</a:t>
            </a:r>
            <a:endParaRPr lang="en-US" sz="4400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ldrb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strb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-&gt; uint8_t</a:t>
            </a: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ldrsw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strsw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-&gt; int32_t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 x0, [x1, 8]       // x0 = *(x1 + 8)</a:t>
            </a:r>
          </a:p>
          <a:p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 x0, [x1, x2, </a:t>
            </a:r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lsl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3]  // x0 = *(x1 + x2 * (1 &lt;&lt; 3))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ldur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x0, [x1, 5]  	// x0 = *(x1 + 5)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stp x19, x20, [x8], #16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 	//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x19, x20, [x8] + add x8, x8, #16</a:t>
            </a:r>
          </a:p>
          <a:p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stp x19, x20, [x8, #16]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nn-NO" sz="4400" dirty="0">
                <a:latin typeface="Arial" panose="020B0604020202020204" pitchFamily="34" charset="0"/>
                <a:cs typeface="Arial" panose="020B0604020202020204" pitchFamily="34" charset="0"/>
              </a:rPr>
              <a:t>add x8, x8, #16 + stp x19, x20, [x8]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2925-891E-47A1-83B1-262BA84C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929" y="854075"/>
            <a:ext cx="8662242" cy="1143000"/>
          </a:xfrm>
        </p:spPr>
        <p:txBody>
          <a:bodyPr/>
          <a:lstStyle/>
          <a:p>
            <a:r>
              <a:rPr lang="ru-RU" dirty="0"/>
              <a:t>Сохранение на стек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4E814-1D6F-426E-929B-514538BF06CE}"/>
              </a:ext>
            </a:extLst>
          </p:cNvPr>
          <p:cNvSpPr txBox="1"/>
          <p:nvPr/>
        </p:nvSpPr>
        <p:spPr>
          <a:xfrm>
            <a:off x="6171989" y="3444875"/>
            <a:ext cx="77601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some_func</a:t>
            </a:r>
            <a:r>
              <a:rPr lang="en-US" sz="4400" dirty="0"/>
              <a:t>: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stp</a:t>
            </a:r>
            <a:r>
              <a:rPr lang="en-US" sz="4400" dirty="0"/>
              <a:t> x29, x30, [</a:t>
            </a:r>
            <a:r>
              <a:rPr lang="en-US" sz="4400" dirty="0" err="1"/>
              <a:t>sp</a:t>
            </a:r>
            <a:r>
              <a:rPr lang="en-US" sz="4400" dirty="0"/>
              <a:t>, #</a:t>
            </a:r>
            <a:r>
              <a:rPr lang="ru-RU" sz="4400" dirty="0"/>
              <a:t>16</a:t>
            </a:r>
            <a:r>
              <a:rPr lang="en-US" sz="4400" dirty="0"/>
              <a:t>]!</a:t>
            </a:r>
          </a:p>
          <a:p>
            <a:r>
              <a:rPr lang="en-US" sz="4400" dirty="0"/>
              <a:t>    // ...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ldp</a:t>
            </a:r>
            <a:r>
              <a:rPr lang="en-US" sz="4400" dirty="0"/>
              <a:t> x29, x30, [</a:t>
            </a:r>
            <a:r>
              <a:rPr lang="en-US" sz="4400" dirty="0" err="1"/>
              <a:t>sp</a:t>
            </a:r>
            <a:r>
              <a:rPr lang="en-US" sz="4400" dirty="0"/>
              <a:t>], #0x</a:t>
            </a:r>
            <a:r>
              <a:rPr lang="ru-RU" sz="4400" dirty="0"/>
              <a:t>16</a:t>
            </a:r>
            <a:endParaRPr lang="en-US" sz="4400" dirty="0"/>
          </a:p>
          <a:p>
            <a:r>
              <a:rPr lang="en-US" sz="4400" dirty="0"/>
              <a:t>    ret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519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45" dirty="0"/>
              <a:t>s</a:t>
            </a:r>
            <a:r>
              <a:rPr spc="-365" dirty="0"/>
              <a:t>y</a:t>
            </a:r>
            <a:r>
              <a:rPr spc="-560" dirty="0"/>
              <a:t>s</a:t>
            </a:r>
            <a:r>
              <a:rPr spc="-30" dirty="0"/>
              <a:t>c</a:t>
            </a:r>
            <a:r>
              <a:rPr spc="-145" dirty="0"/>
              <a:t>a</a:t>
            </a:r>
            <a:r>
              <a:rPr spc="-190" dirty="0"/>
              <a:t>ll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6340652"/>
            <a:ext cx="8411845" cy="34781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1162050">
              <a:lnSpc>
                <a:spcPct val="112200"/>
              </a:lnSpc>
              <a:spcBef>
                <a:spcPts val="95"/>
              </a:spcBef>
            </a:pPr>
            <a:r>
              <a:rPr sz="3950" spc="-35" dirty="0">
                <a:latin typeface="Microsoft Sans Serif"/>
                <a:cs typeface="Microsoft Sans Serif"/>
              </a:rPr>
              <a:t>N.B.</a:t>
            </a:r>
            <a:r>
              <a:rPr sz="3950" spc="30" dirty="0">
                <a:latin typeface="Microsoft Sans Serif"/>
                <a:cs typeface="Microsoft Sans Serif"/>
              </a:rPr>
              <a:t>!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114" dirty="0">
                <a:latin typeface="Lucida Sans Unicode"/>
                <a:cs typeface="Lucida Sans Unicode"/>
              </a:rPr>
              <a:t>уме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и 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dirty="0">
                <a:latin typeface="Lucida Sans Unicode"/>
                <a:cs typeface="Lucida Sans Unicode"/>
              </a:rPr>
              <a:t>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5" dirty="0">
                <a:latin typeface="Lucida Sans Unicode"/>
                <a:cs typeface="Lucida Sans Unicode"/>
              </a:rPr>
              <a:t>тл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45" dirty="0">
                <a:latin typeface="Lucida Sans Unicode"/>
                <a:cs typeface="Lucida Sans Unicode"/>
              </a:rPr>
              <a:t>тся  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80" dirty="0">
                <a:latin typeface="Lucida Sans Unicode"/>
                <a:cs typeface="Lucida Sans Unicode"/>
              </a:rPr>
              <a:t>ду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x</a:t>
            </a:r>
            <a:r>
              <a:rPr sz="3950" spc="105" dirty="0">
                <a:latin typeface="Microsoft Sans Serif"/>
                <a:cs typeface="Microsoft Sans Serif"/>
              </a:rPr>
              <a:t>8</a:t>
            </a:r>
            <a:r>
              <a:rPr sz="3950" spc="250" dirty="0">
                <a:latin typeface="Microsoft Sans Serif"/>
                <a:cs typeface="Microsoft Sans Serif"/>
              </a:rPr>
              <a:t>6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x</a:t>
            </a:r>
            <a:r>
              <a:rPr sz="3950" spc="105" dirty="0">
                <a:latin typeface="Microsoft Sans Serif"/>
                <a:cs typeface="Microsoft Sans Serif"/>
              </a:rPr>
              <a:t>8</a:t>
            </a:r>
            <a:r>
              <a:rPr sz="3950" spc="-40" dirty="0">
                <a:latin typeface="Microsoft Sans Serif"/>
                <a:cs typeface="Microsoft Sans Serif"/>
              </a:rPr>
              <a:t>6_</a:t>
            </a:r>
            <a:r>
              <a:rPr sz="3950" spc="-80" dirty="0">
                <a:latin typeface="Microsoft Sans Serif"/>
                <a:cs typeface="Microsoft Sans Serif"/>
              </a:rPr>
              <a:t>6</a:t>
            </a:r>
            <a:r>
              <a:rPr sz="3950" spc="135" dirty="0">
                <a:latin typeface="Microsoft Sans Serif"/>
                <a:cs typeface="Microsoft Sans Serif"/>
              </a:rPr>
              <a:t>4!</a:t>
            </a:r>
            <a:endParaRPr sz="3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30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Табли</a:t>
            </a:r>
            <a:r>
              <a:rPr sz="3950" spc="-3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ц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с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а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р</a:t>
            </a:r>
            <a:r>
              <a:rPr sz="3950" spc="-3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г</a:t>
            </a:r>
            <a:r>
              <a:rPr sz="3950" spc="-11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уме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н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та</a:t>
            </a:r>
            <a:r>
              <a:rPr sz="3950" spc="-2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м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и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си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с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к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о</a:t>
            </a:r>
            <a:r>
              <a:rPr sz="3950" spc="-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л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о</a:t>
            </a:r>
            <a:r>
              <a:rPr sz="3950" spc="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в</a:t>
            </a:r>
            <a:endParaRPr sz="395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139" y="3206432"/>
            <a:ext cx="8905852" cy="2355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59590" y="3255490"/>
            <a:ext cx="8847898" cy="2460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0177" y="6194227"/>
            <a:ext cx="9086212" cy="35227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581" y="832090"/>
            <a:ext cx="66103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inlin</a:t>
            </a:r>
            <a:r>
              <a:rPr spc="80" dirty="0"/>
              <a:t>e</a:t>
            </a:r>
            <a:r>
              <a:rPr spc="-800" dirty="0"/>
              <a:t> </a:t>
            </a:r>
            <a:r>
              <a:rPr spc="-360" dirty="0"/>
              <a:t>a</a:t>
            </a:r>
            <a:r>
              <a:rPr spc="-345" dirty="0"/>
              <a:t>s</a:t>
            </a:r>
            <a:r>
              <a:rPr spc="-560" dirty="0"/>
              <a:t>ss</a:t>
            </a:r>
            <a:r>
              <a:rPr spc="-55" dirty="0"/>
              <a:t>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9766306"/>
            <a:ext cx="3505200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59105" indent="-447040">
              <a:lnSpc>
                <a:spcPct val="100000"/>
              </a:lnSpc>
              <a:spcBef>
                <a:spcPts val="135"/>
              </a:spcBef>
              <a:buChar char="•"/>
              <a:tabLst>
                <a:tab pos="459105" algn="l"/>
                <a:tab pos="459740" algn="l"/>
              </a:tabLst>
            </a:pPr>
            <a:r>
              <a:rPr sz="3800" spc="-25" dirty="0">
                <a:latin typeface="Lucida Sans Unicode"/>
                <a:cs typeface="Lucida Sans Unicode"/>
              </a:rPr>
              <a:t>Почитать</a:t>
            </a:r>
            <a:r>
              <a:rPr sz="3800" spc="-254" dirty="0">
                <a:latin typeface="Lucida Sans Unicode"/>
                <a:cs typeface="Lucida Sans Unicode"/>
              </a:rPr>
              <a:t> </a:t>
            </a:r>
            <a:r>
              <a:rPr sz="38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тут</a:t>
            </a:r>
            <a:endParaRPr sz="38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367" y="3404759"/>
            <a:ext cx="16975368" cy="4499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F69-0756-4A6D-BB41-D45AB8A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3B25-DB2F-403C-BDB5-81960FC8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672" y="2607687"/>
            <a:ext cx="9890178" cy="6647974"/>
          </a:xfrm>
        </p:spPr>
        <p:txBody>
          <a:bodyPr/>
          <a:lstStyle/>
          <a:p>
            <a:r>
              <a:rPr lang="en-US" sz="3600" dirty="0"/>
              <a:t>.macro CONDITIONAL_ADD, </a:t>
            </a:r>
            <a:r>
              <a:rPr lang="en-US" sz="3600" dirty="0" err="1"/>
              <a:t>cond</a:t>
            </a:r>
            <a:r>
              <a:rPr lang="en-US" sz="3600" dirty="0"/>
              <a:t>, </a:t>
            </a:r>
            <a:r>
              <a:rPr lang="en-US" sz="3600" dirty="0" err="1"/>
              <a:t>dest</a:t>
            </a:r>
            <a:r>
              <a:rPr lang="en-US" sz="3600" dirty="0"/>
              <a:t>, src1, src2</a:t>
            </a:r>
          </a:p>
          <a:p>
            <a:r>
              <a:rPr lang="en-US" sz="3600" dirty="0"/>
              <a:t>    .if \</a:t>
            </a:r>
            <a:r>
              <a:rPr lang="en-US" sz="3600" dirty="0" err="1"/>
              <a:t>cond</a:t>
            </a:r>
            <a:r>
              <a:rPr lang="en-US" sz="3600" dirty="0"/>
              <a:t> == 1</a:t>
            </a:r>
          </a:p>
          <a:p>
            <a:r>
              <a:rPr lang="en-US" sz="3600" dirty="0"/>
              <a:t>        ADD \</a:t>
            </a:r>
            <a:r>
              <a:rPr lang="en-US" sz="3600" dirty="0" err="1"/>
              <a:t>dest</a:t>
            </a:r>
            <a:r>
              <a:rPr lang="en-US" sz="3600" dirty="0"/>
              <a:t>, \src1, \src2</a:t>
            </a:r>
          </a:p>
          <a:p>
            <a:r>
              <a:rPr lang="en-US" sz="3600" dirty="0"/>
              <a:t>    .else</a:t>
            </a:r>
          </a:p>
          <a:p>
            <a:r>
              <a:rPr lang="en-US" sz="3600" dirty="0"/>
              <a:t>        SUB \</a:t>
            </a:r>
            <a:r>
              <a:rPr lang="en-US" sz="3600" dirty="0" err="1"/>
              <a:t>dest</a:t>
            </a:r>
            <a:r>
              <a:rPr lang="en-US" sz="3600" dirty="0"/>
              <a:t>, \src1, \src2</a:t>
            </a:r>
          </a:p>
          <a:p>
            <a:r>
              <a:rPr lang="en-US" sz="3600" dirty="0"/>
              <a:t>    .endif</a:t>
            </a:r>
          </a:p>
          <a:p>
            <a:r>
              <a:rPr lang="en-US" sz="3600" dirty="0"/>
              <a:t>.</a:t>
            </a:r>
            <a:r>
              <a:rPr lang="en-US" sz="3600" dirty="0" err="1"/>
              <a:t>endm</a:t>
            </a:r>
            <a:endParaRPr lang="en-US" sz="3600" dirty="0"/>
          </a:p>
          <a:p>
            <a:endParaRPr lang="ru-RU" sz="3600" dirty="0"/>
          </a:p>
          <a:p>
            <a:endParaRPr lang="en-US" sz="3600" dirty="0"/>
          </a:p>
          <a:p>
            <a:r>
              <a:rPr lang="en-US" sz="3600" dirty="0"/>
              <a:t>.macro </a:t>
            </a:r>
            <a:r>
              <a:rPr lang="en-US" sz="3600" dirty="0" err="1"/>
              <a:t>add_regs</a:t>
            </a:r>
            <a:r>
              <a:rPr lang="en-US" sz="3600" dirty="0"/>
              <a:t> </a:t>
            </a:r>
            <a:r>
              <a:rPr lang="en-US" sz="3600" dirty="0" err="1"/>
              <a:t>dest</a:t>
            </a:r>
            <a:r>
              <a:rPr lang="en-US" sz="3600" dirty="0"/>
              <a:t>, src1, src2=0</a:t>
            </a:r>
          </a:p>
          <a:p>
            <a:r>
              <a:rPr lang="en-US" sz="3600" dirty="0"/>
              <a:t>    add \</a:t>
            </a:r>
            <a:r>
              <a:rPr lang="en-US" sz="3600" dirty="0" err="1"/>
              <a:t>dest</a:t>
            </a:r>
            <a:r>
              <a:rPr lang="en-US" sz="3600" dirty="0"/>
              <a:t>, \src1, \src2</a:t>
            </a:r>
          </a:p>
          <a:p>
            <a:r>
              <a:rPr lang="en-US" sz="3600" dirty="0"/>
              <a:t>.</a:t>
            </a:r>
            <a:r>
              <a:rPr lang="en-US" sz="3600" dirty="0" err="1"/>
              <a:t>endm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E183-5E42-4670-8623-512A0558C841}"/>
              </a:ext>
            </a:extLst>
          </p:cNvPr>
          <p:cNvSpPr txBox="1"/>
          <p:nvPr/>
        </p:nvSpPr>
        <p:spPr>
          <a:xfrm flipH="1">
            <a:off x="14928850" y="9464675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hlinkClick r:id="rId2"/>
              </a:rPr>
              <a:t>Базовые макросы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214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2929" y="832090"/>
            <a:ext cx="19856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050" y="3140075"/>
            <a:ext cx="12054205" cy="5707973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lang="ru-RU" sz="4400" spc="1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Инструкция</a:t>
            </a: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4400" spc="12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С</a:t>
            </a:r>
            <a:r>
              <a:rPr sz="4400" spc="2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та</a:t>
            </a:r>
            <a:r>
              <a:rPr sz="4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</a:t>
            </a:r>
            <a:r>
              <a:rPr sz="4400" spc="-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ь</a:t>
            </a:r>
            <a:r>
              <a:rPr sz="4400" spc="19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я</a:t>
            </a:r>
            <a:r>
              <a:rPr sz="4400" spc="-2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sz="4400" spc="-27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н</a:t>
            </a:r>
            <a:r>
              <a:rPr sz="4400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а</a:t>
            </a:r>
            <a:r>
              <a:rPr sz="4400" spc="-204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sz="4400" spc="-2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ха</a:t>
            </a:r>
            <a:r>
              <a:rPr sz="4400" spc="-1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б</a:t>
            </a:r>
            <a:r>
              <a:rPr sz="4400" spc="-29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р</a:t>
            </a:r>
            <a:r>
              <a:rPr sz="4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е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4400" spc="155" dirty="0">
                <a:latin typeface="Arial" panose="020B0604020202020204" pitchFamily="34" charset="0"/>
                <a:cs typeface="Arial" panose="020B0604020202020204" pitchFamily="34" charset="0"/>
              </a:rPr>
              <a:t>Ка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50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sz="440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4400" spc="-75" dirty="0">
                <a:latin typeface="Arial" panose="020B0604020202020204" pitchFamily="34" charset="0"/>
                <a:cs typeface="Arial" panose="020B0604020202020204" pitchFamily="34" charset="0"/>
              </a:rPr>
              <a:t>усти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440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40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400" spc="-365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440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4400" spc="-215" dirty="0">
                <a:latin typeface="Arial" panose="020B0604020202020204" pitchFamily="34" charset="0"/>
                <a:cs typeface="Arial" panose="020B0604020202020204" pitchFamily="34" charset="0"/>
              </a:rPr>
              <a:t>мм</a:t>
            </a:r>
            <a:r>
              <a:rPr sz="4400" spc="-15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254" dirty="0">
                <a:latin typeface="Arial" panose="020B0604020202020204" pitchFamily="34" charset="0"/>
                <a:cs typeface="Arial" panose="020B0604020202020204" pitchFamily="34" charset="0"/>
              </a:rPr>
              <a:t>под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25" dirty="0">
                <a:latin typeface="Arial" panose="020B0604020202020204" pitchFamily="34" charset="0"/>
                <a:cs typeface="Arial" panose="020B0604020202020204" pitchFamily="34" charset="0"/>
              </a:rPr>
              <a:t>ARM?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1630" lvl="1" indent="-866775">
              <a:lnSpc>
                <a:spcPct val="100000"/>
              </a:lnSpc>
              <a:spcBef>
                <a:spcPts val="2535"/>
              </a:spcBef>
              <a:buFont typeface="Microsoft Sans Serif"/>
              <a:buAutoNum type="alphaUcPeriod"/>
              <a:tabLst>
                <a:tab pos="1611630" algn="l"/>
                <a:tab pos="1612265" algn="l"/>
              </a:tabLst>
            </a:pP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-190" dirty="0">
                <a:latin typeface="Arial" panose="020B0604020202020204" pitchFamily="34" charset="0"/>
                <a:cs typeface="Arial" panose="020B0604020202020204" pitchFamily="34" charset="0"/>
              </a:rPr>
              <a:t>уп</a:t>
            </a:r>
            <a:r>
              <a:rPr sz="4400" spc="-1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3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30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265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3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78280" lvl="1" indent="-733425">
              <a:lnSpc>
                <a:spcPct val="100000"/>
              </a:lnSpc>
              <a:spcBef>
                <a:spcPts val="2555"/>
              </a:spcBef>
              <a:buFont typeface="Microsoft Sans Serif"/>
              <a:buAutoNum type="alphaUcPeriod"/>
              <a:tabLst>
                <a:tab pos="1478280" algn="l"/>
                <a:tab pos="1478915" algn="l"/>
              </a:tabLst>
            </a:pPr>
            <a:r>
              <a:rPr sz="4400" spc="-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400" spc="-160" dirty="0">
                <a:latin typeface="Arial" panose="020B0604020202020204" pitchFamily="34" charset="0"/>
                <a:cs typeface="Arial" panose="020B0604020202020204" pitchFamily="34" charset="0"/>
              </a:rPr>
              <a:t>сп</a:t>
            </a:r>
            <a:r>
              <a:rPr sz="440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400" spc="-5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400" spc="-25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sz="4400" spc="-75" dirty="0">
                <a:latin typeface="Arial" panose="020B0604020202020204" pitchFamily="34" charset="0"/>
                <a:cs typeface="Arial" panose="020B0604020202020204" pitchFamily="34" charset="0"/>
              </a:rPr>
              <a:t>зо</a:t>
            </a:r>
            <a:r>
              <a:rPr sz="4400" spc="9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40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400" spc="-4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4400" spc="-5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44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400" spc="-28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4400" spc="-23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4400" spc="-1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400" spc="-5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400" spc="19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sz="4400" spc="-10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440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5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sz="4400" spc="-135" dirty="0">
                <a:latin typeface="Arial" panose="020B0604020202020204" pitchFamily="34" charset="0"/>
                <a:cs typeface="Arial" panose="020B0604020202020204" pitchFamily="34" charset="0"/>
              </a:rPr>
              <a:t>му</a:t>
            </a:r>
            <a:r>
              <a:rPr sz="4400" spc="-12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400" spc="19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sz="4400" spc="-10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440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4558" y="320675"/>
            <a:ext cx="8134984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Кросс-компиляция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550" y="1402080"/>
            <a:ext cx="18669000" cy="8085547"/>
          </a:xfrm>
          <a:prstGeom prst="rect">
            <a:avLst/>
          </a:prstGeom>
        </p:spPr>
        <p:txBody>
          <a:bodyPr vert="horz" wrap="square" lIns="0" tIns="252730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Скачиваем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3200" spc="-17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мп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200" spc="145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3200" spc="-22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2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spc="-60" dirty="0" err="1"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sz="3200" spc="-9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-40" dirty="0" err="1">
                <a:latin typeface="Arial" panose="020B0604020202020204" pitchFamily="34" charset="0"/>
                <a:cs typeface="Arial" panose="020B0604020202020204" pitchFamily="34" charset="0"/>
              </a:rPr>
              <a:t>oot</a:t>
            </a:r>
            <a:r>
              <a:rPr lang="en-US" sz="3200" spc="-4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2585" indent="-350520">
              <a:lnSpc>
                <a:spcPct val="100000"/>
              </a:lnSpc>
              <a:spcBef>
                <a:spcPts val="1889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-10" dirty="0" err="1">
                <a:latin typeface="Arial" panose="020B0604020202020204" pitchFamily="34" charset="0"/>
                <a:cs typeface="Arial" panose="020B0604020202020204" pitchFamily="34" charset="0"/>
              </a:rPr>
              <a:t>Распаковываем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822960" algn="l"/>
                <a:tab pos="823594" algn="l"/>
              </a:tabLst>
            </a:pPr>
            <a:r>
              <a:rPr sz="3200" b="1" spc="275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7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b="1" spc="145" dirty="0">
                <a:latin typeface="Arial" panose="020B0604020202020204" pitchFamily="34" charset="0"/>
                <a:cs typeface="Arial" panose="020B0604020202020204" pitchFamily="34" charset="0"/>
              </a:rPr>
              <a:t>xf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4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15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b="1" spc="-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3200" b="1" spc="17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7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4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3200" b="1" spc="14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585" indent="-350520">
              <a:lnSpc>
                <a:spcPts val="3585"/>
              </a:lnSpc>
              <a:spcBef>
                <a:spcPts val="1875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28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70" dirty="0">
                <a:latin typeface="Arial" panose="020B0604020202020204" pitchFamily="34" charset="0"/>
                <a:cs typeface="Arial" panose="020B0604020202020204" pitchFamily="34" charset="0"/>
              </a:rPr>
              <a:t>~/.bash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17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1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200" spc="-22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200" spc="-17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200" spc="-21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сы</a:t>
            </a:r>
            <a:r>
              <a:rPr sz="3200" spc="7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>
              <a:lnSpc>
                <a:spcPts val="2895"/>
              </a:lnSpc>
            </a:pP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=“$PATH:/home/…/gcc-linaro/bin”</a:t>
            </a:r>
          </a:p>
          <a:p>
            <a:pPr marL="1143000">
              <a:lnSpc>
                <a:spcPts val="2915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LINARO_SYSROOT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=“/home/…/sysroot-glibc-linaro”</a:t>
            </a:r>
          </a:p>
          <a:p>
            <a:pPr marL="362585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Ко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мп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200" spc="-22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уе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4560" indent="-452120">
              <a:lnSpc>
                <a:spcPct val="100000"/>
              </a:lnSpc>
              <a:spcBef>
                <a:spcPts val="1875"/>
              </a:spcBef>
              <a:buFont typeface="Lucida Sans Unicode"/>
              <a:buChar char="•"/>
              <a:tabLst>
                <a:tab pos="924560" algn="l"/>
                <a:tab pos="925194" algn="l"/>
              </a:tabLst>
            </a:pPr>
            <a:r>
              <a:rPr sz="3200" b="1" spc="100" dirty="0">
                <a:latin typeface="Arial" panose="020B0604020202020204" pitchFamily="34" charset="0"/>
                <a:cs typeface="Arial" panose="020B0604020202020204" pitchFamily="34" charset="0"/>
              </a:rPr>
              <a:t>aarch64-linux-gnu-gcc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585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Уста</a:t>
            </a:r>
            <a:r>
              <a:rPr sz="3200" spc="-2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н</a:t>
            </a:r>
            <a:r>
              <a:rPr sz="3200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а</a:t>
            </a:r>
            <a:r>
              <a:rPr sz="3200" spc="7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в</a:t>
            </a:r>
            <a:r>
              <a:rPr sz="3200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л</a:t>
            </a:r>
            <a:r>
              <a:rPr sz="3200" spc="-1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и</a:t>
            </a:r>
            <a:r>
              <a:rPr sz="3200" spc="7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в</a:t>
            </a:r>
            <a:r>
              <a:rPr sz="3200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а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е</a:t>
            </a:r>
            <a:r>
              <a:rPr sz="3200" spc="-17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м</a:t>
            </a:r>
            <a:r>
              <a:rPr sz="3200" spc="-36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sz="3200" b="1" spc="60" dirty="0">
                <a:latin typeface="Arial" panose="020B0604020202020204" pitchFamily="34" charset="0"/>
                <a:cs typeface="Arial" panose="020B0604020202020204" pitchFamily="34" charset="0"/>
              </a:rPr>
              <a:t>qemu: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8525" lvl="1" indent="-426084">
              <a:lnSpc>
                <a:spcPct val="100000"/>
              </a:lnSpc>
              <a:spcBef>
                <a:spcPts val="1875"/>
              </a:spcBef>
              <a:buFont typeface="Lucida Sans Unicode"/>
              <a:buChar char="•"/>
              <a:tabLst>
                <a:tab pos="898525" algn="l"/>
                <a:tab pos="899160" algn="l"/>
              </a:tabLst>
            </a:pPr>
            <a:r>
              <a:rPr sz="3200" b="1" spc="275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25" dirty="0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40" dirty="0"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qemu-us</a:t>
            </a:r>
            <a:r>
              <a:rPr sz="3200" b="1" spc="14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1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6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100" dirty="0"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585" indent="-350520">
              <a:lnSpc>
                <a:spcPct val="100000"/>
              </a:lnSpc>
              <a:spcBef>
                <a:spcPts val="1880"/>
              </a:spcBef>
              <a:buChar char="•"/>
              <a:tabLst>
                <a:tab pos="362585" algn="l"/>
                <a:tab pos="363220" algn="l"/>
              </a:tabLst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Запускаем</a:t>
            </a:r>
            <a:r>
              <a:rPr sz="32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бинарь: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75"/>
              </a:spcBef>
              <a:buFont typeface="Lucida Sans Unicode"/>
              <a:buChar char="•"/>
              <a:tabLst>
                <a:tab pos="822960" algn="l"/>
                <a:tab pos="823594" algn="l"/>
              </a:tabLst>
            </a:pPr>
            <a:r>
              <a:rPr sz="3200" b="1" spc="125" dirty="0">
                <a:latin typeface="Arial" panose="020B0604020202020204" pitchFamily="34" charset="0"/>
                <a:cs typeface="Arial" panose="020B0604020202020204" pitchFamily="34" charset="0"/>
              </a:rPr>
              <a:t>$qemu-aa</a:t>
            </a:r>
            <a:r>
              <a:rPr sz="3200" b="1" spc="6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165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sz="3200" b="1" spc="145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3200" b="1" spc="32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3200" b="1" spc="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6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100" dirty="0"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-L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$LINA</a:t>
            </a:r>
            <a:r>
              <a:rPr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-120" dirty="0">
                <a:latin typeface="Arial" panose="020B0604020202020204" pitchFamily="34" charset="0"/>
                <a:cs typeface="Arial" panose="020B0604020202020204" pitchFamily="34" charset="0"/>
              </a:rPr>
              <a:t>O_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-7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200" b="1" spc="-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1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b="1" spc="4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9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326-00D3-40CE-BA87-27D7313A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08" y="832090"/>
            <a:ext cx="4547442" cy="2123658"/>
          </a:xfrm>
        </p:spPr>
        <p:txBody>
          <a:bodyPr/>
          <a:lstStyle/>
          <a:p>
            <a:r>
              <a:rPr lang="ru-RU" dirty="0"/>
              <a:t>Все сразу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7F99-1AA5-4203-8225-835E2076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1893919"/>
            <a:ext cx="17951555" cy="9633406"/>
          </a:xfrm>
        </p:spPr>
        <p:txBody>
          <a:bodyPr/>
          <a:lstStyle/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mkdir cross_compile; cd cross_compile</a:t>
            </a: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wget </a:t>
            </a: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https://releases.linaro.org/components/toolchain/binaries/7.5-2019.12/aarch64-linux-gnu/gcc-linaro-7.5.0-2019.12-x86_64_aarch64-linux-gnu.tar.xz</a:t>
            </a:r>
            <a:endParaRPr lang="da-D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wget </a:t>
            </a: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https://releases.linaro.org/components/toolchain/binaries/7.5-2019.12/aarch64-linux-gnu/sysroot-glibc-linaro-2.25-2019.12-aarch64-linux-gnu.tar.xz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tar -xf sysroot-glibc-linaro-2.25-2019.12-aarch64-linux-gnu.tar.xz</a:t>
            </a: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tar –xf gcc-linaro-7.5.0-2019.12-x86_64_aarch64-linux-gnu.tar.xz</a:t>
            </a: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vim ~/.bashrc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export ARM_GCC=~/cross_compile/gcc-linaro-7.5.0-2019.12-x86_64_aarch64-linux-gnu/bin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export LINARO_SYSROOT=~/cross_compile/sysroot-glibc-linaro-2.25-2019.12-aarch64-linux-gnu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alias agcc=‘${ARM_GCC}/aarch64-linux-gnu-gcc'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alias agdb=‘${ARM_GCC}/aarch64-linux-gnu-gdb'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alias aobjdump=‘${ARM_GCC}/aarch64-linux-gnu-objdump'</a:t>
            </a:r>
          </a:p>
          <a:p>
            <a:pPr marL="1276985" lvl="2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alias arun='qemu-aarch64 -L ${LINARO_SYSROOT}’</a:t>
            </a:r>
          </a:p>
          <a:p>
            <a:pPr marL="755015" lvl="1" indent="-285750">
              <a:spcBef>
                <a:spcPts val="1990"/>
              </a:spcBef>
              <a:buFont typeface="Arial" panose="020B0604020202020204" pitchFamily="34" charset="0"/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source ~/.bashrc</a:t>
            </a:r>
          </a:p>
          <a:p>
            <a:pPr marL="755015" lvl="1" indent="-285750">
              <a:spcBef>
                <a:spcPts val="1990"/>
              </a:spcBef>
              <a:buFont typeface="Arial" panose="020B0604020202020204" pitchFamily="34" charset="0"/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agcc main.S</a:t>
            </a:r>
          </a:p>
          <a:p>
            <a:pPr marL="755015" lvl="1" indent="-285750">
              <a:spcBef>
                <a:spcPts val="1990"/>
              </a:spcBef>
              <a:buFont typeface="Arial" panose="020B0604020202020204" pitchFamily="34" charset="0"/>
              <a:buChar char="•"/>
              <a:tabLst>
                <a:tab pos="362585" algn="l"/>
                <a:tab pos="363220" algn="l"/>
              </a:tabLst>
            </a:pPr>
            <a:r>
              <a:rPr lang="da-DK" sz="2000" dirty="0">
                <a:latin typeface="Arial" panose="020B0604020202020204" pitchFamily="34" charset="0"/>
                <a:cs typeface="Arial" panose="020B0604020202020204" pitchFamily="34" charset="0"/>
              </a:rPr>
              <a:t>$ arun a.out  </a:t>
            </a:r>
          </a:p>
          <a:p>
            <a:pPr marL="819785" lvl="1" indent="-350520">
              <a:spcBef>
                <a:spcPts val="1990"/>
              </a:spcBef>
              <a:buChar char="•"/>
              <a:tabLst>
                <a:tab pos="362585" algn="l"/>
                <a:tab pos="363220" algn="l"/>
              </a:tabLst>
            </a:pP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1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8972" y="821620"/>
            <a:ext cx="500634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А</a:t>
            </a:r>
            <a:r>
              <a:rPr spc="-800" dirty="0"/>
              <a:t> </a:t>
            </a:r>
            <a:r>
              <a:rPr spc="-175" dirty="0"/>
              <a:t>есл</a:t>
            </a:r>
            <a:r>
              <a:rPr spc="35" dirty="0"/>
              <a:t>и</a:t>
            </a:r>
            <a:r>
              <a:rPr spc="-800" dirty="0"/>
              <a:t> </a:t>
            </a:r>
            <a:r>
              <a:rPr spc="15" dirty="0"/>
              <a:t>мак</a:t>
            </a:r>
            <a:r>
              <a:rPr spc="-53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84" y="5022753"/>
            <a:ext cx="70218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30" dirty="0">
                <a:latin typeface="Lucida Sans Unicode"/>
                <a:cs typeface="Lucida Sans Unicode"/>
              </a:rPr>
              <a:t>Т</a:t>
            </a:r>
            <a:r>
              <a:rPr sz="3950" spc="-125" dirty="0">
                <a:latin typeface="Lucida Sans Unicode"/>
                <a:cs typeface="Lucida Sans Unicode"/>
              </a:rPr>
              <a:t>и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80" dirty="0">
                <a:latin typeface="Lucida Sans Unicode"/>
                <a:cs typeface="Lucida Sans Unicode"/>
              </a:rPr>
              <a:t>Кук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0" dirty="0">
                <a:latin typeface="Lucida Sans Unicode"/>
                <a:cs typeface="Lucida Sans Unicode"/>
              </a:rPr>
              <a:t>вас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55" dirty="0">
                <a:latin typeface="Lucida Sans Unicode"/>
                <a:cs typeface="Lucida Sans Unicode"/>
              </a:rPr>
              <a:t>тс</a:t>
            </a:r>
            <a:r>
              <a:rPr sz="3950" spc="50" dirty="0">
                <a:latin typeface="Lucida Sans Unicode"/>
                <a:cs typeface="Lucida Sans Unicode"/>
              </a:rPr>
              <a:t>я</a:t>
            </a:r>
            <a:r>
              <a:rPr sz="3950" spc="30" dirty="0">
                <a:latin typeface="Microsoft Sans Serif"/>
                <a:cs typeface="Microsoft Sans Serif"/>
              </a:rPr>
              <a:t>!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07" y="2307694"/>
            <a:ext cx="10317914" cy="823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F4BC-0412-4C3B-9AC3-B4D3E5D7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228" y="325618"/>
            <a:ext cx="3861642" cy="2123658"/>
          </a:xfrm>
        </p:spPr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07D4-6E1D-4A8C-B7C1-9057993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860" y="3500239"/>
            <a:ext cx="7680378" cy="4308872"/>
          </a:xfrm>
        </p:spPr>
        <p:txBody>
          <a:bodyPr/>
          <a:lstStyle/>
          <a:p>
            <a:r>
              <a:rPr lang="en-US" sz="4000" dirty="0"/>
              <a:t>$ </a:t>
            </a:r>
            <a:r>
              <a:rPr lang="en-US" sz="4000" dirty="0" err="1"/>
              <a:t>agcc</a:t>
            </a:r>
            <a:r>
              <a:rPr lang="en-US" sz="4000" dirty="0"/>
              <a:t> –g </a:t>
            </a:r>
            <a:r>
              <a:rPr lang="en-US" sz="4000" dirty="0" err="1"/>
              <a:t>main.S</a:t>
            </a:r>
            <a:endParaRPr lang="en-US" sz="4000" dirty="0"/>
          </a:p>
          <a:p>
            <a:r>
              <a:rPr lang="en-US" sz="4000" dirty="0"/>
              <a:t>$ </a:t>
            </a:r>
            <a:r>
              <a:rPr lang="en-US" sz="4000" dirty="0" err="1"/>
              <a:t>arun</a:t>
            </a:r>
            <a:r>
              <a:rPr lang="en-US" sz="4000" dirty="0"/>
              <a:t> -g 1234 ./</a:t>
            </a:r>
            <a:r>
              <a:rPr lang="en-US" sz="4000" dirty="0" err="1"/>
              <a:t>a.out</a:t>
            </a:r>
            <a:endParaRPr lang="en-US" sz="4000" dirty="0"/>
          </a:p>
          <a:p>
            <a:endParaRPr lang="en-US" sz="4000" dirty="0"/>
          </a:p>
          <a:p>
            <a:r>
              <a:rPr lang="ru-RU" sz="4000" dirty="0"/>
              <a:t>В другом терминале</a:t>
            </a:r>
            <a:r>
              <a:rPr lang="en-US" sz="4000" dirty="0"/>
              <a:t>:</a:t>
            </a:r>
          </a:p>
          <a:p>
            <a:r>
              <a:rPr lang="en-US" sz="4000" dirty="0"/>
              <a:t>$ </a:t>
            </a:r>
            <a:r>
              <a:rPr lang="en-US" sz="4000" dirty="0" err="1"/>
              <a:t>agdb</a:t>
            </a:r>
            <a:r>
              <a:rPr lang="en-US" sz="4000" dirty="0"/>
              <a:t> </a:t>
            </a:r>
            <a:r>
              <a:rPr lang="en-US" sz="4000" dirty="0" err="1"/>
              <a:t>a.out</a:t>
            </a:r>
            <a:endParaRPr lang="en-US" sz="4000" dirty="0"/>
          </a:p>
          <a:p>
            <a:r>
              <a:rPr lang="en-US" sz="4000" dirty="0"/>
              <a:t>(</a:t>
            </a:r>
            <a:r>
              <a:rPr lang="en-US" sz="4000" dirty="0" err="1"/>
              <a:t>gdb</a:t>
            </a:r>
            <a:r>
              <a:rPr lang="en-US" sz="4000" dirty="0"/>
              <a:t>) target remote localhost:1234</a:t>
            </a:r>
          </a:p>
          <a:p>
            <a:r>
              <a:rPr lang="en-US" sz="4000" dirty="0"/>
              <a:t>(</a:t>
            </a:r>
            <a:r>
              <a:rPr lang="en-US" sz="4000" dirty="0" err="1"/>
              <a:t>gdb</a:t>
            </a:r>
            <a:r>
              <a:rPr lang="en-US" sz="4000" dirty="0"/>
              <a:t>) c</a:t>
            </a:r>
          </a:p>
        </p:txBody>
      </p:sp>
    </p:spTree>
    <p:extLst>
      <p:ext uri="{BB962C8B-B14F-4D97-AF65-F5344CB8AC3E}">
        <p14:creationId xmlns:p14="http://schemas.microsoft.com/office/powerpoint/2010/main" val="164647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7A9-F777-4598-BD12-0FB4731B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49" y="473075"/>
            <a:ext cx="12344400" cy="2123658"/>
          </a:xfrm>
        </p:spPr>
        <p:txBody>
          <a:bodyPr/>
          <a:lstStyle/>
          <a:p>
            <a:r>
              <a:rPr lang="ru-RU" dirty="0"/>
              <a:t>Арифметические операции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788B2-22A2-465B-B1DE-1EAB53F7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2416468"/>
            <a:ext cx="17951555" cy="6155531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rs1, rs2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rs1 op rs2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asr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– арифметический сдвиг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вправо</a:t>
            </a: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lsr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логический сдвиг вправо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lsl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логический сдвиг влево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sxtb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[0:7]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знаковое копирование 1 байта</a:t>
            </a: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uxth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	//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[0:15]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беззнаковое копирование 2 байт</a:t>
            </a:r>
          </a:p>
        </p:txBody>
      </p:sp>
    </p:spTree>
    <p:extLst>
      <p:ext uri="{BB962C8B-B14F-4D97-AF65-F5344CB8AC3E}">
        <p14:creationId xmlns:p14="http://schemas.microsoft.com/office/powerpoint/2010/main" val="16779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9655" y="832090"/>
            <a:ext cx="77050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C</a:t>
            </a:r>
            <a:r>
              <a:rPr spc="-95" dirty="0"/>
              <a:t>a</a:t>
            </a:r>
            <a:r>
              <a:rPr spc="-190" dirty="0"/>
              <a:t>ll</a:t>
            </a:r>
            <a:r>
              <a:rPr spc="-185" dirty="0"/>
              <a:t>i</a:t>
            </a:r>
            <a:r>
              <a:rPr spc="-170" dirty="0"/>
              <a:t>n</a:t>
            </a:r>
            <a:r>
              <a:rPr spc="185" dirty="0"/>
              <a:t>g</a:t>
            </a:r>
            <a:r>
              <a:rPr spc="-800" dirty="0"/>
              <a:t> </a:t>
            </a:r>
            <a:r>
              <a:rPr dirty="0"/>
              <a:t>C</a:t>
            </a:r>
            <a:r>
              <a:rPr spc="-160" dirty="0"/>
              <a:t>o</a:t>
            </a:r>
            <a:r>
              <a:rPr spc="-254" dirty="0"/>
              <a:t>n</a:t>
            </a:r>
            <a:r>
              <a:rPr spc="-250" dirty="0"/>
              <a:t>v</a:t>
            </a:r>
            <a:r>
              <a:rPr spc="15" dirty="0"/>
              <a:t>e</a:t>
            </a:r>
            <a:r>
              <a:rPr spc="-170" dirty="0"/>
              <a:t>n</a:t>
            </a:r>
            <a:r>
              <a:rPr spc="100" dirty="0"/>
              <a:t>t</a:t>
            </a:r>
            <a:r>
              <a:rPr spc="-185" dirty="0"/>
              <a:t>i</a:t>
            </a:r>
            <a:r>
              <a:rPr spc="-160" dirty="0"/>
              <a:t>o</a:t>
            </a:r>
            <a:r>
              <a:rPr spc="40" dirty="0"/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D3ECC-92B8-41F6-B2A0-7D7BE12F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72" y="2454275"/>
            <a:ext cx="18074356" cy="6824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1E9-6688-4757-84F0-464BCF60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129" y="854075"/>
            <a:ext cx="4699842" cy="2123658"/>
          </a:xfrm>
        </p:spPr>
        <p:txBody>
          <a:bodyPr/>
          <a:lstStyle/>
          <a:p>
            <a:r>
              <a:rPr lang="ru-RU" dirty="0"/>
              <a:t>Переходы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600A-2339-41F6-8A7B-5E09249DFC78}"/>
              </a:ext>
            </a:extLst>
          </p:cNvPr>
          <p:cNvSpPr txBox="1"/>
          <p:nvPr/>
        </p:nvSpPr>
        <p:spPr>
          <a:xfrm>
            <a:off x="1365250" y="3292475"/>
            <a:ext cx="1569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 LABEL / b x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безусловный переход (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 LABEL / bl x  -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переход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+ link (x30 :=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адрес возврата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/ … -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условные переходы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ret –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прыжок на адрес из регистра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x30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8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6842</TotalTime>
  <Words>972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Microsoft Sans Serif</vt:lpstr>
      <vt:lpstr>Roboto Lt</vt:lpstr>
      <vt:lpstr>Office Theme</vt:lpstr>
      <vt:lpstr>Ассемблер и память. Продолжение ARM</vt:lpstr>
      <vt:lpstr>ARM</vt:lpstr>
      <vt:lpstr>Кросс-компиляция</vt:lpstr>
      <vt:lpstr>Все сразу</vt:lpstr>
      <vt:lpstr>А если мак?</vt:lpstr>
      <vt:lpstr>Отладка</vt:lpstr>
      <vt:lpstr>Арифметические операции</vt:lpstr>
      <vt:lpstr>Calling Convention</vt:lpstr>
      <vt:lpstr>Переходы</vt:lpstr>
      <vt:lpstr>Условия</vt:lpstr>
      <vt:lpstr>Работа с памятью</vt:lpstr>
      <vt:lpstr>Сохранение на стек</vt:lpstr>
      <vt:lpstr>syscalls</vt:lpstr>
      <vt:lpstr>inline asssembly</vt:lpstr>
      <vt:lpstr>macro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caos_5</dc:title>
  <dc:creator>Konstantin Dragun</dc:creator>
  <cp:lastModifiedBy>Konstantin Dragun</cp:lastModifiedBy>
  <cp:revision>24</cp:revision>
  <dcterms:created xsi:type="dcterms:W3CDTF">2024-10-10T19:09:31Z</dcterms:created>
  <dcterms:modified xsi:type="dcterms:W3CDTF">2024-10-22T12:16:15Z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2024-10-10T00:00:00Z</vt:filetime>
  </property>
</Properties>
</file>