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57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6" r:id="rId15"/>
    <p:sldId id="267" r:id="rId16"/>
    <p:sldId id="268" r:id="rId17"/>
    <p:sldId id="270" r:id="rId18"/>
    <p:sldId id="271" r:id="rId19"/>
    <p:sldId id="272" r:id="rId20"/>
    <p:sldId id="273" r:id="rId21"/>
    <p:sldId id="269" r:id="rId22"/>
    <p:sldId id="258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512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C3AC-294A-4AF8-A0AB-41423AE6D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1F28F-5141-46B7-885F-03F4988B4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913C3-2964-4CAF-BA9A-0E7CFBEB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A800-23C6-40E0-A500-BC10DC4EBD9B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8A730-BBF9-4D1C-B669-D4EBB9B2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356AB-7920-4006-A273-7E5A28DB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2392-FB0F-437B-B9F1-5359BBF5D3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81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48C7A-D18D-4407-A0F9-BC58BEBAA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A1C25-7864-4640-80E1-721084E64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5EF27-0488-4626-9ABB-B379DA85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A800-23C6-40E0-A500-BC10DC4EBD9B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D0E09-BCC5-4DB8-A06C-F5DFC7BE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A1A58-1262-4A6F-BCB7-32171336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2392-FB0F-437B-B9F1-5359BBF5D3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31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C3FB8-E2C1-4F53-94D9-D89F4E9B8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A73A0-8B31-4433-A909-B617F2854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E715E-A5E1-4075-B3D1-34EF156C9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A800-23C6-40E0-A500-BC10DC4EBD9B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A49D2-8DA7-4BA0-AB68-5F784D882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C0929-9C15-4286-B2D6-BFDE0C75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2392-FB0F-437B-B9F1-5359BBF5D3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38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2B1CC-7617-422A-9FD4-68FC579C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E701A-CE3E-45B3-AB2F-E43A0EBDD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873C5-866E-4C2D-97BB-20044E2B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A800-23C6-40E0-A500-BC10DC4EBD9B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96744-CB1E-44DA-97CD-33943FF93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2C05D-5896-4EDC-BE00-2991BD8E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2392-FB0F-437B-B9F1-5359BBF5D3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44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BC99-261E-4D43-991D-EF5D727B7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777B0-8304-46ED-935A-841A5278B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A3068-7F04-4847-985C-769516D0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A800-23C6-40E0-A500-BC10DC4EBD9B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F4192-4367-4F8E-A419-8CD20846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8D7ED-3569-4288-BD81-F2516A60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2392-FB0F-437B-B9F1-5359BBF5D3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07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DE40-329E-4635-9FA2-EC23EEF2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E8F22-00C0-462E-AE96-DC8E1D5CF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B35C9-D188-4014-B2AD-CE3186C18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D690D-E0AF-4A12-90DB-8017A804F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A800-23C6-40E0-A500-BC10DC4EBD9B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28897-6EAE-4EC6-A6D5-29BBF71F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FF834-421E-4EB2-A0FB-9A277F1B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2392-FB0F-437B-B9F1-5359BBF5D3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16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DDFC-B9B1-418E-99FD-44E954252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24BC-800A-4245-8E7B-A091AB8E9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8E5A5-A116-48D4-A7B6-083EFC07A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03405A-42A2-4AC2-84E8-029B8A192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A7984-5708-4AED-8D1C-161C8E738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42C50F-3F0E-42A6-845D-CC4802E0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A800-23C6-40E0-A500-BC10DC4EBD9B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F8162-E403-4830-9C6F-15452F86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4612D-308C-4931-B129-9D0870F0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2392-FB0F-437B-B9F1-5359BBF5D3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47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E1385-062E-4B3E-9F83-D7D52252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6644B-E519-468F-BD96-EE2A3B0F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A800-23C6-40E0-A500-BC10DC4EBD9B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CEFA9-6C61-4B5C-AB7F-6E5855DB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6A522-2770-43D3-AAEF-1B9E4DD2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2392-FB0F-437B-B9F1-5359BBF5D3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83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EBA6A9-B59A-4541-8E2D-D845A4769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A800-23C6-40E0-A500-BC10DC4EBD9B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B0745-69AF-4C77-910E-EB5A6ED48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4D357-4C8A-4F7B-B3B1-C2BED165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2392-FB0F-437B-B9F1-5359BBF5D3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03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6FE94-B4BC-4091-84DB-6667B8873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81ED-7FBF-4F94-B3CC-4336807E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541D2-BDEA-4299-8DAE-68E64ACCC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2C93D-5C14-435F-A0F3-E1C60C36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A800-23C6-40E0-A500-BC10DC4EBD9B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48C45-8AF0-4508-B060-82267A95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48D22-DF60-4EAA-B36F-2C6844C6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2392-FB0F-437B-B9F1-5359BBF5D3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92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55D6-C051-45C0-AB69-8FED5A75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845E0B-37B2-4063-A57F-EFFB11236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50803-533E-4C84-A254-933F87F28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BE6C6-5F36-4BE1-BCA6-840910247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A800-23C6-40E0-A500-BC10DC4EBD9B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1AB7E-8F4D-4934-996F-C2C78B51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C249E-C422-47B2-A47B-7361691A3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2392-FB0F-437B-B9F1-5359BBF5D3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29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D5DE4C-28CE-4A0F-AB09-F95AEE0E4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04026-4A51-4E40-8751-E0E9C6B23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AF08B-9B3D-4C08-8FE5-7A9E4FCE4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1A800-23C6-40E0-A500-BC10DC4EBD9B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4A4D8-8711-47A6-B789-92E4A9BDA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95A24-BDBD-4294-AA1B-CE8616D9E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12392-FB0F-437B-B9F1-5359BBF5D3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30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security/seccomp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articles/493880/" TargetMode="External"/><Relationship Id="rId2" Type="http://schemas.openxmlformats.org/officeDocument/2006/relationships/hyperlink" Target="https://www.tcpdump.org/papers/bpf-usenix93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br.com/ru/companies/selectel/articles/322046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install/ubunt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eb.debian.org/debia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docker.com/storage/storagedriver/overlayfs-drive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F09B9-26BB-4FA5-8F9A-73A63D777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000" dirty="0"/>
              <a:t>АКОС 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0C8EE-61C5-4FDA-998F-0B611C203E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BPF</a:t>
            </a:r>
            <a:r>
              <a:rPr lang="ru-RU" sz="6000" dirty="0"/>
              <a:t> </a:t>
            </a:r>
            <a:r>
              <a:rPr lang="en-US" sz="6000" dirty="0"/>
              <a:t>&amp; seccomp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71008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741F1-4D89-4571-A433-A80A67224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5"/>
            <a:ext cx="10515600" cy="1325563"/>
          </a:xfrm>
        </p:spPr>
        <p:txBody>
          <a:bodyPr/>
          <a:lstStyle/>
          <a:p>
            <a:r>
              <a:rPr lang="en-US" dirty="0"/>
              <a:t>BPF (Berkeley Packet Filters)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8D479-9D7B-4780-BF8D-302B68D43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Виртуальная машина </a:t>
            </a:r>
            <a:r>
              <a:rPr lang="en-US" sz="3200" dirty="0"/>
              <a:t>BPF:</a:t>
            </a:r>
            <a:endParaRPr lang="ru-RU" sz="3200" dirty="0"/>
          </a:p>
          <a:p>
            <a:pPr lvl="1"/>
            <a:r>
              <a:rPr lang="ru-RU" sz="3200" dirty="0"/>
              <a:t>Два доступных для пользователя 32-битных регистра</a:t>
            </a:r>
          </a:p>
          <a:p>
            <a:pPr lvl="1"/>
            <a:r>
              <a:rPr lang="ru-RU" sz="3200" dirty="0"/>
              <a:t>64 байта памяти</a:t>
            </a:r>
          </a:p>
          <a:p>
            <a:pPr lvl="1"/>
            <a:r>
              <a:rPr lang="ru-RU" sz="3200" dirty="0"/>
              <a:t>Инструкции перехода (но только вперёд, поэтому нет циклов)</a:t>
            </a:r>
          </a:p>
        </p:txBody>
      </p:sp>
    </p:spTree>
    <p:extLst>
      <p:ext uri="{BB962C8B-B14F-4D97-AF65-F5344CB8AC3E}">
        <p14:creationId xmlns:p14="http://schemas.microsoft.com/office/powerpoint/2010/main" val="678305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AC9A-DA75-4D94-A4CE-78F77988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запуска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C4EA4-6B01-4628-AA79-90DF5B61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Пользователь создает программу для архитектуры </a:t>
            </a:r>
            <a:r>
              <a:rPr lang="en-US" dirty="0"/>
              <a:t>BPF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При помощи системного вызова загружает её в ядро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Подключает её к генератору событий в ядре (например, получение нового пакета на сетевой карте)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При возникновении события ядро запускает программу (в интерпретаторе)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Память программы соответствует региону памяти ядра (например, данным пакета)</a:t>
            </a:r>
          </a:p>
        </p:txBody>
      </p:sp>
    </p:spTree>
    <p:extLst>
      <p:ext uri="{BB962C8B-B14F-4D97-AF65-F5344CB8AC3E}">
        <p14:creationId xmlns:p14="http://schemas.microsoft.com/office/powerpoint/2010/main" val="316958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E3565-A843-449C-8CC2-813E2DC6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tcpdump</a:t>
            </a:r>
            <a:endParaRPr lang="ru-R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DA32F18-EB66-455E-8CA4-94DAEB64D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341" y="1690688"/>
            <a:ext cx="9243317" cy="465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133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B4A29-102A-4F41-BEC6-5CFABE910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tcpdump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FE33-2575-4D24-A993-CF3C88C8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547759"/>
          </a:xfrm>
        </p:spPr>
        <p:txBody>
          <a:bodyPr>
            <a:normAutofit/>
          </a:bodyPr>
          <a:lstStyle/>
          <a:p>
            <a:r>
              <a:rPr lang="ru-RU" dirty="0"/>
              <a:t>Загружает в ядро </a:t>
            </a:r>
            <a:r>
              <a:rPr lang="en-US" dirty="0"/>
              <a:t>BPF </a:t>
            </a:r>
            <a:r>
              <a:rPr lang="ru-RU" dirty="0"/>
              <a:t>фильтр</a:t>
            </a:r>
            <a:endParaRPr lang="en-US" dirty="0"/>
          </a:p>
          <a:p>
            <a:r>
              <a:rPr lang="en-US" dirty="0" err="1"/>
              <a:t>ip</a:t>
            </a:r>
            <a:r>
              <a:rPr lang="en-US" dirty="0"/>
              <a:t> a – </a:t>
            </a:r>
            <a:r>
              <a:rPr lang="ru-RU" dirty="0"/>
              <a:t>посмотреть список доступных интерфейсов</a:t>
            </a:r>
            <a:endParaRPr lang="en-US" dirty="0"/>
          </a:p>
          <a:p>
            <a:r>
              <a:rPr lang="en-US" dirty="0"/>
              <a:t>route – </a:t>
            </a:r>
            <a:r>
              <a:rPr lang="ru-RU" dirty="0"/>
              <a:t>посмотреть, через какие интерфейсы идут пакеты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tcpdump</a:t>
            </a:r>
            <a:r>
              <a:rPr lang="en-US" dirty="0"/>
              <a:t> –</a:t>
            </a:r>
            <a:r>
              <a:rPr lang="en-US" dirty="0" err="1"/>
              <a:t>i</a:t>
            </a:r>
            <a:r>
              <a:rPr lang="en-US" dirty="0"/>
              <a:t> eth0 </a:t>
            </a:r>
            <a:r>
              <a:rPr lang="en-US" dirty="0" err="1"/>
              <a:t>ip</a:t>
            </a:r>
            <a:r>
              <a:rPr lang="en-US" dirty="0"/>
              <a:t> – </a:t>
            </a:r>
            <a:r>
              <a:rPr lang="ru-RU" dirty="0"/>
              <a:t>посмотреть пакеты на интерфейсе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tcpdump</a:t>
            </a:r>
            <a:r>
              <a:rPr lang="en-US" dirty="0"/>
              <a:t> –</a:t>
            </a:r>
            <a:r>
              <a:rPr lang="en-US" dirty="0" err="1"/>
              <a:t>i</a:t>
            </a:r>
            <a:r>
              <a:rPr lang="en-US" dirty="0"/>
              <a:t> eth0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b="1" dirty="0"/>
              <a:t>–d </a:t>
            </a:r>
            <a:r>
              <a:rPr lang="en-US" dirty="0" err="1"/>
              <a:t>ip</a:t>
            </a:r>
            <a:r>
              <a:rPr lang="ru-RU" dirty="0"/>
              <a:t> – можно смотреть на </a:t>
            </a:r>
            <a:r>
              <a:rPr lang="ru-RU" dirty="0" err="1"/>
              <a:t>байткод</a:t>
            </a:r>
            <a:endParaRPr lang="ru-RU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strace</a:t>
            </a:r>
            <a:r>
              <a:rPr lang="en-US" dirty="0"/>
              <a:t> -f -e trace=%network </a:t>
            </a:r>
            <a:r>
              <a:rPr lang="en-US" dirty="0" err="1"/>
              <a:t>tcpdump</a:t>
            </a:r>
            <a:r>
              <a:rPr lang="en-US" dirty="0"/>
              <a:t> -p -</a:t>
            </a:r>
            <a:r>
              <a:rPr lang="en-US" dirty="0" err="1"/>
              <a:t>i</a:t>
            </a:r>
            <a:r>
              <a:rPr lang="en-US" dirty="0"/>
              <a:t> eth0 </a:t>
            </a:r>
            <a:r>
              <a:rPr lang="en-US" dirty="0" err="1"/>
              <a:t>ip</a:t>
            </a:r>
            <a:r>
              <a:rPr lang="ru-RU" dirty="0"/>
              <a:t> – посмотреть на загрузку пакеты</a:t>
            </a:r>
          </a:p>
        </p:txBody>
      </p:sp>
    </p:spTree>
    <p:extLst>
      <p:ext uri="{BB962C8B-B14F-4D97-AF65-F5344CB8AC3E}">
        <p14:creationId xmlns:p14="http://schemas.microsoft.com/office/powerpoint/2010/main" val="865071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3E989-A3E6-40ED-99EB-07779B56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Байт-код фильтра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9F463-FD2F-499A-B2CC-55D06BF60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8802"/>
          </a:xfrm>
        </p:spPr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tcpdump</a:t>
            </a:r>
            <a:r>
              <a:rPr lang="en-US" dirty="0"/>
              <a:t> –</a:t>
            </a:r>
            <a:r>
              <a:rPr lang="en-US" dirty="0" err="1"/>
              <a:t>i</a:t>
            </a:r>
            <a:r>
              <a:rPr lang="en-US" dirty="0"/>
              <a:t> eth0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b="1" dirty="0"/>
              <a:t>–d </a:t>
            </a:r>
            <a:r>
              <a:rPr lang="en-US" dirty="0" err="1"/>
              <a:t>ip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FC1F26-5565-4141-A0AA-784A355CF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573" y="2681183"/>
            <a:ext cx="8268854" cy="1495634"/>
          </a:xfrm>
          <a:prstGeom prst="rect">
            <a:avLst/>
          </a:prstGeom>
        </p:spPr>
      </p:pic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E0A9AC6F-B87F-4809-8BCE-3C3C4B3EB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404" y="4558386"/>
            <a:ext cx="9863192" cy="174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544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1E95-AD8D-4685-B57F-B85DD7AD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eBPF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B9A48-8D2C-4A2A-9B66-09A2F01DC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Изменения по сравнению с </a:t>
            </a:r>
            <a:r>
              <a:rPr lang="en-US" dirty="0"/>
              <a:t>BPF:</a:t>
            </a:r>
          </a:p>
          <a:p>
            <a:pPr lvl="1"/>
            <a:r>
              <a:rPr lang="en-US" dirty="0"/>
              <a:t>JIT-</a:t>
            </a:r>
            <a:r>
              <a:rPr lang="ru-RU" dirty="0"/>
              <a:t>компилятор</a:t>
            </a:r>
          </a:p>
          <a:p>
            <a:pPr lvl="1"/>
            <a:r>
              <a:rPr lang="ru-RU" dirty="0"/>
              <a:t>Фильтры для </a:t>
            </a:r>
            <a:r>
              <a:rPr lang="en-US" dirty="0"/>
              <a:t>seccomp</a:t>
            </a:r>
          </a:p>
          <a:p>
            <a:pPr lvl="1"/>
            <a:r>
              <a:rPr lang="ru-RU" dirty="0"/>
              <a:t>Модуль </a:t>
            </a:r>
            <a:r>
              <a:rPr lang="en-US" dirty="0" err="1"/>
              <a:t>xt_bpf</a:t>
            </a:r>
            <a:r>
              <a:rPr lang="en-US" dirty="0"/>
              <a:t> </a:t>
            </a:r>
            <a:r>
              <a:rPr lang="ru-RU" dirty="0"/>
              <a:t>позволяет писать правила для </a:t>
            </a:r>
            <a:r>
              <a:rPr lang="en-US" dirty="0"/>
              <a:t>iptables</a:t>
            </a:r>
          </a:p>
          <a:p>
            <a:pPr lvl="1"/>
            <a:r>
              <a:rPr lang="ru-RU" dirty="0"/>
              <a:t>Модуль </a:t>
            </a:r>
            <a:r>
              <a:rPr lang="en-US" dirty="0" err="1"/>
              <a:t>cls_bpf</a:t>
            </a:r>
            <a:r>
              <a:rPr lang="en-US" dirty="0"/>
              <a:t> </a:t>
            </a:r>
            <a:r>
              <a:rPr lang="ru-RU" dirty="0"/>
              <a:t>для написания классификаторов трафика</a:t>
            </a:r>
          </a:p>
        </p:txBody>
      </p:sp>
    </p:spTree>
    <p:extLst>
      <p:ext uri="{BB962C8B-B14F-4D97-AF65-F5344CB8AC3E}">
        <p14:creationId xmlns:p14="http://schemas.microsoft.com/office/powerpoint/2010/main" val="3887100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093C6-10B1-45EE-8E90-7B5D10E5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Программируем </a:t>
            </a:r>
            <a:r>
              <a:rPr lang="en-US" dirty="0"/>
              <a:t>BPF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A4B65-90D7-4E65-AB3D-4F8231EAB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9350"/>
          </a:xfrm>
        </p:spPr>
        <p:txBody>
          <a:bodyPr/>
          <a:lstStyle/>
          <a:p>
            <a:r>
              <a:rPr lang="ru-RU" dirty="0"/>
              <a:t>Формат инструкций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383AF-B8BB-43AB-AF2C-5B870B158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4975"/>
            <a:ext cx="3904179" cy="12891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F56862-A1F2-4284-85D8-32BCDE5909AB}"/>
              </a:ext>
            </a:extLst>
          </p:cNvPr>
          <p:cNvSpPr txBox="1"/>
          <p:nvPr/>
        </p:nvSpPr>
        <p:spPr>
          <a:xfrm>
            <a:off x="5856271" y="1714801"/>
            <a:ext cx="54975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На </a:t>
            </a:r>
            <a:r>
              <a:rPr lang="en-US" sz="2800" dirty="0"/>
              <a:t>C </a:t>
            </a:r>
            <a:r>
              <a:rPr lang="ru-RU" sz="2800" dirty="0"/>
              <a:t>одна команда записывается в структуре</a:t>
            </a:r>
            <a:r>
              <a:rPr lang="en-US" sz="2800" dirty="0"/>
              <a:t>:</a:t>
            </a:r>
            <a:endParaRPr lang="ru-RU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F8ECF0-34AA-46D1-99F7-54714EC80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214" y="2779732"/>
            <a:ext cx="3287644" cy="273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15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92FD-35C2-4001-AC47-B67EE0F4F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Программируем </a:t>
            </a:r>
            <a:r>
              <a:rPr lang="en-US" dirty="0"/>
              <a:t>BPF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178E-FE8B-4972-A0A6-D34DA5707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917575"/>
          </a:xfrm>
        </p:spPr>
        <p:txBody>
          <a:bodyPr>
            <a:normAutofit/>
          </a:bodyPr>
          <a:lstStyle/>
          <a:p>
            <a:r>
              <a:rPr lang="ru-RU" dirty="0"/>
              <a:t>Вся программа записывается в виде структуры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1B7A72-6B4F-415A-B9AC-B9BC174A0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48" y="2840531"/>
            <a:ext cx="6497304" cy="253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75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92FD-35C2-4001-AC47-B67EE0F4F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Программируем </a:t>
            </a:r>
            <a:r>
              <a:rPr lang="en-US" dirty="0"/>
              <a:t>BPF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178E-FE8B-4972-A0A6-D34DA5707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917575"/>
          </a:xfrm>
        </p:spPr>
        <p:txBody>
          <a:bodyPr>
            <a:normAutofit/>
          </a:bodyPr>
          <a:lstStyle/>
          <a:p>
            <a:r>
              <a:rPr lang="ru-RU" dirty="0"/>
              <a:t>Можно использовать макросы из </a:t>
            </a:r>
            <a:r>
              <a:rPr lang="en-US" dirty="0"/>
              <a:t>&lt;</a:t>
            </a:r>
            <a:r>
              <a:rPr lang="en-US" dirty="0" err="1"/>
              <a:t>linux</a:t>
            </a:r>
            <a:r>
              <a:rPr lang="en-US" dirty="0"/>
              <a:t>/</a:t>
            </a:r>
            <a:r>
              <a:rPr lang="en-US" dirty="0" err="1"/>
              <a:t>filter.h</a:t>
            </a:r>
            <a:r>
              <a:rPr lang="en-US" dirty="0"/>
              <a:t>&gt; </a:t>
            </a:r>
            <a:r>
              <a:rPr lang="ru-RU" dirty="0"/>
              <a:t>или писать на </a:t>
            </a:r>
            <a:r>
              <a:rPr lang="ru-RU" i="1" dirty="0"/>
              <a:t>ассемблере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7BF3A6-4164-4E8C-891F-F606364B6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3962"/>
            <a:ext cx="4508675" cy="36989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8EAF2F-42F6-4AC4-831F-4D1897A9A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552" y="2743199"/>
            <a:ext cx="6262600" cy="213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32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667B-1B0C-4E31-9D45-0E51C772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Seccomp + BPF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E6A88-B993-4A08-BE8B-A31E7C9EE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0110"/>
          </a:xfrm>
        </p:spPr>
        <p:txBody>
          <a:bodyPr>
            <a:normAutofit/>
          </a:bodyPr>
          <a:lstStyle/>
          <a:p>
            <a:r>
              <a:rPr lang="ru-RU" dirty="0"/>
              <a:t>Можно писать фильтры для системных вызовов</a:t>
            </a:r>
            <a:endParaRPr lang="en-US" dirty="0"/>
          </a:p>
          <a:p>
            <a:r>
              <a:rPr lang="ru-RU" dirty="0"/>
              <a:t>Удобно писать с помощью библиотеки </a:t>
            </a:r>
            <a:r>
              <a:rPr lang="en-US" dirty="0" err="1"/>
              <a:t>libseccomp</a:t>
            </a:r>
            <a:endParaRPr lang="ru-RU" dirty="0"/>
          </a:p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libseccomp</a:t>
            </a:r>
            <a:r>
              <a:rPr lang="en-US" dirty="0"/>
              <a:t>-dev</a:t>
            </a:r>
            <a:endParaRPr lang="ru-RU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seccomp_init</a:t>
            </a:r>
            <a:r>
              <a:rPr lang="en-US" dirty="0"/>
              <a:t> – </a:t>
            </a:r>
            <a:r>
              <a:rPr lang="ru-RU" dirty="0"/>
              <a:t>какое действие выполнять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SCMP_ACT_KILL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– убить процесс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SCMP_ACT_TRAP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– перехватить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сискол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поток кинет сигнал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SIGSYS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seccomp_rule_add</a:t>
            </a:r>
            <a:r>
              <a:rPr lang="en-US" dirty="0"/>
              <a:t>(</a:t>
            </a:r>
            <a:r>
              <a:rPr lang="en-US" dirty="0" err="1"/>
              <a:t>ctx</a:t>
            </a:r>
            <a:r>
              <a:rPr lang="en-US" dirty="0"/>
              <a:t>, SCMP_ACT_ALLOW, SCMP_SYS(read), 0);</a:t>
            </a:r>
            <a:r>
              <a:rPr lang="ru-RU" dirty="0"/>
              <a:t> - добавляем правила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seccomp_load</a:t>
            </a:r>
            <a:r>
              <a:rPr lang="en-US" dirty="0"/>
              <a:t>(</a:t>
            </a:r>
            <a:r>
              <a:rPr lang="en-US" dirty="0" err="1"/>
              <a:t>ctx</a:t>
            </a:r>
            <a:r>
              <a:rPr lang="en-US" dirty="0"/>
              <a:t>);</a:t>
            </a:r>
            <a:r>
              <a:rPr lang="ru-RU" dirty="0"/>
              <a:t> - активируем правила</a:t>
            </a:r>
          </a:p>
        </p:txBody>
      </p:sp>
    </p:spTree>
    <p:extLst>
      <p:ext uri="{BB962C8B-B14F-4D97-AF65-F5344CB8AC3E}">
        <p14:creationId xmlns:p14="http://schemas.microsoft.com/office/powerpoint/2010/main" val="292053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94C44-8FE7-441F-B147-29C1AA0D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Виртуализация </a:t>
            </a:r>
            <a:r>
              <a:rPr lang="en-US" dirty="0"/>
              <a:t>vs </a:t>
            </a:r>
            <a:r>
              <a:rPr lang="ru-RU" dirty="0"/>
              <a:t>Контейнеризация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B182C-F429-47AF-B23F-C1144FAE9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Отличия контейнеризации от виртуализации">
            <a:extLst>
              <a:ext uri="{FF2B5EF4-FFF2-40B4-BE49-F238E27FC236}">
                <a16:creationId xmlns:a16="http://schemas.microsoft.com/office/drawing/2014/main" id="{8150DD52-72E3-464C-952D-9B895F086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671" y="1788467"/>
            <a:ext cx="9292658" cy="470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290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6C73B-F644-4B55-B149-A7CB24AE6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Seccomp </a:t>
            </a:r>
            <a:r>
              <a:rPr lang="ru-RU" dirty="0"/>
              <a:t>и </a:t>
            </a:r>
            <a:r>
              <a:rPr lang="en-US" dirty="0"/>
              <a:t>Docker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684C6-848E-42DF-8139-C26A49C60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95004"/>
          </a:xfrm>
        </p:spPr>
        <p:txBody>
          <a:bodyPr/>
          <a:lstStyle/>
          <a:p>
            <a:r>
              <a:rPr lang="en-US" dirty="0"/>
              <a:t>Docker </a:t>
            </a:r>
            <a:r>
              <a:rPr lang="ru-RU" dirty="0"/>
              <a:t>использует </a:t>
            </a:r>
            <a:r>
              <a:rPr lang="en-US" dirty="0"/>
              <a:t>seccomp</a:t>
            </a:r>
            <a:r>
              <a:rPr lang="ru-RU" dirty="0"/>
              <a:t>, чтобы </a:t>
            </a:r>
            <a:r>
              <a:rPr lang="ru-RU" dirty="0">
                <a:hlinkClick r:id="rId2"/>
              </a:rPr>
              <a:t>запретить</a:t>
            </a:r>
            <a:r>
              <a:rPr lang="ru-RU" dirty="0"/>
              <a:t> некоторые </a:t>
            </a:r>
            <a:r>
              <a:rPr lang="ru-RU" dirty="0" err="1"/>
              <a:t>сисколы</a:t>
            </a:r>
            <a:r>
              <a:rPr lang="ru-RU" dirty="0"/>
              <a:t> (например, </a:t>
            </a:r>
            <a:r>
              <a:rPr lang="en-US" dirty="0"/>
              <a:t>reboot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Можно при запуске контейнера указать ограничения на </a:t>
            </a:r>
            <a:r>
              <a:rPr lang="ru-RU" dirty="0" err="1"/>
              <a:t>сисколы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$ docker run </a:t>
            </a:r>
            <a:r>
              <a:rPr lang="en-US" b="1" dirty="0"/>
              <a:t>--security-opt </a:t>
            </a:r>
            <a:r>
              <a:rPr lang="en-US" b="1" dirty="0" err="1"/>
              <a:t>seccomp:chmod.json</a:t>
            </a:r>
            <a:r>
              <a:rPr lang="en-US" b="1" dirty="0"/>
              <a:t> </a:t>
            </a:r>
            <a:r>
              <a:rPr lang="en-US" dirty="0" err="1"/>
              <a:t>busybox</a:t>
            </a:r>
            <a:r>
              <a:rPr lang="en-US" dirty="0"/>
              <a:t> </a:t>
            </a:r>
            <a:r>
              <a:rPr lang="en-US" dirty="0" err="1"/>
              <a:t>chmod</a:t>
            </a:r>
            <a:r>
              <a:rPr lang="en-US" dirty="0"/>
              <a:t> 400 /</a:t>
            </a:r>
            <a:r>
              <a:rPr lang="en-US" dirty="0" err="1"/>
              <a:t>etc</a:t>
            </a:r>
            <a:r>
              <a:rPr lang="en-US" dirty="0"/>
              <a:t>/hostname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274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669F-9B69-4AD1-A1B5-D58F2636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Ресурсы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B6392-D947-42B2-8C2D-972A36E06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Оригинальная статья про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BPF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“The BSD Packet Filter: A New Architecture for User-level Packet Capture"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  <a:hlinkClick r:id="rId3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Серия статей про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BPF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хабре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BPF для самых маленьких</a:t>
            </a: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Статья на про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seccomp</a:t>
            </a:r>
            <a:endParaRPr lang="ru-RU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6625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3575-5A0E-47A7-A7EF-946F1BE03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74E5A-C145-4DE4-938C-230B12BC7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Installation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1022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18500-0543-478C-81B8-F34272A0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chroot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461AB-31CF-4B64-AFC9-DDD2321B9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Позволяет поменять корень директории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chroot ./fs – </a:t>
            </a:r>
            <a:r>
              <a:rPr lang="ru-RU" dirty="0"/>
              <a:t>поменять корень на </a:t>
            </a:r>
            <a:r>
              <a:rPr lang="en-US" dirty="0"/>
              <a:t>fs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debootstrap</a:t>
            </a:r>
            <a:r>
              <a:rPr lang="en-US" dirty="0"/>
              <a:t> --variant=</a:t>
            </a:r>
            <a:r>
              <a:rPr lang="en-US" dirty="0" err="1"/>
              <a:t>minbase</a:t>
            </a:r>
            <a:r>
              <a:rPr lang="en-US" dirty="0"/>
              <a:t> stable ./fs </a:t>
            </a:r>
            <a:r>
              <a:rPr lang="en-US" dirty="0">
                <a:hlinkClick r:id="rId2"/>
              </a:rPr>
              <a:t>http://deb.debian.org/debian</a:t>
            </a:r>
            <a:r>
              <a:rPr lang="en-US" dirty="0"/>
              <a:t> - </a:t>
            </a:r>
            <a:r>
              <a:rPr lang="ru-RU" dirty="0"/>
              <a:t>подготовить файловую систему</a:t>
            </a:r>
            <a:endParaRPr lang="en-US" dirty="0"/>
          </a:p>
          <a:p>
            <a:endParaRPr lang="en-US" dirty="0"/>
          </a:p>
          <a:p>
            <a:r>
              <a:rPr lang="en-US" dirty="0"/>
              <a:t>mount –t proc </a:t>
            </a:r>
            <a:r>
              <a:rPr lang="en-US" dirty="0" err="1"/>
              <a:t>proc</a:t>
            </a:r>
            <a:r>
              <a:rPr lang="en-US" dirty="0"/>
              <a:t> /proc</a:t>
            </a:r>
          </a:p>
          <a:p>
            <a:r>
              <a:rPr lang="en-US" dirty="0"/>
              <a:t>ls /proc -l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441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24AB-81D0-472D-B9B3-AF858DEBC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95000-135C-40B2-84A5-A2C488104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0956" y="6437741"/>
            <a:ext cx="4798031" cy="4202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$  docker run -it --rm </a:t>
            </a:r>
            <a:r>
              <a:rPr lang="en-US" dirty="0" err="1"/>
              <a:t>busybox</a:t>
            </a:r>
            <a:endParaRPr lang="en-US" dirty="0"/>
          </a:p>
        </p:txBody>
      </p:sp>
      <p:pic>
        <p:nvPicPr>
          <p:cNvPr id="7170" name="Picture 2" descr="PID namespaces">
            <a:extLst>
              <a:ext uri="{FF2B5EF4-FFF2-40B4-BE49-F238E27FC236}">
                <a16:creationId xmlns:a16="http://schemas.microsoft.com/office/drawing/2014/main" id="{8F1C05EB-EC12-4EEB-9827-AA4FDB8E2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513" y="1205176"/>
            <a:ext cx="6086974" cy="528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52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2906-3FD4-484E-AFBE-A7FB6F865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2E95-9A1B-4906-BC6B-05E579A5B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2339" y="5987265"/>
            <a:ext cx="9699661" cy="1325563"/>
          </a:xfrm>
        </p:spPr>
        <p:txBody>
          <a:bodyPr/>
          <a:lstStyle/>
          <a:p>
            <a:r>
              <a:rPr lang="en-US" b="0" i="0" u="sng" dirty="0">
                <a:effectLst/>
                <a:latin typeface="-apple-system"/>
                <a:hlinkClick r:id="rId2"/>
              </a:rPr>
              <a:t>https://docs.docker.com/storage/storagedriver/overlayfs-driver/</a:t>
            </a:r>
            <a:endParaRPr lang="ru-RU" dirty="0"/>
          </a:p>
        </p:txBody>
      </p:sp>
      <p:pic>
        <p:nvPicPr>
          <p:cNvPr id="8194" name="Picture 2" descr="Mount namespaces">
            <a:extLst>
              <a:ext uri="{FF2B5EF4-FFF2-40B4-BE49-F238E27FC236}">
                <a16:creationId xmlns:a16="http://schemas.microsoft.com/office/drawing/2014/main" id="{B9EF4413-BE0D-4CC9-9EA2-895102760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629" y="1204788"/>
            <a:ext cx="6182742" cy="418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971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1877-B7BC-4AC0-9013-93F365D0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CSPF (CMU / Stanford Packet Filter)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D11C0-1DD9-454B-B498-BA6CCF313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Фильтр для пакетов</a:t>
            </a:r>
          </a:p>
          <a:p>
            <a:r>
              <a:rPr lang="ru-RU" dirty="0"/>
              <a:t>Происходит в пространстве ядра, а не пользователя</a:t>
            </a:r>
          </a:p>
          <a:p>
            <a:r>
              <a:rPr lang="ru-RU" dirty="0"/>
              <a:t>Проблема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408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1877-B7BC-4AC0-9013-93F365D0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CSPF (CMU / Stanford Packet Filter)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D11C0-1DD9-454B-B498-BA6CCF313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Фильтр для пакетов</a:t>
            </a:r>
          </a:p>
          <a:p>
            <a:r>
              <a:rPr lang="ru-RU" dirty="0"/>
              <a:t>Происходит в пространстве ядра, а не пользователя</a:t>
            </a:r>
          </a:p>
          <a:p>
            <a:r>
              <a:rPr lang="ru-RU" dirty="0"/>
              <a:t>Проблема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Слишком высокие права при работе в ядре</a:t>
            </a:r>
          </a:p>
          <a:p>
            <a:pPr lvl="1"/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8217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1877-B7BC-4AC0-9013-93F365D0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CSPF (CMU / Stanford Packet Filter)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D11C0-1DD9-454B-B498-BA6CCF313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Фильтр для пакетов</a:t>
            </a:r>
          </a:p>
          <a:p>
            <a:r>
              <a:rPr lang="ru-RU" dirty="0"/>
              <a:t>Происходит в пространстве ядра, а не пользователя</a:t>
            </a:r>
          </a:p>
          <a:p>
            <a:r>
              <a:rPr lang="ru-RU" dirty="0"/>
              <a:t>Проблема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ru-RU" dirty="0"/>
              <a:t>Слишком высокие права при работе в ядре</a:t>
            </a:r>
          </a:p>
          <a:p>
            <a:r>
              <a:rPr lang="ru-RU" dirty="0"/>
              <a:t>Решение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ru-RU" dirty="0"/>
              <a:t>Виртуальная машина</a:t>
            </a:r>
          </a:p>
          <a:p>
            <a:pPr lvl="1"/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0104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741F1-4D89-4571-A433-A80A6722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BPF (Berkeley Packet Filters)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8D479-9D7B-4780-BF8D-302B68D43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Виртуальная машина </a:t>
            </a:r>
            <a:r>
              <a:rPr lang="en-US" sz="3600" dirty="0"/>
              <a:t>BPF:</a:t>
            </a:r>
            <a:endParaRPr lang="ru-RU" sz="3600" dirty="0"/>
          </a:p>
          <a:p>
            <a:pPr lvl="1"/>
            <a:r>
              <a:rPr lang="ru-RU" sz="3200" dirty="0"/>
              <a:t>Два доступных для пользователя 32-битных регистра</a:t>
            </a:r>
          </a:p>
          <a:p>
            <a:pPr lvl="1"/>
            <a:r>
              <a:rPr lang="ru-RU" sz="3200" dirty="0"/>
              <a:t>64 байта памяти</a:t>
            </a:r>
          </a:p>
          <a:p>
            <a:pPr lvl="1"/>
            <a:r>
              <a:rPr lang="ru-RU" sz="3200" dirty="0"/>
              <a:t>Инструкции перехода (но только вперёд)</a:t>
            </a:r>
          </a:p>
        </p:txBody>
      </p:sp>
    </p:spTree>
    <p:extLst>
      <p:ext uri="{BB962C8B-B14F-4D97-AF65-F5344CB8AC3E}">
        <p14:creationId xmlns:p14="http://schemas.microsoft.com/office/powerpoint/2010/main" val="3539608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5175</TotalTime>
  <Words>580</Words>
  <Application>Microsoft Office PowerPoint</Application>
  <PresentationFormat>Widescreen</PresentationFormat>
  <Paragraphs>94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Office Theme</vt:lpstr>
      <vt:lpstr>АКОС 13</vt:lpstr>
      <vt:lpstr>Виртуализация vs Контейнеризация</vt:lpstr>
      <vt:lpstr>chroot</vt:lpstr>
      <vt:lpstr>Namespaces</vt:lpstr>
      <vt:lpstr>Mount</vt:lpstr>
      <vt:lpstr>CSPF (CMU / Stanford Packet Filter)</vt:lpstr>
      <vt:lpstr>CSPF (CMU / Stanford Packet Filter)</vt:lpstr>
      <vt:lpstr>CSPF (CMU / Stanford Packet Filter)</vt:lpstr>
      <vt:lpstr>BPF (Berkeley Packet Filters)</vt:lpstr>
      <vt:lpstr>BPF (Berkeley Packet Filters)</vt:lpstr>
      <vt:lpstr>Схема запуска</vt:lpstr>
      <vt:lpstr>tcpdump</vt:lpstr>
      <vt:lpstr>tcpdump </vt:lpstr>
      <vt:lpstr>Байт-код фильтра</vt:lpstr>
      <vt:lpstr>eBPF</vt:lpstr>
      <vt:lpstr>Программируем BPF</vt:lpstr>
      <vt:lpstr>Программируем BPF</vt:lpstr>
      <vt:lpstr>Программируем BPF</vt:lpstr>
      <vt:lpstr>Seccomp + BPF</vt:lpstr>
      <vt:lpstr>Seccomp и Docker</vt:lpstr>
      <vt:lpstr>Ресурсы</vt:lpstr>
      <vt:lpstr>Docker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АКОС 13</dc:title>
  <dc:creator>Konstantin Dragun</dc:creator>
  <cp:lastModifiedBy>Konstantin Dragun</cp:lastModifiedBy>
  <cp:revision>19</cp:revision>
  <dcterms:created xsi:type="dcterms:W3CDTF">2024-12-12T18:23:29Z</dcterms:created>
  <dcterms:modified xsi:type="dcterms:W3CDTF">2024-12-16T08:39:09Z</dcterms:modified>
</cp:coreProperties>
</file>