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6" r:id="rId20"/>
    <p:sldId id="272" r:id="rId21"/>
    <p:sldId id="271" r:id="rId2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672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6439" y="4690564"/>
            <a:ext cx="4366947" cy="9157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8118" y="832090"/>
            <a:ext cx="204786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cBo4E7qr0&amp;t=1s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3/pthread_mutex_lock.3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7.org/linux/man-pages/man3/pthread_cond_init.3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tomic/atomic/compare_exchang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3877" y="5761378"/>
            <a:ext cx="10536555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b="1" spc="35" dirty="0">
                <a:latin typeface="Arial"/>
                <a:cs typeface="Arial"/>
              </a:rPr>
              <a:t>Многопоточная</a:t>
            </a:r>
            <a:r>
              <a:rPr sz="5250" b="1" spc="-200" dirty="0">
                <a:latin typeface="Arial"/>
                <a:cs typeface="Arial"/>
              </a:rPr>
              <a:t> </a:t>
            </a:r>
            <a:r>
              <a:rPr sz="5250" b="1" spc="20" dirty="0">
                <a:latin typeface="Arial"/>
                <a:cs typeface="Arial"/>
              </a:rPr>
              <a:t>синхронизация</a:t>
            </a:r>
            <a:endParaRPr sz="5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spc="90" dirty="0">
                <a:latin typeface="Lucida Sans Unicode"/>
                <a:cs typeface="Lucida Sans Unicode"/>
              </a:rPr>
              <a:t>(</a:t>
            </a:r>
            <a:r>
              <a:rPr sz="5250" b="1" spc="90" dirty="0">
                <a:latin typeface="Arial"/>
                <a:cs typeface="Arial"/>
              </a:rPr>
              <a:t>для</a:t>
            </a:r>
            <a:r>
              <a:rPr sz="5250" b="1" spc="-225" dirty="0">
                <a:latin typeface="Arial"/>
                <a:cs typeface="Arial"/>
              </a:rPr>
              <a:t> </a:t>
            </a:r>
            <a:r>
              <a:rPr sz="5250" b="1" spc="-60" dirty="0">
                <a:latin typeface="Arial"/>
                <a:cs typeface="Arial"/>
              </a:rPr>
              <a:t>самых</a:t>
            </a:r>
            <a:r>
              <a:rPr sz="5250" b="1" spc="-220" dirty="0">
                <a:latin typeface="Arial"/>
                <a:cs typeface="Arial"/>
              </a:rPr>
              <a:t> </a:t>
            </a:r>
            <a:r>
              <a:rPr sz="5250" b="1" spc="60" dirty="0">
                <a:latin typeface="Arial"/>
                <a:cs typeface="Arial"/>
              </a:rPr>
              <a:t>маленьких</a:t>
            </a:r>
            <a:r>
              <a:rPr sz="5250" spc="60" dirty="0">
                <a:latin typeface="Lucida Sans Unicode"/>
                <a:cs typeface="Lucida Sans Unicode"/>
              </a:rPr>
              <a:t>)</a:t>
            </a:r>
            <a:endParaRPr sz="5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384" y="10023078"/>
            <a:ext cx="52698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70" dirty="0">
                <a:latin typeface="Lucida Sans Unicode"/>
                <a:cs typeface="Lucida Sans Unicode"/>
              </a:rPr>
              <a:t>Inspired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-10" dirty="0">
                <a:latin typeface="Lucida Sans Unicode"/>
                <a:cs typeface="Lucida Sans Unicode"/>
              </a:rPr>
              <a:t>by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u="heavy" spc="-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R.Lipovsky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955" y="832090"/>
            <a:ext cx="3351529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5" dirty="0"/>
              <a:t>Livelock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501" y="2783116"/>
            <a:ext cx="11372355" cy="7070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0028" y="821620"/>
            <a:ext cx="92513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Глобальны</a:t>
            </a:r>
            <a:r>
              <a:rPr spc="-15" dirty="0"/>
              <a:t>й</a:t>
            </a:r>
            <a:r>
              <a:rPr spc="-795" dirty="0"/>
              <a:t> </a:t>
            </a:r>
            <a:r>
              <a:rPr spc="-170" dirty="0"/>
              <a:t>прогресс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647" y="3382655"/>
            <a:ext cx="13713134" cy="6605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6125" y="832090"/>
            <a:ext cx="41795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Starvation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8852" y="3129032"/>
            <a:ext cx="8996224" cy="77957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057" y="832090"/>
            <a:ext cx="48577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Interleaving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535" y="3221897"/>
            <a:ext cx="8502358" cy="6507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9B61-3FF2-4169-9AED-7EC8D70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450" y="854075"/>
            <a:ext cx="6553200" cy="1061829"/>
          </a:xfrm>
        </p:spPr>
        <p:txBody>
          <a:bodyPr/>
          <a:lstStyle/>
          <a:p>
            <a:r>
              <a:rPr lang="en-US" dirty="0" err="1"/>
              <a:t>pthread_mutex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6FDAE-B8B2-4593-98D9-59A1ADFCA7AF}"/>
              </a:ext>
            </a:extLst>
          </p:cNvPr>
          <p:cNvSpPr txBox="1"/>
          <p:nvPr/>
        </p:nvSpPr>
        <p:spPr>
          <a:xfrm flipH="1">
            <a:off x="1365250" y="3368675"/>
            <a:ext cx="136702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 #include &lt;</a:t>
            </a:r>
            <a:r>
              <a:rPr lang="en-US" sz="4000" dirty="0" err="1">
                <a:solidFill>
                  <a:srgbClr val="00B050"/>
                </a:solidFill>
              </a:rPr>
              <a:t>pthread.h</a:t>
            </a:r>
            <a:r>
              <a:rPr lang="en-US" sz="40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pthread_mutex_init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*mutex,</a:t>
            </a:r>
          </a:p>
          <a:p>
            <a:r>
              <a:rPr lang="en-US" sz="4000" dirty="0"/>
              <a:t>                              const </a:t>
            </a:r>
            <a:r>
              <a:rPr lang="en-US" sz="4000" dirty="0" err="1"/>
              <a:t>pthread_mutexattr_t</a:t>
            </a:r>
            <a:r>
              <a:rPr lang="en-US" sz="4000" dirty="0"/>
              <a:t> *</a:t>
            </a:r>
            <a:r>
              <a:rPr lang="en-US" sz="4000" dirty="0" err="1"/>
              <a:t>mutexattr</a:t>
            </a:r>
            <a:r>
              <a:rPr lang="en-US" sz="4000" dirty="0"/>
              <a:t>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pthread_mutex_trylock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pthread_mutex_unlock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r>
              <a:rPr lang="en-US" sz="4000" dirty="0"/>
              <a:t>int </a:t>
            </a:r>
            <a:r>
              <a:rPr lang="en-US" sz="4000" dirty="0" err="1"/>
              <a:t>pthread_mutex_destroy</a:t>
            </a:r>
            <a:r>
              <a:rPr lang="en-US" sz="4000" dirty="0"/>
              <a:t>(</a:t>
            </a:r>
            <a:r>
              <a:rPr lang="en-US" sz="4000" dirty="0" err="1"/>
              <a:t>pthread_mutex_t</a:t>
            </a:r>
            <a:r>
              <a:rPr lang="en-US" sz="4000" dirty="0"/>
              <a:t> *mutex);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F52F-329C-41CD-B792-4D34D9F33195}"/>
              </a:ext>
            </a:extLst>
          </p:cNvPr>
          <p:cNvSpPr txBox="1"/>
          <p:nvPr/>
        </p:nvSpPr>
        <p:spPr>
          <a:xfrm flipH="1">
            <a:off x="2051050" y="938847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Mutex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5680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6243-1591-4381-A84B-53587888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17" y="335805"/>
            <a:ext cx="7331866" cy="1061829"/>
          </a:xfrm>
        </p:spPr>
        <p:txBody>
          <a:bodyPr/>
          <a:lstStyle/>
          <a:p>
            <a:r>
              <a:rPr lang="en-US" dirty="0" err="1"/>
              <a:t>pthread_condvar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628BC-35F2-4DB9-9C1C-E674AF878FA5}"/>
              </a:ext>
            </a:extLst>
          </p:cNvPr>
          <p:cNvSpPr txBox="1"/>
          <p:nvPr/>
        </p:nvSpPr>
        <p:spPr>
          <a:xfrm>
            <a:off x="984250" y="1397634"/>
            <a:ext cx="169704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 #include &lt;</a:t>
            </a:r>
            <a:r>
              <a:rPr lang="en-US" sz="4400" dirty="0" err="1">
                <a:solidFill>
                  <a:srgbClr val="00B050"/>
                </a:solidFill>
              </a:rPr>
              <a:t>pthread.h</a:t>
            </a:r>
            <a:r>
              <a:rPr lang="en-US" sz="4400" dirty="0">
                <a:solidFill>
                  <a:srgbClr val="00B050"/>
                </a:solidFill>
              </a:rPr>
              <a:t>&gt;</a:t>
            </a:r>
          </a:p>
          <a:p>
            <a:endParaRPr lang="en-US" sz="3600" dirty="0"/>
          </a:p>
          <a:p>
            <a:r>
              <a:rPr lang="en-US" sz="3600" dirty="0"/>
              <a:t>       </a:t>
            </a:r>
            <a:r>
              <a:rPr lang="en-US" sz="3600" dirty="0" err="1"/>
              <a:t>pthread_cond_t</a:t>
            </a:r>
            <a:r>
              <a:rPr lang="en-US" sz="3600" dirty="0"/>
              <a:t> </a:t>
            </a:r>
            <a:r>
              <a:rPr lang="en-US" sz="3600" dirty="0" err="1"/>
              <a:t>cond</a:t>
            </a:r>
            <a:r>
              <a:rPr lang="en-US" sz="3600" dirty="0"/>
              <a:t> = PTHREAD_COND_INITIALIZER;</a:t>
            </a:r>
          </a:p>
          <a:p>
            <a:endParaRPr lang="en-US" sz="3600" dirty="0"/>
          </a:p>
          <a:p>
            <a:r>
              <a:rPr lang="en-US" sz="3600" dirty="0"/>
              <a:t>       int </a:t>
            </a:r>
            <a:r>
              <a:rPr lang="en-US" sz="3600" dirty="0" err="1"/>
              <a:t>pthread_cond_init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</a:t>
            </a:r>
          </a:p>
          <a:p>
            <a:r>
              <a:rPr lang="en-US" sz="3600" dirty="0"/>
              <a:t>                             </a:t>
            </a:r>
            <a:r>
              <a:rPr lang="en-US" sz="3600" dirty="0" err="1"/>
              <a:t>pthread_condattr_t</a:t>
            </a:r>
            <a:r>
              <a:rPr lang="en-US" sz="3600" dirty="0"/>
              <a:t> *</a:t>
            </a:r>
            <a:r>
              <a:rPr lang="en-US" sz="3600" dirty="0" err="1"/>
              <a:t>cond_attr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pthread_cond_signal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pthread_cond_broadcast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pthread_cond_wait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 </a:t>
            </a:r>
            <a:r>
              <a:rPr lang="en-US" sz="3600" dirty="0" err="1"/>
              <a:t>pthread_mutex_t</a:t>
            </a:r>
            <a:r>
              <a:rPr lang="en-US" sz="3600" dirty="0"/>
              <a:t> *mutex);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pthread_cond_timedwait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, </a:t>
            </a:r>
            <a:r>
              <a:rPr lang="en-US" sz="3600" dirty="0" err="1"/>
              <a:t>pthread_mutex_t</a:t>
            </a:r>
            <a:r>
              <a:rPr lang="en-US" sz="3600" dirty="0"/>
              <a:t> *mutex,</a:t>
            </a:r>
          </a:p>
          <a:p>
            <a:r>
              <a:rPr lang="en-US" sz="3600" dirty="0"/>
              <a:t>                             const struct </a:t>
            </a:r>
            <a:r>
              <a:rPr lang="en-US" sz="3600" dirty="0" err="1"/>
              <a:t>timespec</a:t>
            </a:r>
            <a:r>
              <a:rPr lang="en-US" sz="3600" dirty="0"/>
              <a:t> *</a:t>
            </a:r>
            <a:r>
              <a:rPr lang="en-US" sz="3600" dirty="0" err="1"/>
              <a:t>abstime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int </a:t>
            </a:r>
            <a:r>
              <a:rPr lang="en-US" sz="3600" dirty="0" err="1"/>
              <a:t>pthread_cond_destroy</a:t>
            </a:r>
            <a:r>
              <a:rPr lang="en-US" sz="3600" dirty="0"/>
              <a:t>(</a:t>
            </a:r>
            <a:r>
              <a:rPr lang="en-US" sz="3600" dirty="0" err="1"/>
              <a:t>pthread_cond_t</a:t>
            </a:r>
            <a:r>
              <a:rPr lang="en-US" sz="3600" dirty="0"/>
              <a:t> *</a:t>
            </a:r>
            <a:r>
              <a:rPr lang="en-US" sz="3600" dirty="0" err="1"/>
              <a:t>cond</a:t>
            </a:r>
            <a:r>
              <a:rPr lang="en-US" sz="3600" dirty="0"/>
              <a:t>);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A866F-F2A3-40F9-B7FD-A2EE0146467D}"/>
              </a:ext>
            </a:extLst>
          </p:cNvPr>
          <p:cNvSpPr txBox="1"/>
          <p:nvPr/>
        </p:nvSpPr>
        <p:spPr>
          <a:xfrm flipH="1">
            <a:off x="984250" y="8261051"/>
            <a:ext cx="18662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Condvar</a:t>
            </a:r>
            <a:endParaRPr lang="en-US" sz="4000" dirty="0"/>
          </a:p>
          <a:p>
            <a:r>
              <a:rPr lang="en-US" sz="4000" dirty="0"/>
              <a:t>signal – restart no more than one thread waiting on a cv</a:t>
            </a:r>
          </a:p>
          <a:p>
            <a:r>
              <a:rPr lang="en-US" sz="4000" dirty="0"/>
              <a:t>broadcast – restart all thread waiting on a cv</a:t>
            </a:r>
          </a:p>
          <a:p>
            <a:r>
              <a:rPr lang="en-US" sz="4000" dirty="0"/>
              <a:t>Wait – atomically unlocks mutex and waits for a signal. Before starting, re-acquires mutex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847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E85-EB72-4B5C-8E30-9E40DC0E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0" y="701675"/>
            <a:ext cx="8991600" cy="1317385"/>
          </a:xfrm>
        </p:spPr>
        <p:txBody>
          <a:bodyPr/>
          <a:lstStyle/>
          <a:p>
            <a:r>
              <a:rPr lang="en-US" dirty="0"/>
              <a:t>Condvar usage notes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8DA20-D909-4578-B1C2-A4DCA3C9C81E}"/>
              </a:ext>
            </a:extLst>
          </p:cNvPr>
          <p:cNvSpPr txBox="1"/>
          <p:nvPr/>
        </p:nvSpPr>
        <p:spPr>
          <a:xfrm>
            <a:off x="1974850" y="3094009"/>
            <a:ext cx="1675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Перед засыпанием на </a:t>
            </a:r>
            <a:r>
              <a:rPr lang="ru-RU" sz="4000" dirty="0" err="1"/>
              <a:t>кондваре</a:t>
            </a:r>
            <a:r>
              <a:rPr lang="ru-RU" sz="4000" dirty="0"/>
              <a:t> мьютекс всегда должен быть захвачен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Wait </a:t>
            </a:r>
            <a:r>
              <a:rPr lang="ru-RU" sz="4000" dirty="0"/>
              <a:t>всегда должен вызываться в цикле из-за</a:t>
            </a:r>
            <a:r>
              <a:rPr lang="en-US" sz="4000" dirty="0"/>
              <a:t> spurious wake-ups</a:t>
            </a:r>
            <a:r>
              <a:rPr lang="ru-RU" sz="4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6FBE3-AC21-4C37-AECB-740C8E47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5350661"/>
            <a:ext cx="14604707" cy="30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8472" y="821637"/>
            <a:ext cx="37147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Атомики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0840" y="2274768"/>
            <a:ext cx="9051066" cy="76961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1996" y="832090"/>
            <a:ext cx="40005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75" dirty="0"/>
              <a:t>E</a:t>
            </a:r>
            <a:r>
              <a:rPr spc="-340" dirty="0"/>
              <a:t>x</a:t>
            </a:r>
            <a:r>
              <a:rPr spc="-45" dirty="0"/>
              <a:t>c</a:t>
            </a:r>
            <a:r>
              <a:rPr spc="-170" dirty="0"/>
              <a:t>h</a:t>
            </a:r>
            <a:r>
              <a:rPr spc="-145" dirty="0"/>
              <a:t>a</a:t>
            </a:r>
            <a:r>
              <a:rPr spc="-170" dirty="0"/>
              <a:t>n</a:t>
            </a:r>
            <a:r>
              <a:rPr spc="-25" dirty="0"/>
              <a:t>g</a:t>
            </a:r>
            <a:r>
              <a:rPr spc="22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853" y="2778868"/>
            <a:ext cx="9808909" cy="71505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E97-13AD-42B9-B6ED-2E600F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50" y="777875"/>
            <a:ext cx="11353800" cy="1317385"/>
          </a:xfrm>
        </p:spPr>
        <p:txBody>
          <a:bodyPr/>
          <a:lstStyle/>
          <a:p>
            <a:r>
              <a:rPr lang="en-US" dirty="0"/>
              <a:t>Compare-and-Swap (CAS)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DBD56-1290-404E-9F5C-88065BD565C2}"/>
              </a:ext>
            </a:extLst>
          </p:cNvPr>
          <p:cNvSpPr txBox="1"/>
          <p:nvPr/>
        </p:nvSpPr>
        <p:spPr>
          <a:xfrm>
            <a:off x="1974850" y="2838519"/>
            <a:ext cx="17221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compare_exchange</a:t>
            </a:r>
            <a:endParaRPr lang="en-US" sz="4400" dirty="0"/>
          </a:p>
          <a:p>
            <a:endParaRPr lang="ru-RU" sz="4400" dirty="0"/>
          </a:p>
          <a:p>
            <a:r>
              <a:rPr lang="en-US" sz="4400" b="0" i="0" dirty="0">
                <a:solidFill>
                  <a:srgbClr val="0000FF"/>
                </a:solidFill>
                <a:effectLst/>
                <a:latin typeface="DejaVuSansMono"/>
              </a:rPr>
              <a:t>bool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sz="4400" b="0" i="0" dirty="0" err="1">
                <a:solidFill>
                  <a:srgbClr val="000000"/>
                </a:solidFill>
                <a:effectLst/>
                <a:latin typeface="DejaVuSansMono"/>
              </a:rPr>
              <a:t>compare_exchange_strong</a:t>
            </a:r>
            <a:r>
              <a:rPr lang="en-US" sz="4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Mono"/>
              </a:rPr>
              <a:t> expected, T desired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DejaVuSansMono"/>
              </a:rPr>
              <a:t>)</a:t>
            </a:r>
            <a:endParaRPr lang="ru-RU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Atomically compares the </a:t>
            </a:r>
            <a:r>
              <a:rPr lang="en-US" sz="4400" b="0" i="0" u="none" strike="noStrike" dirty="0">
                <a:solidFill>
                  <a:srgbClr val="0645AD"/>
                </a:solidFill>
                <a:effectLst/>
                <a:latin typeface="DejaVuSans"/>
              </a:rPr>
              <a:t>value representation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of 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with that of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. If those are bitwise-equal, replaces the former with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desired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(performs read-modify-write operation). Otherwise, loads the actual value stored in </a:t>
            </a:r>
            <a:r>
              <a:rPr lang="en-US" sz="4400" b="0" i="0" dirty="0"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into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expected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DejaVuSans"/>
              </a:rPr>
              <a:t> (performs load operation).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690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681" y="832090"/>
            <a:ext cx="32162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pthread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3916"/>
            <a:ext cx="16006444" cy="4284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1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200" b="1" spc="-5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200" b="1" spc="15" dirty="0">
                <a:solidFill>
                  <a:srgbClr val="017100"/>
                </a:solidFill>
                <a:latin typeface="Courier New"/>
                <a:cs typeface="Courier New"/>
              </a:rPr>
              <a:t>&lt;pthread.h&gt;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Courier New"/>
              <a:cs typeface="Courier New"/>
            </a:endParaRPr>
          </a:p>
          <a:p>
            <a:pPr marL="4683760" marR="5080" indent="-4671695">
              <a:lnSpc>
                <a:spcPts val="3710"/>
              </a:lnSpc>
            </a:pPr>
            <a:r>
              <a:rPr sz="3200" b="1" spc="15" dirty="0">
                <a:latin typeface="Courier New"/>
                <a:cs typeface="Courier New"/>
              </a:rPr>
              <a:t>int pthread_create(pthread_t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thread</a:t>
            </a:r>
            <a:r>
              <a:rPr sz="3200" b="1" spc="10" dirty="0">
                <a:latin typeface="Courier New"/>
                <a:cs typeface="Courier New"/>
              </a:rPr>
              <a:t>, </a:t>
            </a:r>
            <a:r>
              <a:rPr sz="3200" b="1" spc="15" dirty="0">
                <a:latin typeface="Courier New"/>
                <a:cs typeface="Courier New"/>
              </a:rPr>
              <a:t>const pthread_attr_t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attr</a:t>
            </a:r>
            <a:r>
              <a:rPr sz="3200" b="1" spc="10" dirty="0">
                <a:latin typeface="Courier New"/>
                <a:cs typeface="Courier New"/>
              </a:rPr>
              <a:t>, </a:t>
            </a:r>
            <a:r>
              <a:rPr sz="3200" b="1" spc="-1910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*(*</a:t>
            </a: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start_routine</a:t>
            </a:r>
            <a:r>
              <a:rPr sz="3200" b="1" spc="15" dirty="0">
                <a:latin typeface="Courier New"/>
                <a:cs typeface="Courier New"/>
              </a:rPr>
              <a:t>)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(void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*),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void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0" dirty="0">
                <a:latin typeface="Courier New"/>
                <a:cs typeface="Courier New"/>
              </a:rPr>
              <a:t>*</a:t>
            </a: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arg</a:t>
            </a:r>
            <a:r>
              <a:rPr sz="3200" b="1" spc="10" dirty="0"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200" b="1" spc="15" dirty="0">
                <a:latin typeface="Courier New"/>
                <a:cs typeface="Courier New"/>
              </a:rPr>
              <a:t>int</a:t>
            </a:r>
            <a:r>
              <a:rPr sz="3200" b="1" spc="10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pthread_join(pthread_t</a:t>
            </a:r>
            <a:r>
              <a:rPr sz="3200" b="1" spc="10" dirty="0">
                <a:latin typeface="Courier New"/>
                <a:cs typeface="Courier New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thread</a:t>
            </a:r>
            <a:r>
              <a:rPr sz="3200" b="1" spc="10" dirty="0">
                <a:latin typeface="Courier New"/>
                <a:cs typeface="Courier New"/>
              </a:rPr>
              <a:t>,</a:t>
            </a:r>
            <a:r>
              <a:rPr sz="3200" b="1" spc="15" dirty="0">
                <a:latin typeface="Courier New"/>
                <a:cs typeface="Courier New"/>
              </a:rPr>
              <a:t> void </a:t>
            </a:r>
            <a:r>
              <a:rPr sz="3200" b="1" spc="10" dirty="0">
                <a:latin typeface="Courier New"/>
                <a:cs typeface="Courier New"/>
              </a:rPr>
              <a:t>**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retval</a:t>
            </a:r>
            <a:r>
              <a:rPr sz="3200" b="1" spc="10" dirty="0"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b="1" spc="15" dirty="0">
                <a:latin typeface="Courier New"/>
                <a:cs typeface="Courier New"/>
              </a:rPr>
              <a:t>Создать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поток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/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дождаться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завершения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потока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C20EF-3638-4D52-9705-B9C4812F1EB2}"/>
              </a:ext>
            </a:extLst>
          </p:cNvPr>
          <p:cNvSpPr txBox="1"/>
          <p:nvPr/>
        </p:nvSpPr>
        <p:spPr>
          <a:xfrm flipH="1">
            <a:off x="1103788" y="9282101"/>
            <a:ext cx="1489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 </a:t>
            </a:r>
            <a:r>
              <a:rPr lang="en-US" sz="4000" dirty="0" err="1"/>
              <a:t>gcc</a:t>
            </a:r>
            <a:r>
              <a:rPr lang="en-US" sz="4000" dirty="0"/>
              <a:t> --</a:t>
            </a:r>
            <a:r>
              <a:rPr lang="en-US" sz="4000" dirty="0" err="1"/>
              <a:t>fsanitize</a:t>
            </a:r>
            <a:r>
              <a:rPr lang="en-US" sz="4000" dirty="0"/>
              <a:t>=thread </a:t>
            </a:r>
            <a:r>
              <a:rPr lang="en-US" sz="4000" dirty="0" err="1"/>
              <a:t>main.c</a:t>
            </a:r>
            <a:r>
              <a:rPr lang="en-US" sz="4000" dirty="0"/>
              <a:t> – </a:t>
            </a:r>
            <a:r>
              <a:rPr lang="ru-RU" sz="4000" dirty="0"/>
              <a:t>запуск с </a:t>
            </a:r>
            <a:r>
              <a:rPr lang="ru-RU" sz="4000" dirty="0" err="1"/>
              <a:t>тред</a:t>
            </a:r>
            <a:r>
              <a:rPr lang="ru-RU" sz="4000" dirty="0"/>
              <a:t>-санитайзером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56E6-5B69-4CED-8FAC-86101216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284" y="854075"/>
            <a:ext cx="7729532" cy="2123658"/>
          </a:xfrm>
        </p:spPr>
        <p:txBody>
          <a:bodyPr/>
          <a:lstStyle/>
          <a:p>
            <a:r>
              <a:rPr lang="en-US" dirty="0"/>
              <a:t>Memory models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440A-66D5-4E86-AC3A-982C2323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89" y="4059580"/>
            <a:ext cx="16861322" cy="42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80" dirty="0"/>
              <a:t>Y</a:t>
            </a:r>
            <a:r>
              <a:rPr spc="-240" dirty="0"/>
              <a:t>i</a:t>
            </a:r>
            <a:r>
              <a:rPr spc="15" dirty="0"/>
              <a:t>e</a:t>
            </a:r>
            <a:r>
              <a:rPr spc="-190" dirty="0"/>
              <a:t>l</a:t>
            </a:r>
            <a:r>
              <a:rPr spc="195" dirty="0"/>
              <a:t>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022" y="3086077"/>
            <a:ext cx="12909599" cy="7486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501" y="821620"/>
            <a:ext cx="111867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Конкурирующи</a:t>
            </a:r>
            <a:r>
              <a:rPr spc="100" dirty="0"/>
              <a:t>е</a:t>
            </a:r>
            <a:r>
              <a:rPr spc="-800" dirty="0"/>
              <a:t> </a:t>
            </a:r>
            <a:r>
              <a:rPr spc="-200" dirty="0"/>
              <a:t>операции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212" y="1845922"/>
            <a:ext cx="13527671" cy="8527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074" y="832090"/>
            <a:ext cx="60464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90" dirty="0"/>
              <a:t>R</a:t>
            </a:r>
            <a:r>
              <a:rPr spc="-325" dirty="0"/>
              <a:t>a</a:t>
            </a:r>
            <a:r>
              <a:rPr spc="-45" dirty="0"/>
              <a:t>c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-45" dirty="0"/>
              <a:t>c</a:t>
            </a:r>
            <a:r>
              <a:rPr spc="-160" dirty="0"/>
              <a:t>o</a:t>
            </a:r>
            <a:r>
              <a:rPr spc="-170" dirty="0"/>
              <a:t>n</a:t>
            </a:r>
            <a:r>
              <a:rPr spc="-15" dirty="0"/>
              <a:t>d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-185" dirty="0"/>
              <a:t>i</a:t>
            </a:r>
            <a:r>
              <a:rPr spc="-160" dirty="0"/>
              <a:t>o</a:t>
            </a:r>
            <a:r>
              <a:rPr spc="4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226" y="2471535"/>
            <a:ext cx="11177649" cy="8386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9547" y="832090"/>
            <a:ext cx="68052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M</a:t>
            </a:r>
            <a:r>
              <a:rPr spc="35" dirty="0"/>
              <a:t>u</a:t>
            </a:r>
            <a:r>
              <a:rPr spc="100" dirty="0"/>
              <a:t>t</a:t>
            </a:r>
            <a:r>
              <a:rPr spc="-190" dirty="0"/>
              <a:t>u</a:t>
            </a:r>
            <a:r>
              <a:rPr spc="-145" dirty="0"/>
              <a:t>a</a:t>
            </a:r>
            <a:r>
              <a:rPr spc="20" dirty="0"/>
              <a:t>l</a:t>
            </a:r>
            <a:r>
              <a:rPr spc="-800" dirty="0"/>
              <a:t> </a:t>
            </a:r>
            <a:r>
              <a:rPr spc="-145" dirty="0"/>
              <a:t>e</a:t>
            </a:r>
            <a:r>
              <a:rPr spc="-340" dirty="0"/>
              <a:t>x</a:t>
            </a:r>
            <a:r>
              <a:rPr spc="-45" dirty="0"/>
              <a:t>c</a:t>
            </a:r>
            <a:r>
              <a:rPr spc="-190" dirty="0"/>
              <a:t>lu</a:t>
            </a:r>
            <a:r>
              <a:rPr spc="-575" dirty="0"/>
              <a:t>s</a:t>
            </a:r>
            <a:r>
              <a:rPr spc="-185" dirty="0"/>
              <a:t>i</a:t>
            </a:r>
            <a:r>
              <a:rPr spc="-160" dirty="0"/>
              <a:t>o</a:t>
            </a:r>
            <a:r>
              <a:rPr spc="4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218" y="2594688"/>
            <a:ext cx="13101347" cy="7315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7839" y="832090"/>
            <a:ext cx="25888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M</a:t>
            </a:r>
            <a:r>
              <a:rPr spc="35" dirty="0"/>
              <a:t>u</a:t>
            </a:r>
            <a:r>
              <a:rPr spc="100" dirty="0"/>
              <a:t>t</a:t>
            </a:r>
            <a:r>
              <a:rPr spc="-145" dirty="0"/>
              <a:t>e</a:t>
            </a:r>
            <a:r>
              <a:rPr spc="135" dirty="0"/>
              <a:t>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485" y="2366484"/>
            <a:ext cx="10575594" cy="7811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002" y="821620"/>
            <a:ext cx="8484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Свойств</a:t>
            </a:r>
            <a:r>
              <a:rPr spc="-10" dirty="0"/>
              <a:t>а</a:t>
            </a:r>
            <a:r>
              <a:rPr spc="-800" dirty="0"/>
              <a:t> </a:t>
            </a:r>
            <a:r>
              <a:rPr spc="-135" dirty="0"/>
              <a:t>(</a:t>
            </a:r>
            <a:r>
              <a:rPr spc="-165" dirty="0"/>
              <a:t>гарантии</a:t>
            </a:r>
            <a:r>
              <a:rPr spc="7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218" y="3036569"/>
            <a:ext cx="14063911" cy="6923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169" y="821620"/>
            <a:ext cx="69297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Sa</a:t>
            </a:r>
            <a:r>
              <a:rPr spc="-85" dirty="0"/>
              <a:t>f</a:t>
            </a:r>
            <a:r>
              <a:rPr spc="-20" dirty="0"/>
              <a:t>et</a:t>
            </a:r>
            <a:r>
              <a:rPr spc="240" dirty="0"/>
              <a:t>y</a:t>
            </a:r>
            <a:r>
              <a:rPr spc="-800" dirty="0"/>
              <a:t> </a:t>
            </a:r>
            <a:r>
              <a:rPr spc="-15" dirty="0"/>
              <a:t>и</a:t>
            </a:r>
            <a:r>
              <a:rPr spc="-800" dirty="0"/>
              <a:t> </a:t>
            </a:r>
            <a:r>
              <a:rPr spc="-365" dirty="0"/>
              <a:t>Li</a:t>
            </a:r>
            <a:r>
              <a:rPr spc="-250" dirty="0"/>
              <a:t>v</a:t>
            </a:r>
            <a:r>
              <a:rPr spc="-45" dirty="0"/>
              <a:t>en</a:t>
            </a:r>
            <a:r>
              <a:rPr spc="-15" dirty="0"/>
              <a:t>e</a:t>
            </a:r>
            <a:r>
              <a:rPr spc="-560" dirty="0"/>
              <a:t>s</a:t>
            </a:r>
            <a:r>
              <a:rPr spc="-36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018" y="3303410"/>
            <a:ext cx="14596102" cy="7000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1596" y="832090"/>
            <a:ext cx="38284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869" y="2637324"/>
            <a:ext cx="12696859" cy="7833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489</Words>
  <Application>Microsoft Office PowerPoint</Application>
  <PresentationFormat>Custom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DejaVuSans</vt:lpstr>
      <vt:lpstr>DejaVuSansMono</vt:lpstr>
      <vt:lpstr>Lucida Sans Unicode</vt:lpstr>
      <vt:lpstr>Office Theme</vt:lpstr>
      <vt:lpstr>PowerPoint Presentation</vt:lpstr>
      <vt:lpstr>pthread</vt:lpstr>
      <vt:lpstr>Конкурирующие операции</vt:lpstr>
      <vt:lpstr>Race condition</vt:lpstr>
      <vt:lpstr>Mutual exclusion</vt:lpstr>
      <vt:lpstr>Mutex</vt:lpstr>
      <vt:lpstr>Свойства (гарантии)</vt:lpstr>
      <vt:lpstr>Safety и Liveness</vt:lpstr>
      <vt:lpstr>Deadlock</vt:lpstr>
      <vt:lpstr>Livelock</vt:lpstr>
      <vt:lpstr>Глобальный прогресс</vt:lpstr>
      <vt:lpstr>Starvation</vt:lpstr>
      <vt:lpstr>Interleaving</vt:lpstr>
      <vt:lpstr>pthread_mutex</vt:lpstr>
      <vt:lpstr>pthread_condvar</vt:lpstr>
      <vt:lpstr>Condvar usage notes</vt:lpstr>
      <vt:lpstr>Атомики</vt:lpstr>
      <vt:lpstr>Exchange</vt:lpstr>
      <vt:lpstr>Compare-and-Swap (CAS)</vt:lpstr>
      <vt:lpstr>Memory models</vt:lpstr>
      <vt:lpstr>Yield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caos_8</dc:title>
  <cp:lastModifiedBy>Konstantin Dragun</cp:lastModifiedBy>
  <cp:revision>7</cp:revision>
  <dcterms:created xsi:type="dcterms:W3CDTF">2024-11-07T18:17:32Z</dcterms:created>
  <dcterms:modified xsi:type="dcterms:W3CDTF">2024-11-17T18:04:19Z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2024-11-07T00:00:00Z</vt:filetime>
  </property>
</Properties>
</file>