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sterSlide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ster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1162367/significance-of-ios-basesync-with-stdiofalse-cin-tienull" TargetMode="External"/><Relationship Id="rId2" Type="http://schemas.openxmlformats.org/officeDocument/2006/relationships/hyperlink" Target="https://ejudge.179.ru/tasks/cpp/total/151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/string/byt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main_func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point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00590" y="1449315"/>
            <a:ext cx="9144000" cy="2387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 fontScale="92500" lnSpcReduction="20000"/>
          </a:bodyPr>
          <a:lstStyle/>
          <a:p>
            <a:pPr algn="ctr">
              <a:lnSpc>
                <a:spcPct val="88000"/>
              </a:lnSpc>
            </a:pPr>
            <a:r>
              <a:rPr lang="en-US" sz="5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Семинар</a:t>
            </a:r>
            <a:r>
              <a:rPr lang="en-US" sz="5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5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по</a:t>
            </a:r>
            <a:r>
              <a:rPr lang="en-US" sz="5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C++ №4</a:t>
            </a:r>
          </a:p>
          <a:p>
            <a:pPr algn="ctr">
              <a:lnSpc>
                <a:spcPct val="88000"/>
              </a:lnSpc>
            </a:pPr>
            <a:endParaRPr lang="en-US" sz="5400" b="0" strike="noStrike" spc="-1" dirty="0">
              <a:solidFill>
                <a:srgbClr val="000000"/>
              </a:solidFill>
              <a:latin typeface="Arial" panose="020B0604020202020204" pitchFamily="34" charset="0"/>
              <a:ea typeface="ArialMT"/>
              <a:cs typeface="Arial" panose="020B0604020202020204" pitchFamily="34" charset="0"/>
            </a:endParaRPr>
          </a:p>
          <a:p>
            <a:pPr algn="ctr">
              <a:lnSpc>
                <a:spcPct val="88000"/>
              </a:lnSpc>
            </a:pPr>
            <a:r>
              <a:rPr lang="en-US" sz="5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Указатели</a:t>
            </a:r>
            <a:r>
              <a:rPr lang="en-US" sz="5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. </a:t>
            </a:r>
            <a:r>
              <a:rPr lang="en-US" sz="5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Выделение</a:t>
            </a:r>
            <a:r>
              <a:rPr lang="en-US" sz="5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5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памяти</a:t>
            </a:r>
            <a:endParaRPr lang="en-US" sz="5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MT"/>
                <a:ea typeface="ArialMT"/>
              </a:rPr>
              <a:t>printf &amp; scanf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363600" indent="-363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Сишная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функция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вывода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en-US" sz="1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en-US" sz="1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en-US" sz="1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en-US" sz="1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63600" indent="-363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Дальше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читайте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man (3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страница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)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/>
          <a:stretch/>
        </p:blipFill>
        <p:spPr>
          <a:xfrm>
            <a:off x="2580120" y="2599560"/>
            <a:ext cx="7031880" cy="1250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38080" y="313669"/>
            <a:ext cx="10515600" cy="1325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MT"/>
                <a:ea typeface="ArialMT"/>
              </a:rPr>
              <a:t>std::cout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89800" indent="-289800">
              <a:lnSpc>
                <a:spcPct val="86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std::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cout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&lt;&lt; «Hello, World» &lt;&lt; std::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endl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;</a:t>
            </a:r>
            <a:endParaRPr lang="en-US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9800" indent="-289800">
              <a:lnSpc>
                <a:spcPct val="86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Дополнительные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опции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форматирования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:</a:t>
            </a:r>
            <a:endParaRPr lang="en-US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9800" indent="-289800">
              <a:lnSpc>
                <a:spcPct val="86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#include &lt;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iomanip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&gt;</a:t>
            </a:r>
            <a:endParaRPr lang="en-US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9800" indent="-289800">
              <a:lnSpc>
                <a:spcPct val="86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std::dec, std::hex, std::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setprecision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, ...</a:t>
            </a:r>
            <a:endParaRPr lang="en-US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9800" indent="-289800">
              <a:lnSpc>
                <a:spcPct val="86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Почитать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здесь</a:t>
            </a:r>
            <a:r>
              <a:rPr lang="en-US" sz="2400" b="0" u="sng" strike="noStrike" spc="-1" dirty="0">
                <a:solidFill>
                  <a:srgbClr val="000000"/>
                </a:solidFill>
                <a:uFillTx/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и </a:t>
            </a:r>
            <a:r>
              <a:rPr lang="en-US" sz="2400" b="0" u="sng" strike="noStrike" spc="-1" dirty="0" err="1">
                <a:solidFill>
                  <a:srgbClr val="000000"/>
                </a:solidFill>
                <a:uFillTx/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на</a:t>
            </a:r>
            <a:r>
              <a:rPr lang="en-US" sz="2400" b="0" u="sng" strike="noStrike" spc="-1" dirty="0">
                <a:solidFill>
                  <a:srgbClr val="000000"/>
                </a:solidFill>
                <a:uFillTx/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2400" b="0" u="sng" strike="noStrike" spc="-1" dirty="0" err="1">
                <a:solidFill>
                  <a:srgbClr val="000000"/>
                </a:solidFill>
                <a:uFillTx/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cppref</a:t>
            </a:r>
            <a:endParaRPr lang="en-US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9800" indent="-289800">
              <a:lnSpc>
                <a:spcPct val="86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9800" indent="-289800">
              <a:lnSpc>
                <a:spcPct val="86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Магические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заклинания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:</a:t>
            </a:r>
            <a:endParaRPr lang="en-US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9800" indent="-289800">
              <a:lnSpc>
                <a:spcPct val="86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std::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ios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::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sync_with_stdio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( false);</a:t>
            </a:r>
            <a:endParaRPr lang="en-US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9800" indent="-289800">
              <a:lnSpc>
                <a:spcPct val="86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std::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cin.tie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( 0);</a:t>
            </a:r>
            <a:endParaRPr lang="en-US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9800" indent="-289800">
              <a:lnSpc>
                <a:spcPct val="86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Объяснение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на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stack overflow</a:t>
            </a:r>
            <a:endParaRPr lang="en-US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MT"/>
                <a:ea typeface="ArialMT"/>
              </a:rPr>
              <a:t>Указатели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363600" indent="-363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800" b="0" strike="noStrike" spc="-1">
                <a:solidFill>
                  <a:srgbClr val="000000"/>
                </a:solidFill>
                <a:latin typeface="ArialMT"/>
                <a:ea typeface="ArialMT"/>
              </a:rPr>
              <a:t>Смысл указателя – адрес в памяти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2"/>
          <a:stretch/>
        </p:blipFill>
        <p:spPr>
          <a:xfrm>
            <a:off x="2215800" y="2467800"/>
            <a:ext cx="7505640" cy="3067200"/>
          </a:xfrm>
          <a:prstGeom prst="rect">
            <a:avLst/>
          </a:prstGeom>
          <a:ln w="0">
            <a:noFill/>
          </a:ln>
        </p:spPr>
      </p:pic>
      <p:pic>
        <p:nvPicPr>
          <p:cNvPr id="15" name="Picture 14"/>
          <p:cNvPicPr/>
          <p:nvPr/>
        </p:nvPicPr>
        <p:blipFill>
          <a:blip r:embed="rId3"/>
          <a:stretch/>
        </p:blipFill>
        <p:spPr>
          <a:xfrm>
            <a:off x="2215800" y="5637600"/>
            <a:ext cx="7505640" cy="896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MT"/>
                <a:ea typeface="ArialMT"/>
              </a:rPr>
              <a:t>Массивы и строки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363600" indent="-363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800" b="0" strike="noStrike" spc="-1">
                <a:solidFill>
                  <a:srgbClr val="000000"/>
                </a:solidFill>
                <a:latin typeface="ArialMT"/>
                <a:ea typeface="ArialMT"/>
              </a:rPr>
              <a:t>Массивы очень похожи на строки. Так, значение переменной, соответствующей массиву, совпадает с указателем на нулевой элемент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363600" indent="-363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800" b="0" strike="noStrike" spc="-1">
                <a:solidFill>
                  <a:srgbClr val="000000"/>
                </a:solidFill>
                <a:latin typeface="ArialMT"/>
                <a:ea typeface="ArialMT"/>
              </a:rPr>
              <a:t>Однако, следует отличать массивы и указатели!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363600" indent="-363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800" b="0" strike="noStrike" spc="-1">
                <a:solidFill>
                  <a:srgbClr val="000000"/>
                </a:solidFill>
                <a:latin typeface="ArialMT"/>
                <a:ea typeface="ArialMT"/>
              </a:rPr>
              <a:t>Массивы не могут менять значение (адрес массива крепко привязан к памяти)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363600" indent="-363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800" b="0" strike="noStrike" spc="-1">
                <a:solidFill>
                  <a:srgbClr val="000000"/>
                </a:solidFill>
                <a:latin typeface="ArialMT"/>
                <a:ea typeface="ArialMT"/>
              </a:rPr>
              <a:t>Размер массива из N элементов типа type равен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MT"/>
                <a:ea typeface="ArialMT"/>
              </a:rPr>
              <a:t>				N * sizeof( type)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363600" indent="-363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800" b="0" strike="noStrike" spc="-1">
                <a:solidFill>
                  <a:srgbClr val="000000"/>
                </a:solidFill>
                <a:latin typeface="ArialMT"/>
                <a:ea typeface="ArialMT"/>
              </a:rPr>
              <a:t>Строки == массивы из символов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MT"/>
                <a:ea typeface="ArialMT"/>
              </a:rPr>
              <a:t>malloc, calloc, realloc, free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302040" indent="-302040">
              <a:lnSpc>
                <a:spcPct val="87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300" b="0" strike="noStrike" spc="-1">
                <a:solidFill>
                  <a:srgbClr val="000000"/>
                </a:solidFill>
                <a:latin typeface="ArialMT"/>
                <a:ea typeface="ArialMT"/>
              </a:rPr>
              <a:t>Динамическое выделение памяти.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  <a:p>
            <a:pPr marL="302040" indent="-302040">
              <a:lnSpc>
                <a:spcPct val="87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300" b="0" strike="noStrike" spc="-1">
                <a:solidFill>
                  <a:srgbClr val="000000"/>
                </a:solidFill>
                <a:latin typeface="ArialMT"/>
                <a:ea typeface="ArialMT"/>
              </a:rPr>
              <a:t>calloc - «очищает» память (заполняет нулями)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  <a:p>
            <a:pPr marL="302040" indent="-302040">
              <a:lnSpc>
                <a:spcPct val="87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300" b="0" strike="noStrike" spc="-1">
                <a:solidFill>
                  <a:srgbClr val="000000"/>
                </a:solidFill>
                <a:latin typeface="ArialMT"/>
                <a:ea typeface="ArialMT"/>
              </a:rPr>
              <a:t>realloc – позволяет менять размер выделенной памяти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  <a:p>
            <a:pPr marL="302040" indent="-302040">
              <a:lnSpc>
                <a:spcPct val="87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300" b="0" strike="noStrike" spc="-1">
                <a:solidFill>
                  <a:srgbClr val="000000"/>
                </a:solidFill>
                <a:latin typeface="ArialMT"/>
                <a:ea typeface="ArialMT"/>
              </a:rPr>
              <a:t>free – освобождает выделенную память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  <a:p>
            <a:pPr marL="302040" indent="-302040">
              <a:lnSpc>
                <a:spcPct val="87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300" b="0" strike="noStrike" spc="-1">
                <a:solidFill>
                  <a:srgbClr val="000000"/>
                </a:solidFill>
                <a:latin typeface="ArialMT"/>
                <a:ea typeface="ArialMT"/>
              </a:rPr>
              <a:t>double free – UB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  <a:p>
            <a:pPr marL="302040" indent="-302040">
              <a:lnSpc>
                <a:spcPct val="87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300" b="0" strike="noStrike" spc="-1">
                <a:solidFill>
                  <a:srgbClr val="000000"/>
                </a:solidFill>
                <a:latin typeface="ArialMT"/>
                <a:ea typeface="ArialMT"/>
              </a:rPr>
              <a:t>free( NULL) - Ok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  <a:p>
            <a:pPr marL="302040" indent="-302040">
              <a:lnSpc>
                <a:spcPct val="87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  <a:p>
            <a:pPr>
              <a:lnSpc>
                <a:spcPct val="87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2040" indent="-302040">
              <a:lnSpc>
                <a:spcPct val="87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300" b="0" strike="noStrike" spc="-1">
                <a:solidFill>
                  <a:srgbClr val="000000"/>
                </a:solidFill>
                <a:latin typeface="ArialMT"/>
                <a:ea typeface="ArialMT"/>
              </a:rPr>
              <a:t>N.B. free и realloc ожидают на вход указатели, по которым была выделена память! (иначе UB)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MT"/>
                <a:ea typeface="ArialMT"/>
              </a:rPr>
              <a:t>Строковые функции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363600" indent="-363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strcmp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strcpy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strncpy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memset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memcpy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atoi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atof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, ...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3600" indent="-363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ru-RU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Более полный список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MT"/>
                <a:ea typeface="ArialMT"/>
              </a:rPr>
              <a:t>Аргументы командной строки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Что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же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такое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main?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8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8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int main( int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argc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, char*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argv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[ ]) { 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8000"/>
              </a:lnSpc>
              <a:spcBef>
                <a:spcPts val="1001"/>
              </a:spcBef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argc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–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количество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аргументов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8000"/>
              </a:lnSpc>
              <a:spcBef>
                <a:spcPts val="1001"/>
              </a:spcBef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argv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[ ] –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массив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из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строк-аргументов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оканчивающихся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нулями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8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8000"/>
              </a:lnSpc>
              <a:spcBef>
                <a:spcPts val="1001"/>
              </a:spcBef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Как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посмотреть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возвращаемое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значение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main-а?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8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$ ./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a.out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8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$ echo $?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MT"/>
                <a:ea typeface="ArialMT"/>
              </a:rPr>
              <a:t>Указатели на функцию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363600" indent="-363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MT"/>
                <a:ea typeface="ArialMT"/>
              </a:rPr>
              <a:t>Коварный</a:t>
            </a:r>
            <a:r>
              <a:rPr lang="en-US" sz="28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MT"/>
                <a:ea typeface="ArialMT"/>
              </a:rPr>
              <a:t>синтаксис</a:t>
            </a:r>
            <a:r>
              <a:rPr lang="en-US" sz="28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: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return_type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( *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variable_name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)(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args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, ...)</a:t>
            </a:r>
            <a:endParaRPr lang="en-US" sz="2800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i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nt (*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func_ptr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)( double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first_val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, int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second_val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);</a:t>
            </a:r>
            <a:endParaRPr lang="en-US" sz="2800" spc="-1" dirty="0">
              <a:solidFill>
                <a:srgbClr val="000000"/>
              </a:solidFill>
              <a:latin typeface="Arial" panose="020B0604020202020204" pitchFamily="34" charset="0"/>
              <a:ea typeface="ArialMT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Посмотреть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можно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тут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344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ArialMT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Konstantin Dragun</cp:lastModifiedBy>
  <cp:revision>3</cp:revision>
  <dcterms:modified xsi:type="dcterms:W3CDTF">2024-10-03T11:34:15Z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