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34581"/>
            <a:ext cx="938212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24393"/>
            <a:ext cx="8915400" cy="4464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onlinedocs/gcc/Optimize-Option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ithare.com/infographics-operation-costs-in-cpu-clock-cycle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onlinedocs/gcc/Warning-Option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4428" y="1573752"/>
            <a:ext cx="7002145" cy="2440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700" dirty="0"/>
              <a:t>Семинар</a:t>
            </a:r>
            <a:r>
              <a:rPr sz="5700" spc="-105" dirty="0"/>
              <a:t> </a:t>
            </a:r>
            <a:r>
              <a:rPr sz="5700" dirty="0"/>
              <a:t>по</a:t>
            </a:r>
            <a:r>
              <a:rPr sz="5700" spc="-105" dirty="0"/>
              <a:t> </a:t>
            </a:r>
            <a:r>
              <a:rPr sz="5700" dirty="0"/>
              <a:t>C++</a:t>
            </a:r>
            <a:r>
              <a:rPr sz="5700" spc="-105" dirty="0"/>
              <a:t> </a:t>
            </a:r>
            <a:r>
              <a:rPr sz="5700" spc="155" dirty="0"/>
              <a:t>№</a:t>
            </a:r>
            <a:r>
              <a:rPr lang="en-US" sz="5700" spc="155" dirty="0"/>
              <a:t>4</a:t>
            </a:r>
            <a:endParaRPr sz="5700" dirty="0"/>
          </a:p>
          <a:p>
            <a:pPr marL="635" algn="ctr">
              <a:lnSpc>
                <a:spcPct val="100000"/>
              </a:lnSpc>
              <a:spcBef>
                <a:spcPts val="5335"/>
              </a:spcBef>
            </a:pPr>
            <a:r>
              <a:rPr sz="5700" spc="-10" dirty="0"/>
              <a:t>Компилятор</a:t>
            </a:r>
            <a:endParaRPr sz="5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Preprocessing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24124"/>
            <a:ext cx="7682865" cy="3145092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765"/>
              </a:spcBef>
              <a:buChar char="•"/>
              <a:tabLst>
                <a:tab pos="241935" algn="l"/>
              </a:tabLst>
            </a:pPr>
            <a:r>
              <a:rPr sz="2800" dirty="0">
                <a:latin typeface="Microsoft Sans Serif"/>
                <a:cs typeface="Microsoft Sans Serif"/>
              </a:rPr>
              <a:t>g++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-</a:t>
            </a:r>
            <a:r>
              <a:rPr sz="2800" dirty="0">
                <a:latin typeface="Microsoft Sans Serif"/>
                <a:cs typeface="Microsoft Sans Serif"/>
              </a:rPr>
              <a:t>E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main.cpp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spc="725" dirty="0">
                <a:latin typeface="Microsoft Sans Serif"/>
                <a:cs typeface="Microsoft Sans Serif"/>
              </a:rPr>
              <a:t>–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Only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preprocess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the</a:t>
            </a:r>
            <a:r>
              <a:rPr sz="2800" spc="-20" dirty="0">
                <a:latin typeface="Microsoft Sans Serif"/>
                <a:cs typeface="Microsoft Sans Serif"/>
              </a:rPr>
              <a:t> file</a:t>
            </a:r>
            <a:endParaRPr sz="2800" dirty="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660"/>
              </a:spcBef>
              <a:buChar char="•"/>
              <a:tabLst>
                <a:tab pos="241935" algn="l"/>
              </a:tabLst>
            </a:pPr>
            <a:r>
              <a:rPr sz="2800" dirty="0">
                <a:latin typeface="Microsoft Sans Serif"/>
                <a:cs typeface="Microsoft Sans Serif"/>
              </a:rPr>
              <a:t>g++</a:t>
            </a:r>
            <a:r>
              <a:rPr sz="2800" spc="-45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-</a:t>
            </a:r>
            <a:r>
              <a:rPr sz="2800" dirty="0">
                <a:latin typeface="Microsoft Sans Serif"/>
                <a:cs typeface="Microsoft Sans Serif"/>
              </a:rPr>
              <a:t>DDEBUG</a:t>
            </a:r>
            <a:r>
              <a:rPr sz="2800" spc="-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main.cpp</a:t>
            </a:r>
            <a:r>
              <a:rPr sz="2800" spc="-45" dirty="0">
                <a:latin typeface="Microsoft Sans Serif"/>
                <a:cs typeface="Microsoft Sans Serif"/>
              </a:rPr>
              <a:t> </a:t>
            </a:r>
            <a:r>
              <a:rPr sz="2800" spc="725" dirty="0">
                <a:latin typeface="Microsoft Sans Serif"/>
                <a:cs typeface="Microsoft Sans Serif"/>
              </a:rPr>
              <a:t>–</a:t>
            </a:r>
            <a:r>
              <a:rPr sz="2800" spc="-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define</a:t>
            </a:r>
            <a:r>
              <a:rPr sz="2800" spc="-4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something</a:t>
            </a:r>
            <a:endParaRPr sz="2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20"/>
              </a:spcBef>
              <a:buFont typeface="Microsoft Sans Serif"/>
              <a:buChar char="•"/>
            </a:pPr>
            <a:endParaRPr sz="2800" dirty="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dirty="0">
                <a:latin typeface="Microsoft Sans Serif"/>
                <a:cs typeface="Microsoft Sans Serif"/>
              </a:rPr>
              <a:t>It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expands:</a:t>
            </a:r>
            <a:endParaRPr sz="2800" dirty="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665"/>
              </a:spcBef>
              <a:buChar char="•"/>
              <a:tabLst>
                <a:tab pos="241935" algn="l"/>
              </a:tabLst>
            </a:pPr>
            <a:r>
              <a:rPr sz="2800" spc="-10" dirty="0">
                <a:latin typeface="Microsoft Sans Serif"/>
                <a:cs typeface="Microsoft Sans Serif"/>
              </a:rPr>
              <a:t>#include</a:t>
            </a:r>
            <a:endParaRPr sz="2800" dirty="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665"/>
              </a:spcBef>
              <a:buChar char="•"/>
              <a:tabLst>
                <a:tab pos="241935" algn="l"/>
              </a:tabLst>
            </a:pPr>
            <a:r>
              <a:rPr sz="2800" dirty="0">
                <a:latin typeface="Microsoft Sans Serif"/>
                <a:cs typeface="Microsoft Sans Serif"/>
              </a:rPr>
              <a:t>#define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/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#ifdef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-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#else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-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#endif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/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#i</a:t>
            </a:r>
            <a:r>
              <a:rPr lang="en-US" sz="2800" spc="-25" dirty="0">
                <a:latin typeface="Microsoft Sans Serif"/>
                <a:cs typeface="Microsoft Sans Serif"/>
              </a:rPr>
              <a:t>f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Lexer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224" y="2680605"/>
            <a:ext cx="10877548" cy="27717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Parser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141" y="1973034"/>
            <a:ext cx="11763049" cy="48849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-50" dirty="0"/>
              <a:t> </a:t>
            </a:r>
            <a:r>
              <a:rPr dirty="0"/>
              <a:t>(lexer</a:t>
            </a:r>
            <a:r>
              <a:rPr spc="-45" dirty="0"/>
              <a:t> </a:t>
            </a:r>
            <a:r>
              <a:rPr dirty="0"/>
              <a:t>+</a:t>
            </a:r>
            <a:r>
              <a:rPr spc="-45" dirty="0"/>
              <a:t> </a:t>
            </a:r>
            <a:r>
              <a:rPr spc="-10" dirty="0"/>
              <a:t>parser)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284" y="789212"/>
            <a:ext cx="11219058" cy="60483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Middle-</a:t>
            </a:r>
            <a:r>
              <a:rPr spc="-25" dirty="0"/>
              <a:t>end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098" y="3075212"/>
            <a:ext cx="10591798" cy="21240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Semantic</a:t>
            </a:r>
            <a:r>
              <a:rPr spc="-155" dirty="0"/>
              <a:t> </a:t>
            </a:r>
            <a:r>
              <a:rPr spc="-10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198" y="3143250"/>
            <a:ext cx="10473260" cy="187642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Code</a:t>
            </a:r>
            <a:r>
              <a:rPr spc="-75" dirty="0"/>
              <a:t> </a:t>
            </a:r>
            <a:r>
              <a:rPr spc="-10" dirty="0"/>
              <a:t>optimization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6939" y="1724393"/>
            <a:ext cx="8915400" cy="399596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40"/>
              </a:spcBef>
              <a:buChar char="•"/>
              <a:tabLst>
                <a:tab pos="240029" algn="l"/>
              </a:tabLst>
            </a:pPr>
            <a:r>
              <a:rPr dirty="0"/>
              <a:t>Peephole</a:t>
            </a:r>
            <a:r>
              <a:rPr spc="-100" dirty="0"/>
              <a:t> </a:t>
            </a:r>
            <a:r>
              <a:rPr spc="-10" dirty="0"/>
              <a:t>optimization</a:t>
            </a:r>
          </a:p>
          <a:p>
            <a:pPr marL="240029" indent="-227329">
              <a:lnSpc>
                <a:spcPct val="100000"/>
              </a:lnSpc>
              <a:spcBef>
                <a:spcPts val="645"/>
              </a:spcBef>
              <a:buChar char="•"/>
              <a:tabLst>
                <a:tab pos="240029" algn="l"/>
              </a:tabLst>
            </a:pPr>
            <a:r>
              <a:rPr dirty="0"/>
              <a:t>Loop</a:t>
            </a:r>
            <a:r>
              <a:rPr spc="5" dirty="0"/>
              <a:t> </a:t>
            </a:r>
            <a:r>
              <a:rPr spc="-10" dirty="0"/>
              <a:t>optimizations</a:t>
            </a:r>
          </a:p>
          <a:p>
            <a:pPr marL="240029" indent="-227329">
              <a:lnSpc>
                <a:spcPct val="100000"/>
              </a:lnSpc>
              <a:spcBef>
                <a:spcPts val="645"/>
              </a:spcBef>
              <a:buChar char="•"/>
              <a:tabLst>
                <a:tab pos="240029" algn="l"/>
              </a:tabLst>
            </a:pPr>
            <a:r>
              <a:rPr spc="-10" dirty="0" err="1"/>
              <a:t>Inlining</a:t>
            </a:r>
            <a:endParaRPr spc="-10" dirty="0"/>
          </a:p>
          <a:p>
            <a:pPr marL="240029" indent="-227329">
              <a:lnSpc>
                <a:spcPct val="100000"/>
              </a:lnSpc>
              <a:spcBef>
                <a:spcPts val="640"/>
              </a:spcBef>
              <a:buChar char="•"/>
              <a:tabLst>
                <a:tab pos="240029" algn="l"/>
              </a:tabLst>
            </a:pPr>
            <a:r>
              <a:rPr dirty="0"/>
              <a:t>Constant </a:t>
            </a:r>
            <a:r>
              <a:rPr spc="-10" dirty="0"/>
              <a:t>propagation</a:t>
            </a:r>
          </a:p>
          <a:p>
            <a:pPr marL="240029" indent="-227329">
              <a:lnSpc>
                <a:spcPct val="100000"/>
              </a:lnSpc>
              <a:spcBef>
                <a:spcPts val="645"/>
              </a:spcBef>
              <a:buChar char="•"/>
              <a:tabLst>
                <a:tab pos="240029" algn="l"/>
              </a:tabLst>
            </a:pPr>
            <a:r>
              <a:rPr spc="-10" dirty="0"/>
              <a:t>Dead-</a:t>
            </a:r>
            <a:r>
              <a:rPr dirty="0"/>
              <a:t>code</a:t>
            </a:r>
            <a:r>
              <a:rPr spc="40" dirty="0"/>
              <a:t> </a:t>
            </a:r>
            <a:r>
              <a:rPr spc="-10" dirty="0"/>
              <a:t>elimination</a:t>
            </a:r>
          </a:p>
          <a:p>
            <a:pPr>
              <a:lnSpc>
                <a:spcPct val="100000"/>
              </a:lnSpc>
              <a:spcBef>
                <a:spcPts val="1470"/>
              </a:spcBef>
              <a:buFont typeface="Microsoft Sans Serif"/>
              <a:buChar char="•"/>
            </a:pPr>
            <a:endParaRPr spc="-10" dirty="0"/>
          </a:p>
          <a:p>
            <a:pPr marL="240029" indent="-227329">
              <a:lnSpc>
                <a:spcPct val="100000"/>
              </a:lnSpc>
              <a:buClr>
                <a:srgbClr val="000000"/>
              </a:buClr>
              <a:buChar char="•"/>
              <a:tabLst>
                <a:tab pos="240029" algn="l"/>
              </a:tabLst>
            </a:pPr>
            <a:r>
              <a:rPr u="sng" spc="-10" dirty="0">
                <a:solidFill>
                  <a:srgbClr val="0563C0"/>
                </a:solidFill>
                <a:uFill>
                  <a:solidFill>
                    <a:srgbClr val="0563C0"/>
                  </a:solidFill>
                </a:uFill>
                <a:hlinkClick r:id="rId2"/>
              </a:rPr>
              <a:t>https://gcc.gnu.org/onlinedocs/gcc/Optimize-Options.html</a:t>
            </a:r>
          </a:p>
          <a:p>
            <a:pPr marL="240029" indent="-227329">
              <a:lnSpc>
                <a:spcPct val="100000"/>
              </a:lnSpc>
              <a:spcBef>
                <a:spcPts val="645"/>
              </a:spcBef>
              <a:buChar char="•"/>
              <a:tabLst>
                <a:tab pos="240029" algn="l"/>
              </a:tabLst>
            </a:pPr>
            <a:r>
              <a:rPr spc="-20" dirty="0"/>
              <a:t>-</a:t>
            </a:r>
            <a:r>
              <a:rPr dirty="0"/>
              <a:t>O0,</a:t>
            </a:r>
            <a:r>
              <a:rPr spc="10" dirty="0"/>
              <a:t> </a:t>
            </a:r>
            <a:r>
              <a:rPr spc="-20" dirty="0"/>
              <a:t>-</a:t>
            </a:r>
            <a:r>
              <a:rPr dirty="0"/>
              <a:t>O1,</a:t>
            </a:r>
            <a:r>
              <a:rPr spc="10" dirty="0"/>
              <a:t> </a:t>
            </a:r>
            <a:r>
              <a:rPr spc="-20" dirty="0"/>
              <a:t>-</a:t>
            </a:r>
            <a:r>
              <a:rPr dirty="0"/>
              <a:t>O2,</a:t>
            </a:r>
            <a:r>
              <a:rPr spc="10" dirty="0"/>
              <a:t> </a:t>
            </a:r>
            <a:r>
              <a:rPr spc="-20" dirty="0"/>
              <a:t>-</a:t>
            </a:r>
            <a:r>
              <a:rPr dirty="0"/>
              <a:t>O3,</a:t>
            </a:r>
            <a:r>
              <a:rPr spc="10" dirty="0"/>
              <a:t> </a:t>
            </a:r>
            <a:r>
              <a:rPr spc="-20" dirty="0"/>
              <a:t>-</a:t>
            </a:r>
            <a:r>
              <a:rPr dirty="0"/>
              <a:t>Ofast,</a:t>
            </a:r>
            <a:r>
              <a:rPr spc="10" dirty="0"/>
              <a:t> </a:t>
            </a:r>
            <a:r>
              <a:rPr spc="-20" dirty="0"/>
              <a:t>-</a:t>
            </a:r>
            <a:r>
              <a:rPr spc="-25" dirty="0"/>
              <a:t>Og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Speed</a:t>
            </a:r>
            <a:r>
              <a:rPr spc="-4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operations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9723" y="1571056"/>
            <a:ext cx="6004460" cy="48604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04631" y="6494300"/>
            <a:ext cx="6596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icrosoft Sans Serif"/>
                <a:cs typeface="Microsoft Sans Serif"/>
                <a:hlinkClick r:id="rId3"/>
              </a:rPr>
              <a:t>http://ithare.com/infographics-</a:t>
            </a:r>
            <a:r>
              <a:rPr sz="1800" spc="-20" dirty="0">
                <a:latin typeface="Microsoft Sans Serif"/>
                <a:cs typeface="Microsoft Sans Serif"/>
                <a:hlinkClick r:id="rId3"/>
              </a:rPr>
              <a:t>operation-costs-in-cpu-clock-</a:t>
            </a:r>
            <a:r>
              <a:rPr sz="1800" spc="-10" dirty="0">
                <a:latin typeface="Microsoft Sans Serif"/>
                <a:cs typeface="Microsoft Sans Serif"/>
                <a:hlinkClick r:id="rId3"/>
              </a:rPr>
              <a:t>cycles</a:t>
            </a:r>
            <a:endParaRPr sz="1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Warnings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808452"/>
            <a:ext cx="670306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100"/>
              </a:spcBef>
              <a:buChar char="•"/>
              <a:tabLst>
                <a:tab pos="241935" algn="l"/>
              </a:tabLst>
            </a:pPr>
            <a:r>
              <a:rPr sz="2800" spc="-10" dirty="0">
                <a:latin typeface="Microsoft Sans Serif"/>
                <a:cs typeface="Microsoft Sans Serif"/>
              </a:rPr>
              <a:t>-</a:t>
            </a:r>
            <a:r>
              <a:rPr sz="2800" dirty="0">
                <a:latin typeface="Microsoft Sans Serif"/>
                <a:cs typeface="Microsoft Sans Serif"/>
              </a:rPr>
              <a:t>Wall,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75" dirty="0">
                <a:latin typeface="Microsoft Sans Serif"/>
                <a:cs typeface="Microsoft Sans Serif"/>
              </a:rPr>
              <a:t>–Wextra,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-</a:t>
            </a:r>
            <a:r>
              <a:rPr sz="2800" spc="-10" dirty="0" err="1">
                <a:latin typeface="Microsoft Sans Serif"/>
                <a:cs typeface="Microsoft Sans Serif"/>
              </a:rPr>
              <a:t>Werror</a:t>
            </a:r>
            <a:r>
              <a:rPr lang="en-US" sz="2800" spc="-10" dirty="0">
                <a:latin typeface="Microsoft Sans Serif"/>
                <a:cs typeface="Microsoft Sans Serif"/>
              </a:rPr>
              <a:t>, -</a:t>
            </a:r>
            <a:r>
              <a:rPr lang="en-US" sz="2800" spc="-10" dirty="0" err="1">
                <a:latin typeface="Microsoft Sans Serif"/>
                <a:cs typeface="Microsoft Sans Serif"/>
              </a:rPr>
              <a:t>Wpedantic</a:t>
            </a:r>
            <a:endParaRPr sz="28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341596"/>
            <a:ext cx="9157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100"/>
              </a:spcBef>
              <a:buChar char="•"/>
              <a:tabLst>
                <a:tab pos="241935" algn="l"/>
              </a:tabLst>
            </a:pPr>
            <a:r>
              <a:rPr sz="2800" u="sng" spc="-25" dirty="0">
                <a:solidFill>
                  <a:srgbClr val="0563C0"/>
                </a:solidFill>
                <a:uFill>
                  <a:solidFill>
                    <a:srgbClr val="0563C0"/>
                  </a:solidFill>
                </a:uFill>
                <a:latin typeface="Microsoft Sans Serif"/>
                <a:cs typeface="Microsoft Sans Serif"/>
                <a:hlinkClick r:id="rId2"/>
              </a:rPr>
              <a:t>https://gcc.gnu.org/onlinedocs/gcc/Warning-</a:t>
            </a:r>
            <a:r>
              <a:rPr sz="2800" u="sng" spc="-10" dirty="0">
                <a:solidFill>
                  <a:srgbClr val="0563C0"/>
                </a:solidFill>
                <a:uFill>
                  <a:solidFill>
                    <a:srgbClr val="0563C0"/>
                  </a:solidFill>
                </a:uFill>
                <a:latin typeface="Microsoft Sans Serif"/>
                <a:cs typeface="Microsoft Sans Serif"/>
                <a:hlinkClick r:id="rId2"/>
              </a:rPr>
              <a:t>Options.html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Binary</a:t>
            </a:r>
            <a:r>
              <a:rPr spc="-75" dirty="0"/>
              <a:t> </a:t>
            </a:r>
            <a:r>
              <a:rPr spc="-10" dirty="0"/>
              <a:t>Translation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24124"/>
            <a:ext cx="4056379" cy="155892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765"/>
              </a:spcBef>
              <a:buChar char="•"/>
              <a:tabLst>
                <a:tab pos="241935" algn="l"/>
              </a:tabLst>
            </a:pPr>
            <a:r>
              <a:rPr sz="2800" dirty="0">
                <a:latin typeface="Microsoft Sans Serif"/>
                <a:cs typeface="Microsoft Sans Serif"/>
              </a:rPr>
              <a:t>Apple</a:t>
            </a:r>
            <a:r>
              <a:rPr sz="2800" spc="-4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Rosetta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660"/>
              </a:spcBef>
              <a:buChar char="•"/>
              <a:tabLst>
                <a:tab pos="241935" algn="l"/>
              </a:tabLst>
            </a:pPr>
            <a:r>
              <a:rPr sz="2800" dirty="0">
                <a:latin typeface="Microsoft Sans Serif"/>
                <a:cs typeface="Microsoft Sans Serif"/>
              </a:rPr>
              <a:t>2006:</a:t>
            </a:r>
            <a:r>
              <a:rPr sz="2800" spc="-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PowerPC</a:t>
            </a:r>
            <a:r>
              <a:rPr sz="2800" spc="-45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-</a:t>
            </a:r>
            <a:r>
              <a:rPr sz="2800" dirty="0">
                <a:latin typeface="Microsoft Sans Serif"/>
                <a:cs typeface="Microsoft Sans Serif"/>
              </a:rPr>
              <a:t>&gt;</a:t>
            </a:r>
            <a:r>
              <a:rPr sz="2800" spc="-45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Intel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665"/>
              </a:spcBef>
              <a:buChar char="•"/>
              <a:tabLst>
                <a:tab pos="241935" algn="l"/>
              </a:tabLst>
            </a:pPr>
            <a:r>
              <a:rPr sz="2800" dirty="0">
                <a:latin typeface="Microsoft Sans Serif"/>
                <a:cs typeface="Microsoft Sans Serif"/>
              </a:rPr>
              <a:t>2020: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Intel</a:t>
            </a:r>
            <a:r>
              <a:rPr sz="2800" spc="-20" dirty="0">
                <a:latin typeface="Microsoft Sans Serif"/>
                <a:cs typeface="Microsoft Sans Serif"/>
              </a:rPr>
              <a:t> -</a:t>
            </a:r>
            <a:r>
              <a:rPr sz="2800" dirty="0">
                <a:latin typeface="Microsoft Sans Serif"/>
                <a:cs typeface="Microsoft Sans Serif"/>
              </a:rPr>
              <a:t>&gt;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ARM</a:t>
            </a:r>
            <a:r>
              <a:rPr sz="2800" spc="-20" dirty="0">
                <a:latin typeface="Microsoft Sans Serif"/>
                <a:cs typeface="Microsoft Sans Serif"/>
              </a:rPr>
              <a:t> (M1)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3356" y="711879"/>
            <a:ext cx="6342877" cy="58188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Компилятор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8452"/>
            <a:ext cx="10210165" cy="3264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30" dirty="0">
                <a:latin typeface="Microsoft Sans Serif"/>
                <a:cs typeface="Microsoft Sans Serif"/>
              </a:rPr>
              <a:t>Компилятор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725" dirty="0">
                <a:latin typeface="Microsoft Sans Serif"/>
                <a:cs typeface="Microsoft Sans Serif"/>
              </a:rPr>
              <a:t>–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программа,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переводящий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написанный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на </a:t>
            </a:r>
            <a:r>
              <a:rPr sz="2800" dirty="0">
                <a:latin typeface="Microsoft Sans Serif"/>
                <a:cs typeface="Microsoft Sans Serif"/>
              </a:rPr>
              <a:t>одном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языке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программирования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текст,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в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код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на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другом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языке программирования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85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Microsoft Sans Serif"/>
                <a:cs typeface="Microsoft Sans Serif"/>
              </a:rPr>
              <a:t>Примеры: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800" dirty="0">
                <a:latin typeface="Microsoft Sans Serif"/>
                <a:cs typeface="Microsoft Sans Serif"/>
              </a:rPr>
              <a:t>g++: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C++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-</a:t>
            </a:r>
            <a:r>
              <a:rPr sz="2800" dirty="0">
                <a:latin typeface="Microsoft Sans Serif"/>
                <a:cs typeface="Microsoft Sans Serif"/>
              </a:rPr>
              <a:t>&gt;</a:t>
            </a:r>
            <a:r>
              <a:rPr sz="2800" spc="-10" dirty="0">
                <a:latin typeface="Microsoft Sans Serif"/>
                <a:cs typeface="Microsoft Sans Serif"/>
              </a:rPr>
              <a:t> assembly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800" dirty="0">
                <a:latin typeface="Microsoft Sans Serif"/>
                <a:cs typeface="Microsoft Sans Serif"/>
              </a:rPr>
              <a:t>JDK: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Java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-</a:t>
            </a:r>
            <a:r>
              <a:rPr sz="2800" dirty="0">
                <a:latin typeface="Microsoft Sans Serif"/>
                <a:cs typeface="Microsoft Sans Serif"/>
              </a:rPr>
              <a:t>&gt;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Java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Byte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Code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1081" y="1778553"/>
            <a:ext cx="3890645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760"/>
              </a:spcBef>
              <a:buChar char="•"/>
              <a:tabLst>
                <a:tab pos="241935" algn="l"/>
              </a:tabLst>
            </a:pPr>
            <a:r>
              <a:rPr sz="2800" dirty="0">
                <a:latin typeface="Microsoft Sans Serif"/>
                <a:cs typeface="Microsoft Sans Serif"/>
              </a:rPr>
              <a:t>Dragon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Book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665"/>
              </a:spcBef>
              <a:buChar char="•"/>
              <a:tabLst>
                <a:tab pos="241935" algn="l"/>
              </a:tabLst>
            </a:pPr>
            <a:r>
              <a:rPr sz="2800" dirty="0">
                <a:latin typeface="Microsoft Sans Serif"/>
                <a:cs typeface="Microsoft Sans Serif"/>
              </a:rPr>
              <a:t>Engineering</a:t>
            </a:r>
            <a:r>
              <a:rPr sz="2800" spc="-7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2800" spc="-6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compiler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2284" y="3075212"/>
            <a:ext cx="2777248" cy="34635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34999" y="1352751"/>
            <a:ext cx="3637156" cy="50907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7586-7D0C-4178-9CA3-9F4EEB15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Стадии компиляции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6A458-8463-433D-ADA0-EA9C0D18E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81200"/>
            <a:ext cx="10591800" cy="34470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1" dirty="0" err="1"/>
              <a:t>Препроцессинг</a:t>
            </a:r>
            <a:r>
              <a:rPr lang="ru-RU" sz="3200" dirty="0"/>
              <a:t> - текстовая подстановка (</a:t>
            </a:r>
            <a:r>
              <a:rPr lang="ru-RU" sz="3200" b="1" dirty="0"/>
              <a:t>-</a:t>
            </a:r>
            <a:r>
              <a:rPr lang="en-US" sz="3200" b="1" dirty="0"/>
              <a:t>E</a:t>
            </a:r>
            <a:r>
              <a:rPr lang="ru-RU" sz="32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1" dirty="0"/>
              <a:t>Компиляция</a:t>
            </a:r>
            <a:r>
              <a:rPr lang="en-US" sz="3200" dirty="0"/>
              <a:t> - </a:t>
            </a:r>
            <a:r>
              <a:rPr lang="ru-RU" sz="3200" dirty="0"/>
              <a:t>преобразования кода в ассемблер (-</a:t>
            </a:r>
            <a:r>
              <a:rPr lang="en-US" sz="3200" dirty="0"/>
              <a:t>S</a:t>
            </a:r>
            <a:r>
              <a:rPr lang="ru-RU" sz="32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1" dirty="0"/>
              <a:t>Ассемблирование</a:t>
            </a:r>
            <a:r>
              <a:rPr lang="en-US" sz="3200" dirty="0"/>
              <a:t> - </a:t>
            </a:r>
            <a:r>
              <a:rPr lang="ru-RU" sz="3200" dirty="0"/>
              <a:t>перевод ассемблерного файла в машинный код – объектный файл (</a:t>
            </a:r>
            <a:r>
              <a:rPr lang="en-US" sz="3200" dirty="0"/>
              <a:t>-c</a:t>
            </a:r>
            <a:r>
              <a:rPr lang="ru-RU" sz="32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1" dirty="0"/>
              <a:t>Линковка</a:t>
            </a:r>
            <a:endParaRPr lang="en-US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Сохранить все промежуточные файлы</a:t>
            </a:r>
            <a:r>
              <a:rPr lang="en-US" sz="3200" dirty="0"/>
              <a:t>:</a:t>
            </a:r>
            <a:r>
              <a:rPr lang="ru-RU" sz="3200" dirty="0"/>
              <a:t> </a:t>
            </a:r>
            <a:r>
              <a:rPr lang="ru-RU" sz="3200" b="1" dirty="0"/>
              <a:t>--</a:t>
            </a:r>
            <a:r>
              <a:rPr lang="en-US" sz="3200" b="1" dirty="0"/>
              <a:t>save-temps</a:t>
            </a:r>
          </a:p>
        </p:txBody>
      </p:sp>
    </p:spTree>
    <p:extLst>
      <p:ext uri="{BB962C8B-B14F-4D97-AF65-F5344CB8AC3E}">
        <p14:creationId xmlns:p14="http://schemas.microsoft.com/office/powerpoint/2010/main" val="380024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80F5-C521-44C4-8F64-A9443C42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Ассемблерный код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2F57B-95E1-405D-903B-FDB04043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724393"/>
            <a:ext cx="8915400" cy="3323987"/>
          </a:xfrm>
        </p:spPr>
        <p:txBody>
          <a:bodyPr/>
          <a:lstStyle/>
          <a:p>
            <a:r>
              <a:rPr lang="ru-RU" dirty="0"/>
              <a:t>Как посмотреть</a:t>
            </a:r>
            <a:r>
              <a:rPr lang="en-US" dirty="0"/>
              <a:t>:</a:t>
            </a:r>
          </a:p>
          <a:p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На сайте </a:t>
            </a:r>
            <a:r>
              <a:rPr lang="en-US" dirty="0">
                <a:hlinkClick r:id="rId2"/>
              </a:rPr>
              <a:t>godbolt.org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Скомпилировать исходники</a:t>
            </a:r>
            <a:r>
              <a:rPr lang="en-US" dirty="0"/>
              <a:t>: </a:t>
            </a:r>
          </a:p>
          <a:p>
            <a:r>
              <a:rPr lang="en-US" b="1" dirty="0"/>
              <a:t>	</a:t>
            </a:r>
            <a:r>
              <a:rPr lang="en-US" b="1" dirty="0" err="1"/>
              <a:t>gcc</a:t>
            </a:r>
            <a:r>
              <a:rPr lang="en-US" b="1" dirty="0"/>
              <a:t> –S main.cpp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Дизассемблировать исполняемый файл</a:t>
            </a:r>
            <a:r>
              <a:rPr lang="en-US" dirty="0"/>
              <a:t>:</a:t>
            </a:r>
          </a:p>
          <a:p>
            <a:r>
              <a:rPr lang="en-US" b="1" dirty="0"/>
              <a:t>	</a:t>
            </a:r>
            <a:r>
              <a:rPr lang="en-US" b="1" dirty="0" err="1"/>
              <a:t>objdump</a:t>
            </a:r>
            <a:r>
              <a:rPr lang="en-US" b="1" dirty="0"/>
              <a:t> –d –M intel </a:t>
            </a:r>
            <a:r>
              <a:rPr lang="en-US" b="1" dirty="0" err="1"/>
              <a:t>a.out</a:t>
            </a:r>
            <a:r>
              <a:rPr lang="en-US" b="1" dirty="0"/>
              <a:t> &gt; </a:t>
            </a:r>
            <a:r>
              <a:rPr lang="en-US" b="1" dirty="0" err="1"/>
              <a:t>disassm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74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D3CC-7FEE-42A5-828F-EB62C1F9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634581"/>
            <a:ext cx="10589261" cy="1354217"/>
          </a:xfrm>
        </p:spPr>
        <p:txBody>
          <a:bodyPr/>
          <a:lstStyle/>
          <a:p>
            <a:r>
              <a:rPr lang="ru-RU" dirty="0"/>
              <a:t>Как разбивать программу на файлы?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4B8B3-008B-4748-B4F0-DFFDB9CEE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724393"/>
            <a:ext cx="8915400" cy="290848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Объявления в </a:t>
            </a:r>
            <a:r>
              <a:rPr lang="en-US" b="1" dirty="0"/>
              <a:t>.</a:t>
            </a:r>
            <a:r>
              <a:rPr lang="en-US" b="1" dirty="0" err="1"/>
              <a:t>hpp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Реализация в </a:t>
            </a:r>
            <a:r>
              <a:rPr lang="en-US" b="1" dirty="0"/>
              <a:t>.</a:t>
            </a:r>
            <a:r>
              <a:rPr lang="en-US" b="1" dirty="0" err="1"/>
              <a:t>cpp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#pragma once </a:t>
            </a:r>
            <a:r>
              <a:rPr lang="en-US" dirty="0"/>
              <a:t>or </a:t>
            </a:r>
            <a:r>
              <a:rPr lang="en-US" b="1" dirty="0"/>
              <a:t>#ifndef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Линковать в один исполняемый файл</a:t>
            </a:r>
            <a:r>
              <a:rPr lang="en-US" dirty="0"/>
              <a:t>:</a:t>
            </a:r>
          </a:p>
          <a:p>
            <a:r>
              <a:rPr lang="ru-RU" dirty="0"/>
              <a:t>	</a:t>
            </a:r>
            <a:r>
              <a:rPr lang="en-US" b="1" dirty="0"/>
              <a:t>g++ main.cpp my_lib.cpp</a:t>
            </a:r>
          </a:p>
          <a:p>
            <a:r>
              <a:rPr lang="ru-RU" dirty="0"/>
              <a:t>	или</a:t>
            </a:r>
            <a:endParaRPr lang="en-US" dirty="0"/>
          </a:p>
          <a:p>
            <a:r>
              <a:rPr lang="ru-RU" dirty="0"/>
              <a:t>	</a:t>
            </a:r>
            <a:r>
              <a:rPr lang="en-US" b="1" dirty="0"/>
              <a:t>g++ </a:t>
            </a:r>
            <a:r>
              <a:rPr lang="en-US" b="1" dirty="0" err="1"/>
              <a:t>main.o</a:t>
            </a:r>
            <a:r>
              <a:rPr lang="en-US" b="1" dirty="0"/>
              <a:t> </a:t>
            </a:r>
            <a:r>
              <a:rPr lang="en-US" b="1" dirty="0" err="1"/>
              <a:t>my_lib.o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004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Интерпретатор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8452"/>
            <a:ext cx="9787255" cy="23698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Char char="•"/>
              <a:tabLst>
                <a:tab pos="241300" algn="l"/>
              </a:tabLst>
            </a:pPr>
            <a:r>
              <a:rPr sz="2800" spc="-10" dirty="0">
                <a:latin typeface="Microsoft Sans Serif"/>
                <a:cs typeface="Microsoft Sans Serif"/>
              </a:rPr>
              <a:t>Интерпретатор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-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компьютерная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программа,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которая </a:t>
            </a:r>
            <a:r>
              <a:rPr sz="2800" dirty="0">
                <a:latin typeface="Microsoft Sans Serif"/>
                <a:cs typeface="Microsoft Sans Serif"/>
              </a:rPr>
              <a:t>выполняет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инструкции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без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компиляции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в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машинный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язык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80"/>
              </a:spcBef>
              <a:buFont typeface="Microsoft Sans Serif"/>
              <a:buChar char="•"/>
            </a:pP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-10" dirty="0">
                <a:latin typeface="Microsoft Sans Serif"/>
                <a:cs typeface="Microsoft Sans Serif"/>
              </a:rPr>
              <a:t>Примеры: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665"/>
              </a:spcBef>
              <a:buChar char="•"/>
              <a:tabLst>
                <a:tab pos="241935" algn="l"/>
              </a:tabLst>
            </a:pPr>
            <a:r>
              <a:rPr sz="2800" dirty="0">
                <a:latin typeface="Microsoft Sans Serif"/>
                <a:cs typeface="Microsoft Sans Serif"/>
              </a:rPr>
              <a:t>Python,</a:t>
            </a:r>
            <a:r>
              <a:rPr sz="2800" spc="-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Bash,</a:t>
            </a:r>
            <a:r>
              <a:rPr sz="2800" spc="-40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Make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Структура</a:t>
            </a:r>
            <a:r>
              <a:rPr spc="-215" dirty="0"/>
              <a:t> </a:t>
            </a:r>
            <a:r>
              <a:rPr spc="-25" dirty="0"/>
              <a:t>компилятора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1889" y="3942505"/>
            <a:ext cx="9881870" cy="26263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245110" indent="-228600">
              <a:lnSpc>
                <a:spcPts val="3020"/>
              </a:lnSpc>
              <a:spcBef>
                <a:spcPts val="484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b="1" dirty="0">
                <a:latin typeface="Arial"/>
                <a:cs typeface="Arial"/>
              </a:rPr>
              <a:t>Frontend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-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трансляция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исходного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кода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в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промежуточное </a:t>
            </a:r>
            <a:r>
              <a:rPr sz="2800" dirty="0">
                <a:latin typeface="Microsoft Sans Serif"/>
                <a:cs typeface="Microsoft Sans Serif"/>
              </a:rPr>
              <a:t>представление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(</a:t>
            </a:r>
            <a:r>
              <a:rPr sz="2800" b="1" dirty="0">
                <a:latin typeface="Arial"/>
                <a:cs typeface="Arial"/>
              </a:rPr>
              <a:t>IR</a:t>
            </a:r>
            <a:r>
              <a:rPr sz="2800" b="1" spc="-105" dirty="0">
                <a:latin typeface="Arial"/>
                <a:cs typeface="Arial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=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b="1" dirty="0">
                <a:latin typeface="Arial"/>
                <a:cs typeface="Arial"/>
              </a:rPr>
              <a:t>I</a:t>
            </a:r>
            <a:r>
              <a:rPr sz="2800" dirty="0">
                <a:latin typeface="Microsoft Sans Serif"/>
                <a:cs typeface="Microsoft Sans Serif"/>
              </a:rPr>
              <a:t>ntermediate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b="1" spc="-10" dirty="0">
                <a:latin typeface="Arial"/>
                <a:cs typeface="Arial"/>
              </a:rPr>
              <a:t>R</a:t>
            </a:r>
            <a:r>
              <a:rPr sz="2800" spc="-10" dirty="0">
                <a:latin typeface="Microsoft Sans Serif"/>
                <a:cs typeface="Microsoft Sans Serif"/>
              </a:rPr>
              <a:t>epresentation)</a:t>
            </a:r>
            <a:endParaRPr sz="28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3020"/>
              </a:lnSpc>
              <a:spcBef>
                <a:spcPts val="1005"/>
              </a:spcBef>
              <a:buChar char="•"/>
              <a:tabLst>
                <a:tab pos="241300" algn="l"/>
                <a:tab pos="339725" algn="l"/>
              </a:tabLst>
            </a:pP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b="1" dirty="0">
                <a:latin typeface="Arial"/>
                <a:cs typeface="Arial"/>
              </a:rPr>
              <a:t>Optimizer</a:t>
            </a:r>
            <a:r>
              <a:rPr sz="2800" b="1" spc="-90" dirty="0">
                <a:latin typeface="Arial"/>
                <a:cs typeface="Arial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-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оптимизация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промежуточного</a:t>
            </a:r>
            <a:r>
              <a:rPr sz="2800" spc="-6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представления </a:t>
            </a:r>
            <a:r>
              <a:rPr sz="2800" spc="-20" dirty="0">
                <a:latin typeface="Microsoft Sans Serif"/>
                <a:cs typeface="Microsoft Sans Serif"/>
              </a:rPr>
              <a:t>кода</a:t>
            </a:r>
            <a:endParaRPr sz="2800">
              <a:latin typeface="Microsoft Sans Serif"/>
              <a:cs typeface="Microsoft Sans Serif"/>
            </a:endParaRPr>
          </a:p>
          <a:p>
            <a:pPr marL="240665" marR="97790" indent="-228600">
              <a:lnSpc>
                <a:spcPts val="3020"/>
              </a:lnSpc>
              <a:spcBef>
                <a:spcPts val="1010"/>
              </a:spcBef>
              <a:buChar char="•"/>
              <a:tabLst>
                <a:tab pos="240665" algn="l"/>
                <a:tab pos="339725" algn="l"/>
              </a:tabLst>
            </a:pP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b="1" dirty="0">
                <a:latin typeface="Arial"/>
                <a:cs typeface="Arial"/>
              </a:rPr>
              <a:t>Backend</a:t>
            </a:r>
            <a:r>
              <a:rPr sz="2800" b="1" spc="-95" dirty="0">
                <a:latin typeface="Arial"/>
                <a:cs typeface="Arial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-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трансляция</a:t>
            </a:r>
            <a:r>
              <a:rPr sz="2800" spc="-70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промежуточного</a:t>
            </a:r>
            <a:r>
              <a:rPr sz="2800" spc="-7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представления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spc="-50" dirty="0">
                <a:latin typeface="Microsoft Sans Serif"/>
                <a:cs typeface="Microsoft Sans Serif"/>
              </a:rPr>
              <a:t>в </a:t>
            </a:r>
            <a:r>
              <a:rPr sz="2800" dirty="0">
                <a:latin typeface="Microsoft Sans Serif"/>
                <a:cs typeface="Microsoft Sans Serif"/>
              </a:rPr>
              <a:t>исполняемый</a:t>
            </a:r>
            <a:r>
              <a:rPr sz="2800" spc="-190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код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655" y="1347106"/>
            <a:ext cx="10738685" cy="26125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Преимущество</a:t>
            </a:r>
            <a:r>
              <a:rPr spc="-229" dirty="0"/>
              <a:t> </a:t>
            </a:r>
            <a:r>
              <a:rPr spc="-20" dirty="0"/>
              <a:t>такой</a:t>
            </a:r>
            <a:r>
              <a:rPr spc="-225" dirty="0"/>
              <a:t> </a:t>
            </a:r>
            <a:r>
              <a:rPr spc="-30" dirty="0"/>
              <a:t>декомпозиции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745" y="2653391"/>
            <a:ext cx="10396507" cy="18466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Frontend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302" y="3211284"/>
            <a:ext cx="9907391" cy="16875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381</Words>
  <Application>Microsoft Office PowerPoint</Application>
  <PresentationFormat>Widescreen</PresentationFormat>
  <Paragraphs>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Microsoft Sans Serif</vt:lpstr>
      <vt:lpstr>Office Theme</vt:lpstr>
      <vt:lpstr>Семинар по C++ №4 Компилятор</vt:lpstr>
      <vt:lpstr>Компилятор</vt:lpstr>
      <vt:lpstr>Стадии компиляции</vt:lpstr>
      <vt:lpstr>Ассемблерный код</vt:lpstr>
      <vt:lpstr>Как разбивать программу на файлы?</vt:lpstr>
      <vt:lpstr>Интерпретатор</vt:lpstr>
      <vt:lpstr>Структура компилятора</vt:lpstr>
      <vt:lpstr>Преимущество такой декомпозиции</vt:lpstr>
      <vt:lpstr>Frontend</vt:lpstr>
      <vt:lpstr>Preprocessing</vt:lpstr>
      <vt:lpstr>Lexer</vt:lpstr>
      <vt:lpstr>Parser</vt:lpstr>
      <vt:lpstr>Python (lexer + parser)</vt:lpstr>
      <vt:lpstr>Middle-end</vt:lpstr>
      <vt:lpstr>Semantic analysis</vt:lpstr>
      <vt:lpstr>Code optimization</vt:lpstr>
      <vt:lpstr>Speed of operations</vt:lpstr>
      <vt:lpstr>Warnings</vt:lpstr>
      <vt:lpstr>Binary Translation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по C++ №4 Компилятор</dc:title>
  <dc:creator>Konstantin Dragun</dc:creator>
  <cp:lastModifiedBy>Konstantin Dragun</cp:lastModifiedBy>
  <cp:revision>8</cp:revision>
  <dcterms:created xsi:type="dcterms:W3CDTF">2024-09-25T16:22:41Z</dcterms:created>
  <dcterms:modified xsi:type="dcterms:W3CDTF">2024-09-25T19:32:19Z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2022-10-28T00:00:00Z</vt:filetime>
  </property>
  <property fmtid="{D5CDD505-2E9C-101B-9397-08002B2CF9AE}" pid="3" name="Creator">
    <vt:lpwstr>R7-Office/7.2.0.134</vt:lpwstr>
  </property>
  <property fmtid="{D5CDD505-2E9C-101B-9397-08002B2CF9AE}" pid="4" name="LastSaved">
    <vt:filetime>2024-09-25T00:00:00Z</vt:filetime>
  </property>
  <property fmtid="{D5CDD505-2E9C-101B-9397-08002B2CF9AE}" pid="5" name="Producer">
    <vt:lpwstr>R7-Office/7.2.0.134</vt:lpwstr>
  </property>
</Properties>
</file>