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0563C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0563C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9" y="363046"/>
            <a:ext cx="9943465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219" y="1822455"/>
            <a:ext cx="9603105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0563C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vec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st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909" y="2158577"/>
            <a:ext cx="55346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Семинар</a:t>
            </a:r>
            <a:r>
              <a:rPr sz="4500" spc="-35" dirty="0"/>
              <a:t> </a:t>
            </a:r>
            <a:r>
              <a:rPr sz="4500" dirty="0"/>
              <a:t>по</a:t>
            </a:r>
            <a:r>
              <a:rPr sz="4500" spc="-35" dirty="0"/>
              <a:t> </a:t>
            </a:r>
            <a:r>
              <a:rPr sz="4500" dirty="0"/>
              <a:t>С++</a:t>
            </a:r>
            <a:r>
              <a:rPr sz="4500" spc="-40" dirty="0"/>
              <a:t> </a:t>
            </a:r>
            <a:r>
              <a:rPr sz="4500" spc="130" dirty="0"/>
              <a:t>№2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3311391" y="3556198"/>
            <a:ext cx="5569585" cy="55976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3350" dirty="0">
                <a:latin typeface="Microsoft Sans Serif"/>
                <a:cs typeface="Microsoft Sans Serif"/>
              </a:rPr>
              <a:t>Базовые</a:t>
            </a:r>
            <a:r>
              <a:rPr sz="3350" spc="-190" dirty="0">
                <a:latin typeface="Microsoft Sans Serif"/>
                <a:cs typeface="Microsoft Sans Serif"/>
              </a:rPr>
              <a:t> </a:t>
            </a:r>
            <a:r>
              <a:rPr sz="3350" dirty="0" err="1">
                <a:latin typeface="Microsoft Sans Serif"/>
                <a:cs typeface="Microsoft Sans Serif"/>
              </a:rPr>
              <a:t>структуры</a:t>
            </a:r>
            <a:r>
              <a:rPr sz="3350" spc="-190" dirty="0">
                <a:latin typeface="Microsoft Sans Serif"/>
                <a:cs typeface="Microsoft Sans Serif"/>
              </a:rPr>
              <a:t> </a:t>
            </a:r>
            <a:r>
              <a:rPr sz="3350" spc="-10" dirty="0" err="1">
                <a:latin typeface="Microsoft Sans Serif"/>
                <a:cs typeface="Microsoft Sans Serif"/>
              </a:rPr>
              <a:t>данных</a:t>
            </a:r>
            <a:endParaRPr sz="3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Ветвления</a:t>
            </a:r>
            <a:r>
              <a:rPr spc="-105" dirty="0"/>
              <a:t> </a:t>
            </a:r>
            <a:r>
              <a:rPr dirty="0"/>
              <a:t>и</a:t>
            </a:r>
            <a:r>
              <a:rPr spc="-105" dirty="0"/>
              <a:t> </a:t>
            </a:r>
            <a:r>
              <a:rPr spc="-10" dirty="0"/>
              <a:t>циклы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9744"/>
            <a:ext cx="3302635" cy="43218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670"/>
              </a:spcBef>
              <a:buChar char="•"/>
              <a:tabLst>
                <a:tab pos="231140" algn="l"/>
              </a:tabLst>
            </a:pPr>
            <a:r>
              <a:rPr sz="2650" spc="-10" dirty="0">
                <a:latin typeface="Microsoft Sans Serif"/>
                <a:cs typeface="Microsoft Sans Serif"/>
              </a:rPr>
              <a:t>Ветвления:</a:t>
            </a:r>
            <a:endParaRPr sz="2650">
              <a:latin typeface="Microsoft Sans Serif"/>
              <a:cs typeface="Microsoft Sans Serif"/>
            </a:endParaRPr>
          </a:p>
          <a:p>
            <a:pPr marL="688340" lvl="1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sz="2650" dirty="0">
                <a:latin typeface="Microsoft Sans Serif"/>
                <a:cs typeface="Microsoft Sans Serif"/>
              </a:rPr>
              <a:t>if,</a:t>
            </a:r>
            <a:r>
              <a:rPr sz="2650" spc="35" dirty="0">
                <a:latin typeface="Microsoft Sans Serif"/>
                <a:cs typeface="Microsoft Sans Serif"/>
              </a:rPr>
              <a:t> </a:t>
            </a:r>
            <a:r>
              <a:rPr sz="2650" spc="-20" dirty="0">
                <a:latin typeface="Microsoft Sans Serif"/>
                <a:cs typeface="Microsoft Sans Serif"/>
              </a:rPr>
              <a:t>else</a:t>
            </a:r>
            <a:endParaRPr sz="2650">
              <a:latin typeface="Microsoft Sans Serif"/>
              <a:cs typeface="Microsoft Sans Serif"/>
            </a:endParaRPr>
          </a:p>
          <a:p>
            <a:pPr marL="688340" lvl="1" indent="-218440">
              <a:lnSpc>
                <a:spcPct val="100000"/>
              </a:lnSpc>
              <a:spcBef>
                <a:spcPts val="575"/>
              </a:spcBef>
              <a:buChar char="•"/>
              <a:tabLst>
                <a:tab pos="688340" algn="l"/>
              </a:tabLst>
            </a:pPr>
            <a:r>
              <a:rPr sz="2650" spc="-10" dirty="0">
                <a:latin typeface="Microsoft Sans Serif"/>
                <a:cs typeface="Microsoft Sans Serif"/>
              </a:rPr>
              <a:t>switch</a:t>
            </a:r>
            <a:endParaRPr sz="2650">
              <a:latin typeface="Microsoft Sans Serif"/>
              <a:cs typeface="Microsoft Sans Serif"/>
            </a:endParaRPr>
          </a:p>
          <a:p>
            <a:pPr marL="688340" lvl="1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sz="2650" spc="-20" dirty="0">
                <a:latin typeface="Microsoft Sans Serif"/>
                <a:cs typeface="Microsoft Sans Serif"/>
              </a:rPr>
              <a:t>goto</a:t>
            </a:r>
            <a:endParaRPr sz="2650">
              <a:latin typeface="Microsoft Sans Serif"/>
              <a:cs typeface="Microsoft Sans Serif"/>
            </a:endParaRPr>
          </a:p>
          <a:p>
            <a:pPr marL="231140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231140" algn="l"/>
              </a:tabLst>
            </a:pPr>
            <a:r>
              <a:rPr sz="2650" spc="-10" dirty="0">
                <a:latin typeface="Microsoft Sans Serif"/>
                <a:cs typeface="Microsoft Sans Serif"/>
              </a:rPr>
              <a:t>Циклы:</a:t>
            </a:r>
            <a:endParaRPr sz="2650">
              <a:latin typeface="Microsoft Sans Serif"/>
              <a:cs typeface="Microsoft Sans Serif"/>
            </a:endParaRPr>
          </a:p>
          <a:p>
            <a:pPr marL="688340" lvl="1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sz="2650" spc="-10" dirty="0">
                <a:latin typeface="Microsoft Sans Serif"/>
                <a:cs typeface="Microsoft Sans Serif"/>
              </a:rPr>
              <a:t>while</a:t>
            </a:r>
            <a:endParaRPr sz="2650">
              <a:latin typeface="Microsoft Sans Serif"/>
              <a:cs typeface="Microsoft Sans Serif"/>
            </a:endParaRPr>
          </a:p>
          <a:p>
            <a:pPr marL="688340" lvl="1" indent="-218440">
              <a:lnSpc>
                <a:spcPct val="100000"/>
              </a:lnSpc>
              <a:spcBef>
                <a:spcPts val="575"/>
              </a:spcBef>
              <a:buChar char="•"/>
              <a:tabLst>
                <a:tab pos="688340" algn="l"/>
              </a:tabLst>
            </a:pPr>
            <a:r>
              <a:rPr sz="2650" dirty="0">
                <a:latin typeface="Microsoft Sans Serif"/>
                <a:cs typeface="Microsoft Sans Serif"/>
              </a:rPr>
              <a:t>do</a:t>
            </a:r>
            <a:r>
              <a:rPr sz="2650" spc="50" dirty="0">
                <a:latin typeface="Microsoft Sans Serif"/>
                <a:cs typeface="Microsoft Sans Serif"/>
              </a:rPr>
              <a:t> </a:t>
            </a:r>
            <a:r>
              <a:rPr sz="2650" spc="1185" dirty="0">
                <a:latin typeface="Microsoft Sans Serif"/>
                <a:cs typeface="Microsoft Sans Serif"/>
              </a:rPr>
              <a:t>…</a:t>
            </a:r>
            <a:r>
              <a:rPr sz="2650" spc="55" dirty="0">
                <a:latin typeface="Microsoft Sans Serif"/>
                <a:cs typeface="Microsoft Sans Serif"/>
              </a:rPr>
              <a:t> </a:t>
            </a:r>
            <a:r>
              <a:rPr sz="2650" spc="-10" dirty="0">
                <a:latin typeface="Microsoft Sans Serif"/>
                <a:cs typeface="Microsoft Sans Serif"/>
              </a:rPr>
              <a:t>while</a:t>
            </a:r>
            <a:endParaRPr sz="2650">
              <a:latin typeface="Microsoft Sans Serif"/>
              <a:cs typeface="Microsoft Sans Serif"/>
            </a:endParaRPr>
          </a:p>
          <a:p>
            <a:pPr marL="688340" lvl="1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sz="2650" spc="-25" dirty="0">
                <a:latin typeface="Microsoft Sans Serif"/>
                <a:cs typeface="Microsoft Sans Serif"/>
              </a:rPr>
              <a:t>for</a:t>
            </a:r>
            <a:endParaRPr sz="2650">
              <a:latin typeface="Microsoft Sans Serif"/>
              <a:cs typeface="Microsoft Sans Serif"/>
            </a:endParaRPr>
          </a:p>
          <a:p>
            <a:pPr marL="688340" lvl="1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sz="2650" dirty="0">
                <a:latin typeface="Microsoft Sans Serif"/>
                <a:cs typeface="Microsoft Sans Serif"/>
              </a:rPr>
              <a:t>ranged-based</a:t>
            </a:r>
            <a:r>
              <a:rPr sz="2650" spc="180" dirty="0">
                <a:latin typeface="Microsoft Sans Serif"/>
                <a:cs typeface="Microsoft Sans Serif"/>
              </a:rPr>
              <a:t> </a:t>
            </a:r>
            <a:r>
              <a:rPr sz="2650" spc="-25" dirty="0">
                <a:latin typeface="Microsoft Sans Serif"/>
                <a:cs typeface="Microsoft Sans Serif"/>
              </a:rPr>
              <a:t>for</a:t>
            </a:r>
            <a:endParaRPr sz="2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std::vector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10182225" cy="435375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sz="2800" spc="-45" dirty="0">
                <a:latin typeface="Microsoft Sans Serif"/>
                <a:cs typeface="Microsoft Sans Serif"/>
              </a:rPr>
              <a:t>Динамический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массив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size()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размер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массива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capacity()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вместимость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массива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push_back()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добавить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элемент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в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конец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массива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pop_back()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извлечь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элемент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с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конца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массива</a:t>
            </a:r>
            <a:endParaRPr sz="28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8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front()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/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back()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обращение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к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первому/последнему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элементу массива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data()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указатель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на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 err="1">
                <a:latin typeface="Microsoft Sans Serif"/>
                <a:cs typeface="Microsoft Sans Serif"/>
              </a:rPr>
              <a:t>элементы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0" dirty="0" err="1">
                <a:latin typeface="Microsoft Sans Serif"/>
                <a:cs typeface="Microsoft Sans Serif"/>
              </a:rPr>
              <a:t>массива</a:t>
            </a:r>
            <a:endParaRPr lang="en-US" sz="2800" spc="-1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935" algn="l"/>
              </a:tabLst>
            </a:pPr>
            <a:r>
              <a:rPr lang="en-US" sz="2800" spc="-10" dirty="0" err="1">
                <a:latin typeface="Microsoft Sans Serif"/>
                <a:cs typeface="Microsoft Sans Serif"/>
                <a:hlinkClick r:id="rId2"/>
              </a:rPr>
              <a:t>cppreference</a:t>
            </a:r>
            <a:endParaRPr lang="en-US" sz="2800" spc="-1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std::string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9309100" cy="435375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sz="2800" spc="-20" dirty="0">
                <a:latin typeface="Microsoft Sans Serif"/>
                <a:cs typeface="Microsoft Sans Serif"/>
              </a:rPr>
              <a:t>Похоже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на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std::vector&lt;char&gt;</a:t>
            </a: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800" dirty="0">
                <a:latin typeface="Microsoft Sans Serif"/>
                <a:cs typeface="Microsoft Sans Serif"/>
              </a:rPr>
              <a:t>•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(+=)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сложить</a:t>
            </a:r>
            <a:r>
              <a:rPr sz="2800" spc="-10" dirty="0">
                <a:latin typeface="Microsoft Sans Serif"/>
                <a:cs typeface="Microsoft Sans Serif"/>
              </a:rPr>
              <a:t> строки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substr(start,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count)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вернуть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подстроку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find(std::string)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найти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индекс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вхождения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подстроки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insert(pos,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string)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вставить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строку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на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нужную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позицию</a:t>
            </a:r>
            <a:endParaRPr sz="280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ts val="28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replace(start,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count,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string)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заменить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подстроку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другой строкой</a:t>
            </a:r>
            <a:endParaRPr sz="280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erase(start,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count)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 err="1">
                <a:latin typeface="Microsoft Sans Serif"/>
                <a:cs typeface="Microsoft Sans Serif"/>
              </a:rPr>
              <a:t>удалить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10" dirty="0" err="1">
                <a:latin typeface="Microsoft Sans Serif"/>
                <a:cs typeface="Microsoft Sans Serif"/>
              </a:rPr>
              <a:t>подстроку</a:t>
            </a:r>
            <a:endParaRPr lang="en-US" sz="2800" spc="-10" dirty="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935" algn="l"/>
              </a:tabLst>
            </a:pPr>
            <a:r>
              <a:rPr lang="en-US" sz="2800" spc="-10" dirty="0" err="1">
                <a:latin typeface="Microsoft Sans Serif"/>
                <a:cs typeface="Microsoft Sans Serif"/>
                <a:hlinkClick r:id="rId2"/>
              </a:rPr>
              <a:t>cppreference</a:t>
            </a:r>
            <a:endParaRPr lang="en-US" sz="2800" spc="-1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156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Microsoft Sans Serif</vt:lpstr>
      <vt:lpstr>Office Theme</vt:lpstr>
      <vt:lpstr>Семинар по С++ №2</vt:lpstr>
      <vt:lpstr>Ветвления и циклы</vt:lpstr>
      <vt:lpstr>std::vector</vt:lpstr>
      <vt:lpstr>std::string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Семинар_2</dc:title>
  <cp:lastModifiedBy>Konstantin Dragun</cp:lastModifiedBy>
  <cp:revision>3</cp:revision>
  <dcterms:created xsi:type="dcterms:W3CDTF">2024-09-11T11:00:46Z</dcterms:created>
  <dcterms:modified xsi:type="dcterms:W3CDTF">2024-09-12T14:05:02Z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2024-09-11T00:00:00Z</vt:filetime>
  </property>
  <property fmtid="{D5CDD505-2E9C-101B-9397-08002B2CF9AE}" pid="5" name="Producer">
    <vt:lpwstr>macOS Version 13.3.1 (Build 22E261) Quartz PDFContext</vt:lpwstr>
  </property>
</Properties>
</file>