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10140" y="1730975"/>
            <a:ext cx="7371719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406288" y="3574831"/>
            <a:ext cx="5379423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1219" y="642446"/>
            <a:ext cx="1044956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1219" y="1755251"/>
            <a:ext cx="10449560" cy="2495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rkdust.net/files/GDB%20Cheat%20Sheet.pdf" TargetMode="External"/><Relationship Id="rId2" Type="http://schemas.openxmlformats.org/officeDocument/2006/relationships/hyperlink" Target="https://cs.brown.edu/courses/cs033/docs/guides/gdb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nu.org/onlinedocs/gcc/Instrumentation-Option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google/sanitizers/wiki/AddressSanitizerAlgorith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3416935" algn="l"/>
                <a:tab pos="4464685" algn="l"/>
                <a:tab pos="6116955" algn="l"/>
              </a:tabLst>
            </a:pPr>
            <a:r>
              <a:rPr lang="ru-RU" dirty="0"/>
              <a:t>Семинар по </a:t>
            </a:r>
            <a:r>
              <a:rPr lang="en-US" dirty="0"/>
              <a:t>C++ </a:t>
            </a:r>
            <a:r>
              <a:rPr lang="ru-RU" dirty="0"/>
              <a:t>№7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45585" algn="l"/>
              </a:tabLst>
            </a:pPr>
            <a:r>
              <a:rPr dirty="0"/>
              <a:t>Sani</a:t>
            </a:r>
            <a:r>
              <a:rPr spc="-5" dirty="0"/>
              <a:t>t</a:t>
            </a:r>
            <a:r>
              <a:rPr dirty="0"/>
              <a:t>ize</a:t>
            </a:r>
            <a:r>
              <a:rPr spc="-5" dirty="0"/>
              <a:t>r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and	</a:t>
            </a:r>
            <a:r>
              <a:rPr spc="-5" dirty="0"/>
              <a:t>G</a:t>
            </a:r>
            <a:r>
              <a:rPr dirty="0"/>
              <a:t>DB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2446"/>
            <a:ext cx="14230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</a:t>
            </a:r>
            <a:r>
              <a:rPr spc="-5" dirty="0"/>
              <a:t>t</a:t>
            </a:r>
            <a:r>
              <a:rPr dirty="0"/>
              <a:t>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9" y="1755251"/>
            <a:ext cx="8990330" cy="150749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Arial"/>
                <a:cs typeface="Arial"/>
              </a:rPr>
              <a:t>backtrace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(</a:t>
            </a:r>
            <a:r>
              <a:rPr sz="2800" b="1" spc="-5" dirty="0">
                <a:latin typeface="Arial"/>
                <a:cs typeface="Arial"/>
              </a:rPr>
              <a:t>bt</a:t>
            </a:r>
            <a:r>
              <a:rPr sz="2800" spc="-5" dirty="0">
                <a:latin typeface="Arial MT"/>
                <a:cs typeface="Arial MT"/>
              </a:rPr>
              <a:t>) </a:t>
            </a:r>
            <a:r>
              <a:rPr sz="2800" dirty="0">
                <a:latin typeface="Arial MT"/>
                <a:cs typeface="Arial MT"/>
              </a:rPr>
              <a:t>– show </a:t>
            </a:r>
            <a:r>
              <a:rPr sz="2800" spc="-5" dirty="0">
                <a:latin typeface="Arial MT"/>
                <a:cs typeface="Arial MT"/>
              </a:rPr>
              <a:t>backtrace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Arial"/>
                <a:cs typeface="Arial"/>
              </a:rPr>
              <a:t>backtrace full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– show </a:t>
            </a:r>
            <a:r>
              <a:rPr sz="2800" spc="-5" dirty="0">
                <a:latin typeface="Arial MT"/>
                <a:cs typeface="Arial MT"/>
              </a:rPr>
              <a:t>backtrace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with</a:t>
            </a:r>
            <a:r>
              <a:rPr sz="2800" dirty="0">
                <a:latin typeface="Arial MT"/>
                <a:cs typeface="Arial MT"/>
              </a:rPr>
              <a:t> local variables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Arial"/>
                <a:cs typeface="Arial"/>
              </a:rPr>
              <a:t>list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*func_name*/*line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range*/... </a:t>
            </a:r>
            <a:r>
              <a:rPr sz="2800" dirty="0">
                <a:latin typeface="Arial MT"/>
                <a:cs typeface="Arial MT"/>
              </a:rPr>
              <a:t>– displays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some code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2446"/>
            <a:ext cx="10198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utils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9" y="1755251"/>
            <a:ext cx="8982710" cy="410781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dirty="0">
                <a:latin typeface="Arial"/>
                <a:cs typeface="Arial"/>
              </a:rPr>
              <a:t>set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var </a:t>
            </a:r>
            <a:r>
              <a:rPr sz="2800" b="1" spc="-5" dirty="0">
                <a:latin typeface="Arial"/>
                <a:cs typeface="Arial"/>
              </a:rPr>
              <a:t>*var_name*=*value*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– set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 value</a:t>
            </a:r>
            <a:r>
              <a:rPr sz="2800" spc="-5" dirty="0">
                <a:latin typeface="Arial MT"/>
                <a:cs typeface="Arial MT"/>
              </a:rPr>
              <a:t> to</a:t>
            </a:r>
            <a:r>
              <a:rPr sz="2800" dirty="0">
                <a:latin typeface="Arial MT"/>
                <a:cs typeface="Arial MT"/>
              </a:rPr>
              <a:t> a variable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dirty="0">
                <a:latin typeface="Arial"/>
                <a:cs typeface="Arial"/>
              </a:rPr>
              <a:t>p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/format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*var_name*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display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 variable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Format</a:t>
            </a:r>
            <a:endParaRPr sz="28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30"/>
              </a:spcBef>
              <a:buChar char="•"/>
              <a:tabLst>
                <a:tab pos="698500" algn="l"/>
              </a:tabLst>
            </a:pPr>
            <a:r>
              <a:rPr sz="2800" dirty="0">
                <a:latin typeface="Arial MT"/>
                <a:cs typeface="Arial MT"/>
              </a:rPr>
              <a:t>a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pointer</a:t>
            </a:r>
            <a:endParaRPr sz="28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30"/>
              </a:spcBef>
              <a:buChar char="•"/>
              <a:tabLst>
                <a:tab pos="698500" algn="l"/>
              </a:tabLst>
            </a:pPr>
            <a:r>
              <a:rPr sz="2800" dirty="0">
                <a:latin typeface="Arial MT"/>
                <a:cs typeface="Arial MT"/>
              </a:rPr>
              <a:t>d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decimal</a:t>
            </a:r>
            <a:endParaRPr sz="28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30"/>
              </a:spcBef>
              <a:buChar char="•"/>
              <a:tabLst>
                <a:tab pos="698500" algn="l"/>
              </a:tabLst>
            </a:pPr>
            <a:r>
              <a:rPr sz="2800" dirty="0">
                <a:latin typeface="Arial MT"/>
                <a:cs typeface="Arial MT"/>
              </a:rPr>
              <a:t>x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hexadecimal</a:t>
            </a:r>
            <a:endParaRPr sz="28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30"/>
              </a:spcBef>
              <a:buChar char="•"/>
              <a:tabLst>
                <a:tab pos="698500" algn="l"/>
              </a:tabLst>
            </a:pPr>
            <a:r>
              <a:rPr sz="2800" dirty="0">
                <a:latin typeface="Arial MT"/>
                <a:cs typeface="Arial MT"/>
              </a:rPr>
              <a:t>f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floating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point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value</a:t>
            </a:r>
            <a:endParaRPr sz="28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125"/>
              </a:spcBef>
              <a:buChar char="•"/>
              <a:tabLst>
                <a:tab pos="698500" algn="l"/>
              </a:tabLst>
            </a:pPr>
            <a:r>
              <a:rPr sz="2400" spc="-5" dirty="0">
                <a:latin typeface="Arial MT"/>
                <a:cs typeface="Arial MT"/>
              </a:rPr>
              <a:t>...</a:t>
            </a:r>
            <a:endParaRPr sz="2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Arial"/>
                <a:cs typeface="Arial"/>
              </a:rPr>
              <a:t>gdb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--pid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*pid* </a:t>
            </a: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5" dirty="0">
                <a:latin typeface="Arial MT"/>
                <a:cs typeface="Arial MT"/>
              </a:rPr>
              <a:t> attach to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working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process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2446"/>
            <a:ext cx="4902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9820" algn="l"/>
                <a:tab pos="2249170" algn="l"/>
              </a:tabLst>
            </a:pPr>
            <a:r>
              <a:rPr dirty="0"/>
              <a:t>gdb	</a:t>
            </a:r>
            <a:r>
              <a:rPr spc="-5" dirty="0"/>
              <a:t>with	</a:t>
            </a:r>
            <a:r>
              <a:rPr dirty="0"/>
              <a:t>core</a:t>
            </a:r>
            <a:r>
              <a:rPr spc="-95" dirty="0"/>
              <a:t> </a:t>
            </a:r>
            <a:r>
              <a:rPr dirty="0"/>
              <a:t>dump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9" y="1755251"/>
            <a:ext cx="7666355" cy="200152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/var/lib/systemd/coredump</a:t>
            </a:r>
            <a:r>
              <a:rPr sz="2800" dirty="0">
                <a:latin typeface="Arial MT"/>
                <a:cs typeface="Arial MT"/>
              </a:rPr>
              <a:t> –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path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core dump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coredumpctl </a:t>
            </a:r>
            <a:r>
              <a:rPr sz="2800" dirty="0">
                <a:latin typeface="Arial MT"/>
                <a:cs typeface="Arial MT"/>
              </a:rPr>
              <a:t>– cool</a:t>
            </a:r>
            <a:r>
              <a:rPr sz="2800" spc="-5" dirty="0">
                <a:latin typeface="Arial MT"/>
                <a:cs typeface="Arial MT"/>
              </a:rPr>
              <a:t> utility for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core dumps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unlz4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unpack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core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dump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gdb</a:t>
            </a:r>
            <a:r>
              <a:rPr sz="2800" spc="-5" dirty="0">
                <a:latin typeface="Arial MT"/>
                <a:cs typeface="Arial MT"/>
              </a:rPr>
              <a:t> a.out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core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5" dirty="0">
                <a:latin typeface="Arial MT"/>
                <a:cs typeface="Arial MT"/>
              </a:rPr>
              <a:t> start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core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dump</a:t>
            </a:r>
            <a:r>
              <a:rPr sz="2800" spc="-5" dirty="0">
                <a:latin typeface="Arial MT"/>
                <a:cs typeface="Arial MT"/>
              </a:rPr>
              <a:t> from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gdb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17318"/>
            <a:ext cx="83934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TUI</a:t>
            </a:r>
            <a:r>
              <a:rPr sz="4800" spc="-15" dirty="0"/>
              <a:t> </a:t>
            </a:r>
            <a:r>
              <a:rPr sz="4800" spc="-110" dirty="0"/>
              <a:t>(Text</a:t>
            </a:r>
            <a:r>
              <a:rPr sz="4800" spc="-15" dirty="0"/>
              <a:t> </a:t>
            </a:r>
            <a:r>
              <a:rPr sz="4800" dirty="0"/>
              <a:t>User</a:t>
            </a:r>
            <a:r>
              <a:rPr sz="4800" spc="-15" dirty="0"/>
              <a:t> </a:t>
            </a:r>
            <a:r>
              <a:rPr sz="4800" spc="-5" dirty="0"/>
              <a:t>Interface)</a:t>
            </a:r>
            <a:r>
              <a:rPr sz="4800" spc="-15" dirty="0"/>
              <a:t> </a:t>
            </a:r>
            <a:r>
              <a:rPr sz="4800" dirty="0"/>
              <a:t>Mode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71219" y="1755251"/>
            <a:ext cx="5668645" cy="249555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tui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enable/disable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Arial"/>
                <a:cs typeface="Arial"/>
              </a:rPr>
              <a:t>Layouts:</a:t>
            </a:r>
            <a:endParaRPr sz="2800">
              <a:latin typeface="Arial"/>
              <a:cs typeface="Arial"/>
            </a:endParaRPr>
          </a:p>
          <a:p>
            <a:pPr marL="111125">
              <a:lnSpc>
                <a:spcPct val="100000"/>
              </a:lnSpc>
              <a:spcBef>
                <a:spcPts val="530"/>
              </a:spcBef>
            </a:pPr>
            <a:r>
              <a:rPr sz="2800" b="1" spc="-5" dirty="0">
                <a:latin typeface="Arial"/>
                <a:cs typeface="Arial"/>
              </a:rPr>
              <a:t>layout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next/prev/src/asm/split/regs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Arial"/>
                <a:cs typeface="Arial"/>
              </a:rPr>
              <a:t>Focus: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Arial"/>
                <a:cs typeface="Arial"/>
              </a:rPr>
              <a:t>focus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next/prev/src/asm/regs/cmd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2446"/>
            <a:ext cx="207581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9" y="1755251"/>
            <a:ext cx="2962275" cy="101346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000000"/>
              </a:buClr>
              <a:buChar char="•"/>
              <a:tabLst>
                <a:tab pos="241300" algn="l"/>
              </a:tabLst>
            </a:pPr>
            <a:r>
              <a:rPr sz="2800" u="heavy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2"/>
              </a:rPr>
              <a:t>GDB</a:t>
            </a:r>
            <a:r>
              <a:rPr sz="2800" u="heavy" spc="-4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2800" u="heavy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2"/>
              </a:rPr>
              <a:t>cheat</a:t>
            </a:r>
            <a:r>
              <a:rPr sz="2800" u="heavy" spc="-4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2800" u="heavy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2"/>
              </a:rPr>
              <a:t>sheet</a:t>
            </a:r>
            <a:endParaRPr sz="28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000000"/>
              </a:buClr>
              <a:buChar char="•"/>
              <a:tabLst>
                <a:tab pos="241300" algn="l"/>
              </a:tabLst>
            </a:pPr>
            <a:r>
              <a:rPr sz="2800" u="heavy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3"/>
              </a:rPr>
              <a:t>One</a:t>
            </a:r>
            <a:r>
              <a:rPr sz="2800" u="heavy" spc="-4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2800" u="heavy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3"/>
              </a:rPr>
              <a:t>more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2446"/>
            <a:ext cx="62541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Вспоминаем проблемы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1219" y="1763086"/>
            <a:ext cx="3430904" cy="367728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70"/>
              </a:spcBef>
              <a:buChar char="•"/>
              <a:tabLst>
                <a:tab pos="241300" algn="l"/>
              </a:tabLst>
            </a:pPr>
            <a:r>
              <a:rPr sz="3600" spc="-5" dirty="0">
                <a:latin typeface="Arial MT"/>
                <a:cs typeface="Arial MT"/>
              </a:rPr>
              <a:t>Out</a:t>
            </a:r>
            <a:r>
              <a:rPr sz="3600" spc="-3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of</a:t>
            </a:r>
            <a:r>
              <a:rPr sz="3600" spc="-3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range</a:t>
            </a:r>
            <a:endParaRPr sz="36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470"/>
              </a:spcBef>
              <a:buChar char="•"/>
              <a:tabLst>
                <a:tab pos="241300" algn="l"/>
              </a:tabLst>
            </a:pPr>
            <a:r>
              <a:rPr sz="3600" dirty="0">
                <a:latin typeface="Arial MT"/>
                <a:cs typeface="Arial MT"/>
              </a:rPr>
              <a:t>Double</a:t>
            </a:r>
            <a:r>
              <a:rPr sz="3600" spc="-4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free</a:t>
            </a:r>
            <a:endParaRPr sz="36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475"/>
              </a:spcBef>
              <a:buChar char="•"/>
              <a:tabLst>
                <a:tab pos="241300" algn="l"/>
              </a:tabLst>
            </a:pPr>
            <a:r>
              <a:rPr sz="3600" spc="-5" dirty="0">
                <a:latin typeface="Arial MT"/>
                <a:cs typeface="Arial MT"/>
              </a:rPr>
              <a:t>Memory</a:t>
            </a:r>
            <a:r>
              <a:rPr sz="3600" spc="-4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leak</a:t>
            </a:r>
            <a:endParaRPr sz="36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470"/>
              </a:spcBef>
              <a:buChar char="•"/>
              <a:tabLst>
                <a:tab pos="241300" algn="l"/>
              </a:tabLst>
            </a:pPr>
            <a:r>
              <a:rPr sz="3600" dirty="0">
                <a:latin typeface="Arial MT"/>
                <a:cs typeface="Arial MT"/>
              </a:rPr>
              <a:t>Use</a:t>
            </a:r>
            <a:r>
              <a:rPr sz="3600" spc="-25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after</a:t>
            </a:r>
            <a:r>
              <a:rPr sz="3600" spc="-25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free</a:t>
            </a:r>
            <a:endParaRPr sz="36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470"/>
              </a:spcBef>
              <a:buChar char="•"/>
              <a:tabLst>
                <a:tab pos="241300" algn="l"/>
              </a:tabLst>
            </a:pPr>
            <a:r>
              <a:rPr sz="3600" dirty="0">
                <a:latin typeface="Arial MT"/>
                <a:cs typeface="Arial MT"/>
              </a:rPr>
              <a:t>Use</a:t>
            </a:r>
            <a:r>
              <a:rPr sz="3600" spc="-3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after</a:t>
            </a:r>
            <a:r>
              <a:rPr sz="3600" spc="-35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return</a:t>
            </a:r>
            <a:endParaRPr sz="36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475"/>
              </a:spcBef>
              <a:buChar char="•"/>
              <a:tabLst>
                <a:tab pos="241300" algn="l"/>
              </a:tabLst>
            </a:pPr>
            <a:r>
              <a:rPr sz="3600" spc="-5" dirty="0">
                <a:latin typeface="Arial MT"/>
                <a:cs typeface="Arial MT"/>
              </a:rPr>
              <a:t>...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2446"/>
            <a:ext cx="24796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Sanitizers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9" y="1755251"/>
            <a:ext cx="4474210" cy="348297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There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are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many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them:</a:t>
            </a:r>
            <a:endParaRPr sz="28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-fsanitize=address</a:t>
            </a:r>
            <a:endParaRPr sz="28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-fsanitize=pointer-compare</a:t>
            </a:r>
            <a:endParaRPr sz="28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-fsanitize=undefined</a:t>
            </a:r>
            <a:endParaRPr sz="28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...</a:t>
            </a:r>
            <a:endParaRPr sz="2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38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Char char="•"/>
              <a:tabLst>
                <a:tab pos="241300" algn="l"/>
              </a:tabLst>
            </a:pPr>
            <a:r>
              <a:rPr sz="2800" u="heavy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2"/>
              </a:rPr>
              <a:t>The</a:t>
            </a:r>
            <a:r>
              <a:rPr sz="2800" u="heavy" spc="-2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2800" u="heavy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2"/>
              </a:rPr>
              <a:t>full</a:t>
            </a:r>
            <a:r>
              <a:rPr sz="2800" u="heavy" spc="-2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2800" u="heavy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2"/>
              </a:rPr>
              <a:t>list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2446"/>
            <a:ext cx="40944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Adress</a:t>
            </a:r>
            <a:r>
              <a:rPr spc="-60" dirty="0"/>
              <a:t> </a:t>
            </a:r>
            <a:r>
              <a:rPr spc="-5" dirty="0"/>
              <a:t>Sanitizer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947" y="1841367"/>
            <a:ext cx="11225530" cy="4174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600" dirty="0">
                <a:latin typeface="Arial MT"/>
                <a:cs typeface="Arial MT"/>
              </a:rPr>
              <a:t>How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use?</a:t>
            </a:r>
            <a:endParaRPr sz="26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150"/>
              </a:spcBef>
              <a:buChar char="•"/>
              <a:tabLst>
                <a:tab pos="698500" algn="l"/>
              </a:tabLst>
            </a:pPr>
            <a:r>
              <a:rPr sz="2600" dirty="0">
                <a:latin typeface="Arial MT"/>
                <a:cs typeface="Arial MT"/>
              </a:rPr>
              <a:t>g++ </a:t>
            </a:r>
            <a:r>
              <a:rPr sz="2600" spc="-5" dirty="0">
                <a:latin typeface="Arial MT"/>
                <a:cs typeface="Arial MT"/>
              </a:rPr>
              <a:t>-fsanitize=address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main.cpp</a:t>
            </a:r>
            <a:endParaRPr sz="26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150"/>
              </a:spcBef>
              <a:buChar char="•"/>
              <a:tabLst>
                <a:tab pos="698500" algn="l"/>
              </a:tabLst>
            </a:pPr>
            <a:r>
              <a:rPr sz="2600" spc="-5" dirty="0">
                <a:latin typeface="Arial MT"/>
                <a:cs typeface="Arial MT"/>
              </a:rPr>
              <a:t>./a.out</a:t>
            </a:r>
            <a:endParaRPr sz="2600">
              <a:latin typeface="Arial MT"/>
              <a:cs typeface="Arial MT"/>
            </a:endParaRPr>
          </a:p>
          <a:p>
            <a:pPr marL="698500" marR="5080" lvl="1" indent="-228600">
              <a:lnSpc>
                <a:spcPts val="2320"/>
              </a:lnSpc>
              <a:spcBef>
                <a:spcPts val="49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b="1" spc="-5" dirty="0">
                <a:latin typeface="Arial"/>
                <a:cs typeface="Arial"/>
              </a:rPr>
              <a:t>ASAN_OPTIONS=detect_stack_use_after_return=1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./a.out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–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for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«use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after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return»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checks</a:t>
            </a:r>
            <a:endParaRPr sz="2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Char char="•"/>
              <a:tabLst>
                <a:tab pos="241300" algn="l"/>
              </a:tabLst>
            </a:pPr>
            <a:r>
              <a:rPr sz="2600" spc="-5" dirty="0">
                <a:latin typeface="Arial MT"/>
                <a:cs typeface="Arial MT"/>
              </a:rPr>
              <a:t>Why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use?</a:t>
            </a:r>
            <a:endParaRPr sz="26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150"/>
              </a:spcBef>
              <a:buChar char="•"/>
              <a:tabLst>
                <a:tab pos="697865" algn="l"/>
                <a:tab pos="698500" algn="l"/>
              </a:tabLst>
            </a:pPr>
            <a:r>
              <a:rPr sz="2200" dirty="0">
                <a:latin typeface="Arial MT"/>
                <a:cs typeface="Arial MT"/>
              </a:rPr>
              <a:t>index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out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range</a:t>
            </a:r>
            <a:endParaRPr sz="22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185"/>
              </a:spcBef>
              <a:buChar char="•"/>
              <a:tabLst>
                <a:tab pos="697865" algn="l"/>
                <a:tab pos="698500" algn="l"/>
              </a:tabLst>
            </a:pPr>
            <a:r>
              <a:rPr sz="2200" dirty="0">
                <a:latin typeface="Arial MT"/>
                <a:cs typeface="Arial MT"/>
              </a:rPr>
              <a:t>double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free</a:t>
            </a:r>
            <a:endParaRPr sz="22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185"/>
              </a:spcBef>
              <a:buChar char="•"/>
              <a:tabLst>
                <a:tab pos="697865" algn="l"/>
                <a:tab pos="698500" algn="l"/>
              </a:tabLst>
            </a:pPr>
            <a:r>
              <a:rPr sz="2200" dirty="0">
                <a:latin typeface="Arial MT"/>
                <a:cs typeface="Arial MT"/>
              </a:rPr>
              <a:t>use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after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free</a:t>
            </a:r>
            <a:endParaRPr sz="22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185"/>
              </a:spcBef>
              <a:buChar char="•"/>
              <a:tabLst>
                <a:tab pos="697865" algn="l"/>
                <a:tab pos="698500" algn="l"/>
              </a:tabLst>
            </a:pPr>
            <a:r>
              <a:rPr sz="2200" dirty="0">
                <a:latin typeface="Arial MT"/>
                <a:cs typeface="Arial MT"/>
              </a:rPr>
              <a:t>memory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leak</a:t>
            </a:r>
            <a:endParaRPr sz="22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185"/>
              </a:spcBef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Arial MT"/>
                <a:cs typeface="Arial MT"/>
              </a:rPr>
              <a:t>...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2446"/>
            <a:ext cx="25736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Undefined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9" y="1822455"/>
            <a:ext cx="6158230" cy="2682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How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use?</a:t>
            </a:r>
            <a:endParaRPr sz="28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30"/>
              </a:spcBef>
              <a:buChar char="•"/>
              <a:tabLst>
                <a:tab pos="698500" algn="l"/>
              </a:tabLst>
            </a:pPr>
            <a:r>
              <a:rPr sz="2800" dirty="0">
                <a:latin typeface="Arial MT"/>
                <a:cs typeface="Arial MT"/>
              </a:rPr>
              <a:t>g++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-fsanitize=undefined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main.cpp</a:t>
            </a:r>
            <a:endParaRPr sz="28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25"/>
              </a:spcBef>
              <a:buChar char="•"/>
              <a:tabLst>
                <a:tab pos="698500" algn="l"/>
              </a:tabLst>
            </a:pPr>
            <a:r>
              <a:rPr sz="2800" spc="-5" dirty="0">
                <a:latin typeface="Arial MT"/>
                <a:cs typeface="Arial MT"/>
              </a:rPr>
              <a:t>./a.out</a:t>
            </a:r>
            <a:endParaRPr sz="2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har char="•"/>
            </a:pPr>
            <a:endParaRPr sz="3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Why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use?</a:t>
            </a:r>
            <a:endParaRPr sz="28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130"/>
              </a:spcBef>
              <a:buChar char="•"/>
              <a:tabLst>
                <a:tab pos="698500" algn="l"/>
              </a:tabLst>
            </a:pPr>
            <a:r>
              <a:rPr sz="2400" spc="-135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detect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undefined </a:t>
            </a:r>
            <a:r>
              <a:rPr sz="2400" dirty="0">
                <a:latin typeface="Arial MT"/>
                <a:cs typeface="Arial MT"/>
              </a:rPr>
              <a:t>behaviour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2446"/>
            <a:ext cx="45910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5240" algn="l"/>
              </a:tabLst>
            </a:pPr>
            <a:r>
              <a:rPr dirty="0"/>
              <a:t>How	does</a:t>
            </a:r>
            <a:r>
              <a:rPr spc="-55" dirty="0"/>
              <a:t> </a:t>
            </a:r>
            <a:r>
              <a:rPr dirty="0"/>
              <a:t>it</a:t>
            </a:r>
            <a:r>
              <a:rPr spc="-55" dirty="0"/>
              <a:t> </a:t>
            </a:r>
            <a:r>
              <a:rPr dirty="0"/>
              <a:t>work?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9" y="1755251"/>
            <a:ext cx="5669280" cy="200152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malloc/free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wrappers</a:t>
            </a: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memory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access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wrappers</a:t>
            </a: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stack</a:t>
            </a:r>
            <a:endParaRPr sz="28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more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information,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read</a:t>
            </a:r>
            <a:r>
              <a:rPr sz="2800" spc="-15" dirty="0">
                <a:solidFill>
                  <a:srgbClr val="0563C1"/>
                </a:solidFill>
                <a:latin typeface="Arial MT"/>
                <a:cs typeface="Arial MT"/>
              </a:rPr>
              <a:t> </a:t>
            </a:r>
            <a:r>
              <a:rPr sz="2800" u="heavy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2"/>
              </a:rPr>
              <a:t>GitHub</a:t>
            </a:r>
            <a:endParaRPr sz="28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24205" y="180741"/>
            <a:ext cx="3883047" cy="25079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99307" y="2830284"/>
            <a:ext cx="4532842" cy="38451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2446"/>
            <a:ext cx="12363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GDB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9" y="1758642"/>
            <a:ext cx="9211310" cy="373062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5" dirty="0">
                <a:latin typeface="Arial"/>
                <a:cs typeface="Arial"/>
              </a:rPr>
              <a:t>g++ </a:t>
            </a:r>
            <a:r>
              <a:rPr sz="2600" b="1" dirty="0">
                <a:latin typeface="Arial"/>
                <a:cs typeface="Arial"/>
              </a:rPr>
              <a:t>-g</a:t>
            </a:r>
            <a:r>
              <a:rPr sz="2600" b="1" spc="-5" dirty="0">
                <a:latin typeface="Arial"/>
                <a:cs typeface="Arial"/>
              </a:rPr>
              <a:t> main.cpp</a:t>
            </a:r>
            <a:r>
              <a:rPr sz="2600" b="1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– compile</a:t>
            </a:r>
            <a:r>
              <a:rPr sz="2600" spc="-5" dirty="0">
                <a:latin typeface="Arial MT"/>
                <a:cs typeface="Arial MT"/>
              </a:rPr>
              <a:t> with</a:t>
            </a:r>
            <a:r>
              <a:rPr sz="2600" dirty="0">
                <a:latin typeface="Arial MT"/>
                <a:cs typeface="Arial MT"/>
              </a:rPr>
              <a:t> debug </a:t>
            </a:r>
            <a:r>
              <a:rPr sz="2600" spc="-5" dirty="0">
                <a:latin typeface="Arial MT"/>
                <a:cs typeface="Arial MT"/>
              </a:rPr>
              <a:t>information</a:t>
            </a:r>
            <a:endParaRPr sz="26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5" dirty="0">
                <a:latin typeface="Arial"/>
                <a:cs typeface="Arial"/>
              </a:rPr>
              <a:t>gdb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a.out</a:t>
            </a:r>
            <a:r>
              <a:rPr sz="2600" b="1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– </a:t>
            </a:r>
            <a:r>
              <a:rPr sz="2600" spc="-5" dirty="0">
                <a:latin typeface="Arial MT"/>
                <a:cs typeface="Arial MT"/>
              </a:rPr>
              <a:t>start </a:t>
            </a:r>
            <a:r>
              <a:rPr sz="2600" dirty="0">
                <a:latin typeface="Arial MT"/>
                <a:cs typeface="Arial MT"/>
              </a:rPr>
              <a:t>debugging </a:t>
            </a:r>
            <a:r>
              <a:rPr sz="2600" spc="-5" dirty="0">
                <a:latin typeface="Arial MT"/>
                <a:cs typeface="Arial MT"/>
              </a:rPr>
              <a:t>this executable</a:t>
            </a:r>
            <a:endParaRPr sz="26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5" dirty="0">
                <a:latin typeface="Arial"/>
                <a:cs typeface="Arial"/>
              </a:rPr>
              <a:t>gdb --args</a:t>
            </a:r>
            <a:r>
              <a:rPr sz="2600" b="1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a.out arg1</a:t>
            </a:r>
            <a:r>
              <a:rPr sz="2600" b="1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arg2</a:t>
            </a:r>
            <a:r>
              <a:rPr sz="2600" b="1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– pass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command line </a:t>
            </a:r>
            <a:r>
              <a:rPr sz="2600" spc="-5" dirty="0">
                <a:latin typeface="Arial MT"/>
                <a:cs typeface="Arial MT"/>
              </a:rPr>
              <a:t>arguments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latin typeface="Arial"/>
                <a:cs typeface="Arial"/>
              </a:rPr>
              <a:t>break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(</a:t>
            </a:r>
            <a:r>
              <a:rPr sz="2600" b="1" dirty="0">
                <a:latin typeface="Arial"/>
                <a:cs typeface="Arial"/>
              </a:rPr>
              <a:t>b</a:t>
            </a:r>
            <a:r>
              <a:rPr sz="2600" dirty="0">
                <a:latin typeface="Arial MT"/>
                <a:cs typeface="Arial MT"/>
              </a:rPr>
              <a:t>)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b="1" spc="-5" dirty="0">
                <a:latin typeface="Arial"/>
                <a:cs typeface="Arial"/>
              </a:rPr>
              <a:t>func_name/line/...</a:t>
            </a:r>
            <a:r>
              <a:rPr sz="2600" spc="-5" dirty="0">
                <a:latin typeface="Arial MT"/>
                <a:cs typeface="Arial MT"/>
              </a:rPr>
              <a:t>–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breakpoint</a:t>
            </a:r>
            <a:endParaRPr sz="26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5" dirty="0">
                <a:latin typeface="Arial"/>
                <a:cs typeface="Arial"/>
              </a:rPr>
              <a:t>run </a:t>
            </a:r>
            <a:r>
              <a:rPr sz="2600" dirty="0">
                <a:latin typeface="Arial MT"/>
                <a:cs typeface="Arial MT"/>
              </a:rPr>
              <a:t>(</a:t>
            </a:r>
            <a:r>
              <a:rPr sz="2600" b="1" dirty="0">
                <a:latin typeface="Arial"/>
                <a:cs typeface="Arial"/>
              </a:rPr>
              <a:t>r</a:t>
            </a:r>
            <a:r>
              <a:rPr sz="2600" dirty="0">
                <a:latin typeface="Arial MT"/>
                <a:cs typeface="Arial MT"/>
              </a:rPr>
              <a:t>)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– run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 program</a:t>
            </a:r>
            <a:r>
              <a:rPr sz="2600" spc="-5" dirty="0">
                <a:latin typeface="Arial MT"/>
                <a:cs typeface="Arial MT"/>
              </a:rPr>
              <a:t> to the</a:t>
            </a:r>
            <a:r>
              <a:rPr sz="2600" dirty="0">
                <a:latin typeface="Arial MT"/>
                <a:cs typeface="Arial MT"/>
              </a:rPr>
              <a:t> end (or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dirty="0">
                <a:latin typeface="Arial MT"/>
                <a:cs typeface="Arial MT"/>
              </a:rPr>
              <a:t> nearest</a:t>
            </a:r>
            <a:r>
              <a:rPr sz="2600" spc="-5" dirty="0">
                <a:latin typeface="Arial MT"/>
                <a:cs typeface="Arial MT"/>
              </a:rPr>
              <a:t> breakpoint)</a:t>
            </a:r>
            <a:endParaRPr sz="2600">
              <a:latin typeface="Arial MT"/>
              <a:cs typeface="Arial MT"/>
            </a:endParaRPr>
          </a:p>
          <a:p>
            <a:pPr marL="241300" marR="169545" indent="-228600">
              <a:lnSpc>
                <a:spcPts val="277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5" dirty="0">
                <a:latin typeface="Arial"/>
                <a:cs typeface="Arial"/>
              </a:rPr>
              <a:t>continue</a:t>
            </a:r>
            <a:r>
              <a:rPr sz="2600" b="1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(</a:t>
            </a:r>
            <a:r>
              <a:rPr sz="2600" b="1" dirty="0">
                <a:latin typeface="Arial"/>
                <a:cs typeface="Arial"/>
              </a:rPr>
              <a:t>c</a:t>
            </a:r>
            <a:r>
              <a:rPr sz="2600" dirty="0">
                <a:latin typeface="Arial MT"/>
                <a:cs typeface="Arial MT"/>
              </a:rPr>
              <a:t>)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– </a:t>
            </a:r>
            <a:r>
              <a:rPr sz="2600" spc="-5" dirty="0">
                <a:latin typeface="Arial MT"/>
                <a:cs typeface="Arial MT"/>
              </a:rPr>
              <a:t>continue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execution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end (or</a:t>
            </a:r>
            <a:r>
              <a:rPr sz="2600" spc="-5" dirty="0">
                <a:latin typeface="Arial MT"/>
                <a:cs typeface="Arial MT"/>
              </a:rPr>
              <a:t> the</a:t>
            </a:r>
            <a:r>
              <a:rPr sz="2600" dirty="0">
                <a:latin typeface="Arial MT"/>
                <a:cs typeface="Arial MT"/>
              </a:rPr>
              <a:t> nearest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breakpoint)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2446"/>
            <a:ext cx="26663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Navigation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9" y="1755251"/>
            <a:ext cx="9840595" cy="200152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dirty="0">
                <a:latin typeface="Arial"/>
                <a:cs typeface="Arial"/>
              </a:rPr>
              <a:t>step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(</a:t>
            </a:r>
            <a:r>
              <a:rPr sz="2800" b="1" dirty="0">
                <a:latin typeface="Arial"/>
                <a:cs typeface="Arial"/>
              </a:rPr>
              <a:t>s</a:t>
            </a:r>
            <a:r>
              <a:rPr sz="2800" dirty="0">
                <a:latin typeface="Arial MT"/>
                <a:cs typeface="Arial MT"/>
              </a:rPr>
              <a:t>)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go </a:t>
            </a:r>
            <a:r>
              <a:rPr sz="2800" spc="-5" dirty="0">
                <a:latin typeface="Arial MT"/>
                <a:cs typeface="Arial MT"/>
              </a:rPr>
              <a:t>to the</a:t>
            </a:r>
            <a:r>
              <a:rPr sz="2800" dirty="0">
                <a:latin typeface="Arial MT"/>
                <a:cs typeface="Arial MT"/>
              </a:rPr>
              <a:t> next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line </a:t>
            </a:r>
            <a:r>
              <a:rPr sz="2800" spc="-5" dirty="0">
                <a:latin typeface="Arial MT"/>
                <a:cs typeface="Arial MT"/>
              </a:rPr>
              <a:t>(step </a:t>
            </a:r>
            <a:r>
              <a:rPr sz="2800" dirty="0">
                <a:latin typeface="Arial MT"/>
                <a:cs typeface="Arial MT"/>
              </a:rPr>
              <a:t>inside a</a:t>
            </a:r>
            <a:r>
              <a:rPr sz="2800" spc="-5" dirty="0">
                <a:latin typeface="Arial MT"/>
                <a:cs typeface="Arial MT"/>
              </a:rPr>
              <a:t> function)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Arial"/>
                <a:cs typeface="Arial"/>
              </a:rPr>
              <a:t>next </a:t>
            </a:r>
            <a:r>
              <a:rPr sz="2800" dirty="0">
                <a:latin typeface="Arial MT"/>
                <a:cs typeface="Arial MT"/>
              </a:rPr>
              <a:t>(</a:t>
            </a:r>
            <a:r>
              <a:rPr sz="2800" b="1" dirty="0">
                <a:latin typeface="Arial"/>
                <a:cs typeface="Arial"/>
              </a:rPr>
              <a:t>n</a:t>
            </a:r>
            <a:r>
              <a:rPr sz="2800" dirty="0">
                <a:latin typeface="Arial MT"/>
                <a:cs typeface="Arial MT"/>
              </a:rPr>
              <a:t>)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– go </a:t>
            </a:r>
            <a:r>
              <a:rPr sz="2800" spc="-5" dirty="0">
                <a:latin typeface="Arial MT"/>
                <a:cs typeface="Arial MT"/>
              </a:rPr>
              <a:t>to the</a:t>
            </a:r>
            <a:r>
              <a:rPr sz="2800" dirty="0">
                <a:latin typeface="Arial MT"/>
                <a:cs typeface="Arial MT"/>
              </a:rPr>
              <a:t> next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line </a:t>
            </a:r>
            <a:r>
              <a:rPr sz="2800" spc="-5" dirty="0">
                <a:latin typeface="Arial MT"/>
                <a:cs typeface="Arial MT"/>
              </a:rPr>
              <a:t>(</a:t>
            </a:r>
            <a:r>
              <a:rPr sz="2800" b="1" spc="-5" dirty="0">
                <a:latin typeface="Arial"/>
                <a:cs typeface="Arial"/>
              </a:rPr>
              <a:t>do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not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step</a:t>
            </a:r>
            <a:r>
              <a:rPr sz="2800" dirty="0">
                <a:latin typeface="Arial MT"/>
                <a:cs typeface="Arial MT"/>
              </a:rPr>
              <a:t> inside a </a:t>
            </a:r>
            <a:r>
              <a:rPr sz="2800" spc="-5" dirty="0">
                <a:latin typeface="Arial MT"/>
                <a:cs typeface="Arial MT"/>
              </a:rPr>
              <a:t>function)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Arial"/>
                <a:cs typeface="Arial"/>
              </a:rPr>
              <a:t>stepi </a:t>
            </a:r>
            <a:r>
              <a:rPr sz="2800" dirty="0">
                <a:latin typeface="Arial MT"/>
                <a:cs typeface="Arial MT"/>
              </a:rPr>
              <a:t>/ </a:t>
            </a:r>
            <a:r>
              <a:rPr sz="2800" b="1" spc="-5" dirty="0">
                <a:latin typeface="Arial"/>
                <a:cs typeface="Arial"/>
              </a:rPr>
              <a:t>nexti </a:t>
            </a:r>
            <a:r>
              <a:rPr sz="2800" dirty="0">
                <a:latin typeface="Arial MT"/>
                <a:cs typeface="Arial MT"/>
              </a:rPr>
              <a:t>–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same, but</a:t>
            </a:r>
            <a:r>
              <a:rPr sz="2800" spc="-5" dirty="0">
                <a:latin typeface="Arial MT"/>
                <a:cs typeface="Arial MT"/>
              </a:rPr>
              <a:t> to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next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assembly</a:t>
            </a:r>
            <a:r>
              <a:rPr sz="2800" spc="-5" dirty="0">
                <a:latin typeface="Arial MT"/>
                <a:cs typeface="Arial MT"/>
              </a:rPr>
              <a:t> instruction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Arial"/>
                <a:cs typeface="Arial"/>
              </a:rPr>
              <a:t>finish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– </a:t>
            </a:r>
            <a:r>
              <a:rPr sz="2800" spc="-5" dirty="0">
                <a:latin typeface="Arial MT"/>
                <a:cs typeface="Arial MT"/>
              </a:rPr>
              <a:t>continue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until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end of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current</a:t>
            </a:r>
            <a:r>
              <a:rPr sz="2800" spc="-5" dirty="0">
                <a:latin typeface="Arial MT"/>
                <a:cs typeface="Arial MT"/>
              </a:rPr>
              <a:t> function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642446"/>
            <a:ext cx="29768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Breakpoints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9" y="1755251"/>
            <a:ext cx="7665720" cy="249555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dirty="0">
                <a:latin typeface="Arial"/>
                <a:cs typeface="Arial"/>
              </a:rPr>
              <a:t>break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(</a:t>
            </a:r>
            <a:r>
              <a:rPr sz="2800" b="1" dirty="0">
                <a:latin typeface="Arial"/>
                <a:cs typeface="Arial"/>
              </a:rPr>
              <a:t>b</a:t>
            </a:r>
            <a:r>
              <a:rPr sz="2800" dirty="0">
                <a:latin typeface="Arial MT"/>
                <a:cs typeface="Arial MT"/>
              </a:rPr>
              <a:t>)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b="1" spc="-5" dirty="0">
                <a:latin typeface="Arial"/>
                <a:cs typeface="Arial"/>
              </a:rPr>
              <a:t>func_name/line/...</a:t>
            </a: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breakpoint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Arial"/>
                <a:cs typeface="Arial"/>
              </a:rPr>
              <a:t>info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break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– get</a:t>
            </a:r>
            <a:r>
              <a:rPr sz="2800" spc="-5" dirty="0">
                <a:latin typeface="Arial MT"/>
                <a:cs typeface="Arial MT"/>
              </a:rPr>
              <a:t> the </a:t>
            </a:r>
            <a:r>
              <a:rPr sz="2800" dirty="0">
                <a:latin typeface="Arial MT"/>
                <a:cs typeface="Arial MT"/>
              </a:rPr>
              <a:t>list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5" dirty="0">
                <a:latin typeface="Arial MT"/>
                <a:cs typeface="Arial MT"/>
              </a:rPr>
              <a:t> breakpoints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Arial"/>
                <a:cs typeface="Arial"/>
              </a:rPr>
              <a:t>delete *break_num* </a:t>
            </a: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5" dirty="0">
                <a:latin typeface="Arial MT"/>
                <a:cs typeface="Arial MT"/>
              </a:rPr>
              <a:t> delete</a:t>
            </a:r>
            <a:r>
              <a:rPr sz="2800" dirty="0">
                <a:latin typeface="Arial MT"/>
                <a:cs typeface="Arial MT"/>
              </a:rPr>
              <a:t> a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breakpoint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dirty="0">
                <a:latin typeface="Arial"/>
                <a:cs typeface="Arial"/>
              </a:rPr>
              <a:t>clear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5" dirty="0">
                <a:latin typeface="Arial MT"/>
                <a:cs typeface="Arial MT"/>
              </a:rPr>
              <a:t> delete </a:t>
            </a:r>
            <a:r>
              <a:rPr sz="2800" dirty="0">
                <a:latin typeface="Arial MT"/>
                <a:cs typeface="Arial MT"/>
              </a:rPr>
              <a:t>all</a:t>
            </a:r>
            <a:r>
              <a:rPr sz="2800" spc="-5" dirty="0">
                <a:latin typeface="Arial MT"/>
                <a:cs typeface="Arial MT"/>
              </a:rPr>
              <a:t> breakpoints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dirty="0">
                <a:latin typeface="Arial"/>
                <a:cs typeface="Arial"/>
              </a:rPr>
              <a:t>enable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/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b="1" spc="-5" dirty="0">
                <a:latin typeface="Arial"/>
                <a:cs typeface="Arial"/>
              </a:rPr>
              <a:t>disable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*break_num*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obvious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515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MT</vt:lpstr>
      <vt:lpstr>Calibri</vt:lpstr>
      <vt:lpstr>Office Theme</vt:lpstr>
      <vt:lpstr>Семинар по C++ №7</vt:lpstr>
      <vt:lpstr>Вспоминаем проблемы</vt:lpstr>
      <vt:lpstr>Sanitizers</vt:lpstr>
      <vt:lpstr>Adress Sanitizer</vt:lpstr>
      <vt:lpstr>Undefined</vt:lpstr>
      <vt:lpstr>How does it work?</vt:lpstr>
      <vt:lpstr>GDB</vt:lpstr>
      <vt:lpstr>Navigation</vt:lpstr>
      <vt:lpstr>Breakpoints</vt:lpstr>
      <vt:lpstr>Stack</vt:lpstr>
      <vt:lpstr>utils</vt:lpstr>
      <vt:lpstr>gdb with core dump</vt:lpstr>
      <vt:lpstr>TUI (Text User Interface) Mode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Семинар_5_</dc:title>
  <cp:lastModifiedBy>Konstantin Dragun</cp:lastModifiedBy>
  <cp:revision>2</cp:revision>
  <dcterms:created xsi:type="dcterms:W3CDTF">2024-10-16T21:29:01Z</dcterms:created>
  <dcterms:modified xsi:type="dcterms:W3CDTF">2024-10-16T21:48:33Z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2023-10-26T00:00:00Z</vt:filetime>
  </property>
  <property fmtid="{D5CDD505-2E9C-101B-9397-08002B2CF9AE}" pid="3" name="Creator">
    <vt:lpwstr>Keynote</vt:lpwstr>
  </property>
  <property fmtid="{D5CDD505-2E9C-101B-9397-08002B2CF9AE}" pid="4" name="LastSaved">
    <vt:filetime>2024-10-16T00:00:00Z</vt:filetime>
  </property>
</Properties>
</file>