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sng">
                <a:solidFill>
                  <a:srgbClr val="0563C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 u="sng">
                <a:solidFill>
                  <a:srgbClr val="0563C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1219" y="363046"/>
            <a:ext cx="9943465" cy="1269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1219" y="1822455"/>
            <a:ext cx="9603105" cy="1695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sng">
                <a:solidFill>
                  <a:srgbClr val="0563C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cmint.com/view-colored-man-pages-in-linux/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8909" y="2158577"/>
            <a:ext cx="55346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/>
              <a:t>Семинар</a:t>
            </a:r>
            <a:r>
              <a:rPr dirty="0" sz="4500" spc="-35"/>
              <a:t> </a:t>
            </a:r>
            <a:r>
              <a:rPr dirty="0" sz="4500"/>
              <a:t>по</a:t>
            </a:r>
            <a:r>
              <a:rPr dirty="0" sz="4500" spc="-35"/>
              <a:t> </a:t>
            </a:r>
            <a:r>
              <a:rPr dirty="0" sz="4500"/>
              <a:t>С++</a:t>
            </a:r>
            <a:r>
              <a:rPr dirty="0" sz="4500" spc="-40"/>
              <a:t> </a:t>
            </a:r>
            <a:r>
              <a:rPr dirty="0" sz="4500" spc="130"/>
              <a:t>№2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3311391" y="3556198"/>
            <a:ext cx="5569585" cy="165290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3350">
                <a:latin typeface="Microsoft Sans Serif"/>
                <a:cs typeface="Microsoft Sans Serif"/>
              </a:rPr>
              <a:t>Базовые</a:t>
            </a:r>
            <a:r>
              <a:rPr dirty="0" sz="3350" spc="-190">
                <a:latin typeface="Microsoft Sans Serif"/>
                <a:cs typeface="Microsoft Sans Serif"/>
              </a:rPr>
              <a:t> </a:t>
            </a:r>
            <a:r>
              <a:rPr dirty="0" sz="3350">
                <a:latin typeface="Microsoft Sans Serif"/>
                <a:cs typeface="Microsoft Sans Serif"/>
              </a:rPr>
              <a:t>структуры</a:t>
            </a:r>
            <a:r>
              <a:rPr dirty="0" sz="3350" spc="-190">
                <a:latin typeface="Microsoft Sans Serif"/>
                <a:cs typeface="Microsoft Sans Serif"/>
              </a:rPr>
              <a:t> </a:t>
            </a:r>
            <a:r>
              <a:rPr dirty="0" sz="3350" spc="-10">
                <a:latin typeface="Microsoft Sans Serif"/>
                <a:cs typeface="Microsoft Sans Serif"/>
              </a:rPr>
              <a:t>данных.</a:t>
            </a:r>
            <a:endParaRPr sz="33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3350" spc="-25">
                <a:latin typeface="Microsoft Sans Serif"/>
                <a:cs typeface="Microsoft Sans Serif"/>
              </a:rPr>
              <a:t>Текстовые</a:t>
            </a:r>
            <a:r>
              <a:rPr dirty="0" sz="3350" spc="-150">
                <a:latin typeface="Microsoft Sans Serif"/>
                <a:cs typeface="Microsoft Sans Serif"/>
              </a:rPr>
              <a:t> </a:t>
            </a:r>
            <a:r>
              <a:rPr dirty="0" sz="3350" spc="-10">
                <a:latin typeface="Microsoft Sans Serif"/>
                <a:cs typeface="Microsoft Sans Serif"/>
              </a:rPr>
              <a:t>редакторы</a:t>
            </a:r>
            <a:endParaRPr sz="33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dirty="0" sz="3350">
                <a:latin typeface="Microsoft Sans Serif"/>
                <a:cs typeface="Microsoft Sans Serif"/>
              </a:rPr>
              <a:t>more,</a:t>
            </a:r>
            <a:r>
              <a:rPr dirty="0" sz="3350" spc="10">
                <a:latin typeface="Microsoft Sans Serif"/>
                <a:cs typeface="Microsoft Sans Serif"/>
              </a:rPr>
              <a:t> </a:t>
            </a:r>
            <a:r>
              <a:rPr dirty="0" sz="3350">
                <a:latin typeface="Microsoft Sans Serif"/>
                <a:cs typeface="Microsoft Sans Serif"/>
              </a:rPr>
              <a:t>less,</a:t>
            </a:r>
            <a:r>
              <a:rPr dirty="0" sz="3350" spc="20">
                <a:latin typeface="Microsoft Sans Serif"/>
                <a:cs typeface="Microsoft Sans Serif"/>
              </a:rPr>
              <a:t> </a:t>
            </a:r>
            <a:r>
              <a:rPr dirty="0" sz="3350">
                <a:latin typeface="Microsoft Sans Serif"/>
                <a:cs typeface="Microsoft Sans Serif"/>
              </a:rPr>
              <a:t>vim,</a:t>
            </a:r>
            <a:r>
              <a:rPr dirty="0" sz="3350" spc="20">
                <a:latin typeface="Microsoft Sans Serif"/>
                <a:cs typeface="Microsoft Sans Serif"/>
              </a:rPr>
              <a:t> </a:t>
            </a:r>
            <a:r>
              <a:rPr dirty="0" sz="3350" spc="-10">
                <a:latin typeface="Microsoft Sans Serif"/>
                <a:cs typeface="Microsoft Sans Serif"/>
              </a:rPr>
              <a:t>VSCode</a:t>
            </a:r>
            <a:endParaRPr sz="3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3030" rIns="0" bIns="0" rtlCol="0" vert="horz">
            <a:spAutoFit/>
          </a:bodyPr>
          <a:lstStyle/>
          <a:p>
            <a:pPr marL="12700" marR="5080">
              <a:lnSpc>
                <a:spcPts val="4510"/>
              </a:lnSpc>
              <a:spcBef>
                <a:spcPts val="890"/>
              </a:spcBef>
            </a:pPr>
            <a:r>
              <a:rPr dirty="0" spc="-185"/>
              <a:t>Как</a:t>
            </a:r>
            <a:r>
              <a:rPr dirty="0" spc="-110"/>
              <a:t> </a:t>
            </a:r>
            <a:r>
              <a:rPr dirty="0"/>
              <a:t>настроить</a:t>
            </a:r>
            <a:r>
              <a:rPr dirty="0" spc="-200"/>
              <a:t> </a:t>
            </a:r>
            <a:r>
              <a:rPr dirty="0" spc="-10"/>
              <a:t>красивые</a:t>
            </a:r>
            <a:r>
              <a:rPr dirty="0" spc="-155"/>
              <a:t> </a:t>
            </a:r>
            <a:r>
              <a:rPr dirty="0"/>
              <a:t>цвета</a:t>
            </a:r>
            <a:r>
              <a:rPr dirty="0" spc="-155"/>
              <a:t> </a:t>
            </a:r>
            <a:r>
              <a:rPr dirty="0"/>
              <a:t>в</a:t>
            </a:r>
            <a:r>
              <a:rPr dirty="0" spc="-155"/>
              <a:t> </a:t>
            </a:r>
            <a:r>
              <a:rPr dirty="0" spc="-20"/>
              <a:t>man? </a:t>
            </a:r>
            <a:r>
              <a:rPr dirty="0"/>
              <a:t>(и</a:t>
            </a:r>
            <a:r>
              <a:rPr dirty="0" spc="10"/>
              <a:t> </a:t>
            </a:r>
            <a:r>
              <a:rPr dirty="0"/>
              <a:t>не</a:t>
            </a:r>
            <a:r>
              <a:rPr dirty="0" spc="10"/>
              <a:t> </a:t>
            </a:r>
            <a:r>
              <a:rPr dirty="0" spc="-10"/>
              <a:t>только)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1219" y="1755251"/>
            <a:ext cx="9424035" cy="10134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63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Нужно</a:t>
            </a:r>
            <a:r>
              <a:rPr dirty="0" sz="2800" spc="-14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пропатчить</a:t>
            </a:r>
            <a:r>
              <a:rPr dirty="0" sz="2800" spc="-14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~/.bashrc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25"/>
              </a:spcBef>
              <a:buClr>
                <a:srgbClr val="000000"/>
              </a:buClr>
              <a:buChar char="•"/>
              <a:tabLst>
                <a:tab pos="241935" algn="l"/>
              </a:tabLst>
            </a:pPr>
            <a:r>
              <a:rPr dirty="0" u="sng" sz="2800" spc="-2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https://</a:t>
            </a:r>
            <a:r>
              <a:rPr dirty="0" u="sng" sz="2800" spc="-2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  <a:hlinkClick r:id="rId2"/>
              </a:rPr>
              <a:t>www.tecmint.com/view-colored-man-pages-in-</a:t>
            </a:r>
            <a:r>
              <a:rPr dirty="0" u="sng" sz="2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  <a:hlinkClick r:id="rId2"/>
              </a:rPr>
              <a:t>linux/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VIM...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1219" y="1834336"/>
            <a:ext cx="5622290" cy="3909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Microsoft Sans Serif"/>
                <a:cs typeface="Microsoft Sans Serif"/>
              </a:rPr>
              <a:t>Ну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что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ж,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начнём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600" spc="-25">
                <a:latin typeface="Microsoft Sans Serif"/>
                <a:cs typeface="Microsoft Sans Serif"/>
              </a:rPr>
              <a:t>Режимы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vim: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406400" indent="-393700">
              <a:lnSpc>
                <a:spcPct val="100000"/>
              </a:lnSpc>
              <a:buAutoNum type="arabicParenR"/>
              <a:tabLst>
                <a:tab pos="406400" algn="l"/>
              </a:tabLst>
            </a:pPr>
            <a:r>
              <a:rPr dirty="0" sz="1600" b="1">
                <a:latin typeface="Arial"/>
                <a:cs typeface="Arial"/>
              </a:rPr>
              <a:t>NORMAL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-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режим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по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умолчанию;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нужен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для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навигации</a:t>
            </a:r>
            <a:endParaRPr sz="1600">
              <a:latin typeface="Microsoft Sans Serif"/>
              <a:cs typeface="Microsoft Sans Serif"/>
            </a:endParaRPr>
          </a:p>
          <a:p>
            <a:pPr marL="406400" indent="-393700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406400" algn="l"/>
              </a:tabLst>
            </a:pPr>
            <a:r>
              <a:rPr dirty="0" sz="1600" b="1">
                <a:latin typeface="Arial"/>
                <a:cs typeface="Arial"/>
              </a:rPr>
              <a:t>INSERT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-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режим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вставки</a:t>
            </a:r>
            <a:endParaRPr sz="1600">
              <a:latin typeface="Microsoft Sans Serif"/>
              <a:cs typeface="Microsoft Sans Serif"/>
            </a:endParaRPr>
          </a:p>
          <a:p>
            <a:pPr marL="406400" indent="-393700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406400" algn="l"/>
              </a:tabLst>
            </a:pPr>
            <a:r>
              <a:rPr dirty="0" sz="1600" b="1">
                <a:latin typeface="Arial"/>
                <a:cs typeface="Arial"/>
              </a:rPr>
              <a:t>REPLACE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-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режим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замены</a:t>
            </a:r>
            <a:endParaRPr sz="1600">
              <a:latin typeface="Microsoft Sans Serif"/>
              <a:cs typeface="Microsoft Sans Serif"/>
            </a:endParaRPr>
          </a:p>
          <a:p>
            <a:pPr marL="406400" indent="-3937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406400" algn="l"/>
              </a:tabLst>
            </a:pPr>
            <a:r>
              <a:rPr dirty="0" sz="1600" b="1">
                <a:latin typeface="Arial"/>
                <a:cs typeface="Arial"/>
              </a:rPr>
              <a:t>VISUAL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-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режим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выделения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текста</a:t>
            </a:r>
            <a:endParaRPr sz="1600">
              <a:latin typeface="Microsoft Sans Serif"/>
              <a:cs typeface="Microsoft Sans Serif"/>
            </a:endParaRPr>
          </a:p>
          <a:p>
            <a:pPr lvl="1" marL="697865" indent="-227965">
              <a:lnSpc>
                <a:spcPct val="100000"/>
              </a:lnSpc>
              <a:spcBef>
                <a:spcPts val="130"/>
              </a:spcBef>
              <a:buFont typeface="Microsoft Sans Serif"/>
              <a:buChar char="•"/>
              <a:tabLst>
                <a:tab pos="697865" algn="l"/>
              </a:tabLst>
            </a:pPr>
            <a:r>
              <a:rPr dirty="0" sz="1400" b="1">
                <a:latin typeface="Arial"/>
                <a:cs typeface="Arial"/>
              </a:rPr>
              <a:t>VISUAL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BLOCK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360">
                <a:latin typeface="Microsoft Sans Serif"/>
                <a:cs typeface="Microsoft Sans Serif"/>
              </a:rPr>
              <a:t>–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выделение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вертикально</a:t>
            </a:r>
            <a:endParaRPr sz="1400">
              <a:latin typeface="Microsoft Sans Serif"/>
              <a:cs typeface="Microsoft Sans Serif"/>
            </a:endParaRPr>
          </a:p>
          <a:p>
            <a:pPr lvl="1" marL="697865" indent="-227965">
              <a:lnSpc>
                <a:spcPct val="100000"/>
              </a:lnSpc>
              <a:spcBef>
                <a:spcPts val="155"/>
              </a:spcBef>
              <a:buFont typeface="Microsoft Sans Serif"/>
              <a:buChar char="•"/>
              <a:tabLst>
                <a:tab pos="697865" algn="l"/>
              </a:tabLst>
            </a:pPr>
            <a:r>
              <a:rPr dirty="0" sz="1400" b="1">
                <a:latin typeface="Arial"/>
                <a:cs typeface="Arial"/>
              </a:rPr>
              <a:t>VISUAL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LINE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360">
                <a:latin typeface="Microsoft Sans Serif"/>
                <a:cs typeface="Microsoft Sans Serif"/>
              </a:rPr>
              <a:t>–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выделение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горизонтально</a:t>
            </a:r>
            <a:endParaRPr sz="1400">
              <a:latin typeface="Microsoft Sans Serif"/>
              <a:cs typeface="Microsoft Sans Serif"/>
            </a:endParaRPr>
          </a:p>
          <a:p>
            <a:pPr marL="362585" indent="-349885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362585" algn="l"/>
              </a:tabLst>
            </a:pPr>
            <a:r>
              <a:rPr dirty="0" sz="1600" b="1">
                <a:latin typeface="Arial"/>
                <a:cs typeface="Arial"/>
              </a:rPr>
              <a:t>COMMAND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-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режим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запуска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команд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Microsoft Sans Serif"/>
                <a:cs typeface="Microsoft Sans Serif"/>
              </a:rPr>
              <a:t>Нажмите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&lt;Esc&gt;,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чтобы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вернуться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в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b="1">
                <a:latin typeface="Arial"/>
                <a:cs typeface="Arial"/>
              </a:rPr>
              <a:t>NORMAL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режим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Режим</a:t>
            </a:r>
            <a:r>
              <a:rPr dirty="0" spc="-195"/>
              <a:t> </a:t>
            </a:r>
            <a:r>
              <a:rPr dirty="0" spc="-10"/>
              <a:t>INSERT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1219" y="1755251"/>
            <a:ext cx="9704070" cy="138049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630"/>
              </a:spcBef>
              <a:buChar char="•"/>
              <a:tabLst>
                <a:tab pos="241935" algn="l"/>
              </a:tabLst>
            </a:pPr>
            <a:r>
              <a:rPr dirty="0" sz="2800" spc="-120">
                <a:latin typeface="Microsoft Sans Serif"/>
                <a:cs typeface="Microsoft Sans Serif"/>
              </a:rPr>
              <a:t>Как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войти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в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режим?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Press: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 spc="-50">
                <a:latin typeface="Microsoft Sans Serif"/>
                <a:cs typeface="Microsoft Sans Serif"/>
              </a:rPr>
              <a:t>i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2890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dirty="0" sz="2800">
                <a:latin typeface="Microsoft Sans Serif"/>
                <a:cs typeface="Microsoft Sans Serif"/>
              </a:rPr>
              <a:t>В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этом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режиме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происходит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редактирования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файла,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60">
                <a:latin typeface="Microsoft Sans Serif"/>
                <a:cs typeface="Microsoft Sans Serif"/>
              </a:rPr>
              <a:t>как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50">
                <a:latin typeface="Microsoft Sans Serif"/>
                <a:cs typeface="Microsoft Sans Serif"/>
              </a:rPr>
              <a:t>в </a:t>
            </a:r>
            <a:r>
              <a:rPr dirty="0" sz="2800">
                <a:latin typeface="Microsoft Sans Serif"/>
                <a:cs typeface="Microsoft Sans Serif"/>
              </a:rPr>
              <a:t>обычном</a:t>
            </a:r>
            <a:r>
              <a:rPr dirty="0" sz="2800" spc="-145">
                <a:latin typeface="Microsoft Sans Serif"/>
                <a:cs typeface="Microsoft Sans Serif"/>
              </a:rPr>
              <a:t> </a:t>
            </a:r>
            <a:r>
              <a:rPr dirty="0" sz="2800" spc="-30">
                <a:latin typeface="Microsoft Sans Serif"/>
                <a:cs typeface="Microsoft Sans Serif"/>
              </a:rPr>
              <a:t>текстовом</a:t>
            </a:r>
            <a:r>
              <a:rPr dirty="0" sz="2800" spc="-14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редакторе.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Режим</a:t>
            </a:r>
            <a:r>
              <a:rPr dirty="0" spc="-195"/>
              <a:t> </a:t>
            </a:r>
            <a:r>
              <a:rPr dirty="0" spc="-10"/>
              <a:t>COMMAND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1219" y="1755251"/>
            <a:ext cx="6561455" cy="287718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630"/>
              </a:spcBef>
              <a:buChar char="•"/>
              <a:tabLst>
                <a:tab pos="241935" algn="l"/>
              </a:tabLst>
            </a:pPr>
            <a:r>
              <a:rPr dirty="0" sz="2800" spc="-25">
                <a:latin typeface="Microsoft Sans Serif"/>
                <a:cs typeface="Microsoft Sans Serif"/>
              </a:rPr>
              <a:t>Некоторые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команды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вы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уже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знаете: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25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:q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/</a:t>
            </a:r>
            <a:r>
              <a:rPr dirty="0" sz="2800" spc="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:quit</a:t>
            </a:r>
            <a:r>
              <a:rPr dirty="0" sz="2800" spc="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выйти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:w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сохранить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файл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:x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выйти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с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сохранением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:help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[COMMAND]</a:t>
            </a:r>
            <a:endParaRPr sz="2800">
              <a:latin typeface="Microsoft Sans Serif"/>
              <a:cs typeface="Microsoft Sans Serif"/>
            </a:endParaRPr>
          </a:p>
          <a:p>
            <a:pPr lvl="1" marL="697865" indent="-227965">
              <a:lnSpc>
                <a:spcPct val="100000"/>
              </a:lnSpc>
              <a:spcBef>
                <a:spcPts val="125"/>
              </a:spcBef>
              <a:buChar char="•"/>
              <a:tabLst>
                <a:tab pos="697865" algn="l"/>
              </a:tabLst>
            </a:pPr>
            <a:r>
              <a:rPr dirty="0" sz="2400">
                <a:latin typeface="Microsoft Sans Serif"/>
                <a:cs typeface="Microsoft Sans Serif"/>
              </a:rPr>
              <a:t>:help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:w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-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35">
                <a:latin typeface="Microsoft Sans Serif"/>
                <a:cs typeface="Microsoft Sans Serif"/>
              </a:rPr>
              <a:t>показать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справку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по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команде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:w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Навигация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1219" y="1755251"/>
            <a:ext cx="9939020" cy="238569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63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Большую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часть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команд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для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навигации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мы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уже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и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так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знаем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25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gg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 spc="725">
                <a:latin typeface="Microsoft Sans Serif"/>
                <a:cs typeface="Microsoft Sans Serif"/>
              </a:rPr>
              <a:t>–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перейти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в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начало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файла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&lt;N&gt;gg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725">
                <a:latin typeface="Microsoft Sans Serif"/>
                <a:cs typeface="Microsoft Sans Serif"/>
              </a:rPr>
              <a:t>–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перейти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на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строку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 spc="-50">
                <a:latin typeface="Microsoft Sans Serif"/>
                <a:cs typeface="Microsoft Sans Serif"/>
              </a:rPr>
              <a:t>N</a:t>
            </a:r>
            <a:endParaRPr sz="2800">
              <a:latin typeface="Microsoft Sans Serif"/>
              <a:cs typeface="Microsoft Sans Serif"/>
            </a:endParaRPr>
          </a:p>
          <a:p>
            <a:pPr lvl="1" marL="697865" indent="-227965">
              <a:lnSpc>
                <a:spcPct val="100000"/>
              </a:lnSpc>
              <a:spcBef>
                <a:spcPts val="130"/>
              </a:spcBef>
              <a:buChar char="•"/>
              <a:tabLst>
                <a:tab pos="697865" algn="l"/>
              </a:tabLst>
            </a:pPr>
            <a:r>
              <a:rPr dirty="0" sz="2400">
                <a:latin typeface="Microsoft Sans Serif"/>
                <a:cs typeface="Microsoft Sans Serif"/>
              </a:rPr>
              <a:t>5gg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630">
                <a:latin typeface="Microsoft Sans Serif"/>
                <a:cs typeface="Microsoft Sans Serif"/>
              </a:rPr>
              <a:t>–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перейти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на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пятую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строку</a:t>
            </a:r>
            <a:endParaRPr sz="24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5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G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перейти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в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конец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файла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VISUAL</a:t>
            </a:r>
            <a:r>
              <a:rPr dirty="0" spc="-285"/>
              <a:t> </a:t>
            </a:r>
            <a:r>
              <a:rPr dirty="0" spc="-30"/>
              <a:t>режимы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1219" y="1762673"/>
            <a:ext cx="9825990" cy="417639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40"/>
              </a:spcBef>
              <a:buChar char="•"/>
              <a:tabLst>
                <a:tab pos="240665" algn="l"/>
              </a:tabLst>
            </a:pPr>
            <a:r>
              <a:rPr dirty="0" sz="2100" spc="-85">
                <a:latin typeface="Microsoft Sans Serif"/>
                <a:cs typeface="Microsoft Sans Serif"/>
              </a:rPr>
              <a:t>Как</a:t>
            </a:r>
            <a:r>
              <a:rPr dirty="0" sz="2100" spc="-40">
                <a:latin typeface="Microsoft Sans Serif"/>
                <a:cs typeface="Microsoft Sans Serif"/>
              </a:rPr>
              <a:t> </a:t>
            </a:r>
            <a:r>
              <a:rPr dirty="0" sz="2100" spc="-10">
                <a:latin typeface="Microsoft Sans Serif"/>
                <a:cs typeface="Microsoft Sans Serif"/>
              </a:rPr>
              <a:t>перейти?</a:t>
            </a:r>
            <a:endParaRPr sz="21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540"/>
              </a:spcBef>
            </a:pPr>
            <a:r>
              <a:rPr dirty="0" sz="2100">
                <a:latin typeface="Microsoft Sans Serif"/>
                <a:cs typeface="Microsoft Sans Serif"/>
              </a:rPr>
              <a:t>Press:</a:t>
            </a:r>
            <a:r>
              <a:rPr dirty="0" sz="2100" spc="-45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v</a:t>
            </a:r>
            <a:r>
              <a:rPr dirty="0" sz="2100" spc="-35">
                <a:latin typeface="Microsoft Sans Serif"/>
                <a:cs typeface="Microsoft Sans Serif"/>
              </a:rPr>
              <a:t> </a:t>
            </a:r>
            <a:r>
              <a:rPr dirty="0" sz="2100" spc="550">
                <a:latin typeface="Microsoft Sans Serif"/>
                <a:cs typeface="Microsoft Sans Serif"/>
              </a:rPr>
              <a:t>–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 b="1">
                <a:latin typeface="Arial"/>
                <a:cs typeface="Arial"/>
              </a:rPr>
              <a:t>VISUAL</a:t>
            </a:r>
            <a:r>
              <a:rPr dirty="0" sz="2100" spc="-65" b="1">
                <a:latin typeface="Arial"/>
                <a:cs typeface="Arial"/>
              </a:rPr>
              <a:t> </a:t>
            </a:r>
            <a:r>
              <a:rPr dirty="0" sz="2100" spc="550">
                <a:latin typeface="Microsoft Sans Serif"/>
                <a:cs typeface="Microsoft Sans Serif"/>
              </a:rPr>
              <a:t>–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 spc="-10">
                <a:latin typeface="Microsoft Sans Serif"/>
                <a:cs typeface="Microsoft Sans Serif"/>
              </a:rPr>
              <a:t>можно</a:t>
            </a:r>
            <a:r>
              <a:rPr dirty="0" sz="2100" spc="-35">
                <a:latin typeface="Microsoft Sans Serif"/>
                <a:cs typeface="Microsoft Sans Serif"/>
              </a:rPr>
              <a:t> </a:t>
            </a:r>
            <a:r>
              <a:rPr dirty="0" sz="2100" spc="-10">
                <a:latin typeface="Microsoft Sans Serif"/>
                <a:cs typeface="Microsoft Sans Serif"/>
              </a:rPr>
              <a:t>двигать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 spc="-10">
                <a:latin typeface="Microsoft Sans Serif"/>
                <a:cs typeface="Microsoft Sans Serif"/>
              </a:rPr>
              <a:t>курсором</a:t>
            </a:r>
            <a:r>
              <a:rPr dirty="0" sz="2100" spc="-35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по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строкам</a:t>
            </a:r>
            <a:r>
              <a:rPr dirty="0" sz="2100" spc="-35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и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 spc="-10">
                <a:latin typeface="Microsoft Sans Serif"/>
                <a:cs typeface="Microsoft Sans Serif"/>
              </a:rPr>
              <a:t>столбцам</a:t>
            </a:r>
            <a:endParaRPr sz="21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545"/>
              </a:spcBef>
            </a:pPr>
            <a:r>
              <a:rPr dirty="0" sz="2100">
                <a:latin typeface="Microsoft Sans Serif"/>
                <a:cs typeface="Microsoft Sans Serif"/>
              </a:rPr>
              <a:t>Press:</a:t>
            </a:r>
            <a:r>
              <a:rPr dirty="0" sz="2100" spc="5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Shift</a:t>
            </a:r>
            <a:r>
              <a:rPr dirty="0" sz="2100" spc="1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+</a:t>
            </a:r>
            <a:r>
              <a:rPr dirty="0" sz="2100" spc="1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V</a:t>
            </a:r>
            <a:r>
              <a:rPr dirty="0" sz="2100" spc="10">
                <a:latin typeface="Microsoft Sans Serif"/>
                <a:cs typeface="Microsoft Sans Serif"/>
              </a:rPr>
              <a:t> </a:t>
            </a:r>
            <a:r>
              <a:rPr dirty="0" sz="2100" spc="550">
                <a:latin typeface="Microsoft Sans Serif"/>
                <a:cs typeface="Microsoft Sans Serif"/>
              </a:rPr>
              <a:t>–</a:t>
            </a:r>
            <a:r>
              <a:rPr dirty="0" sz="2100" spc="10">
                <a:latin typeface="Microsoft Sans Serif"/>
                <a:cs typeface="Microsoft Sans Serif"/>
              </a:rPr>
              <a:t> </a:t>
            </a:r>
            <a:r>
              <a:rPr dirty="0" sz="2100" b="1">
                <a:latin typeface="Arial"/>
                <a:cs typeface="Arial"/>
              </a:rPr>
              <a:t>VISUAL</a:t>
            </a:r>
            <a:r>
              <a:rPr dirty="0" sz="2100" spc="-5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LINE</a:t>
            </a:r>
            <a:r>
              <a:rPr dirty="0" sz="2100" spc="-15" b="1">
                <a:latin typeface="Arial"/>
                <a:cs typeface="Arial"/>
              </a:rPr>
              <a:t> </a:t>
            </a:r>
            <a:r>
              <a:rPr dirty="0" sz="2100" spc="50">
                <a:latin typeface="Microsoft Sans Serif"/>
                <a:cs typeface="Microsoft Sans Serif"/>
              </a:rPr>
              <a:t>–выделять</a:t>
            </a:r>
            <a:r>
              <a:rPr dirty="0" sz="2100" spc="5">
                <a:latin typeface="Microsoft Sans Serif"/>
                <a:cs typeface="Microsoft Sans Serif"/>
              </a:rPr>
              <a:t> </a:t>
            </a:r>
            <a:r>
              <a:rPr dirty="0" sz="2100" spc="-10">
                <a:latin typeface="Microsoft Sans Serif"/>
                <a:cs typeface="Microsoft Sans Serif"/>
              </a:rPr>
              <a:t>построчно</a:t>
            </a:r>
            <a:endParaRPr sz="21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540"/>
              </a:spcBef>
            </a:pPr>
            <a:r>
              <a:rPr dirty="0" sz="2100">
                <a:latin typeface="Microsoft Sans Serif"/>
                <a:cs typeface="Microsoft Sans Serif"/>
              </a:rPr>
              <a:t>Press:</a:t>
            </a:r>
            <a:r>
              <a:rPr dirty="0" sz="2100" spc="-1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^V</a:t>
            </a:r>
            <a:r>
              <a:rPr dirty="0" sz="2100" spc="-5">
                <a:latin typeface="Microsoft Sans Serif"/>
                <a:cs typeface="Microsoft Sans Serif"/>
              </a:rPr>
              <a:t> </a:t>
            </a:r>
            <a:r>
              <a:rPr dirty="0" sz="2100" spc="550">
                <a:latin typeface="Microsoft Sans Serif"/>
                <a:cs typeface="Microsoft Sans Serif"/>
              </a:rPr>
              <a:t>–</a:t>
            </a:r>
            <a:r>
              <a:rPr dirty="0" sz="2100" spc="-10">
                <a:latin typeface="Microsoft Sans Serif"/>
                <a:cs typeface="Microsoft Sans Serif"/>
              </a:rPr>
              <a:t> </a:t>
            </a:r>
            <a:r>
              <a:rPr dirty="0" sz="2100" b="1">
                <a:latin typeface="Arial"/>
                <a:cs typeface="Arial"/>
              </a:rPr>
              <a:t>VISUAL</a:t>
            </a:r>
            <a:r>
              <a:rPr dirty="0" sz="2100" spc="-7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BLOCK</a:t>
            </a:r>
            <a:r>
              <a:rPr dirty="0" sz="2100" spc="-35" b="1">
                <a:latin typeface="Arial"/>
                <a:cs typeface="Arial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-</a:t>
            </a:r>
            <a:r>
              <a:rPr dirty="0" sz="2100" spc="-1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выделять</a:t>
            </a:r>
            <a:r>
              <a:rPr dirty="0" sz="2100" spc="-5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по</a:t>
            </a:r>
            <a:r>
              <a:rPr dirty="0" sz="2100" spc="-10">
                <a:latin typeface="Microsoft Sans Serif"/>
                <a:cs typeface="Microsoft Sans Serif"/>
              </a:rPr>
              <a:t> столбцам</a:t>
            </a:r>
            <a:endParaRPr sz="21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45"/>
              </a:spcBef>
              <a:buChar char="•"/>
              <a:tabLst>
                <a:tab pos="240665" algn="l"/>
              </a:tabLst>
            </a:pPr>
            <a:r>
              <a:rPr dirty="0" sz="2100">
                <a:latin typeface="Microsoft Sans Serif"/>
                <a:cs typeface="Microsoft Sans Serif"/>
              </a:rPr>
              <a:t>y</a:t>
            </a:r>
            <a:r>
              <a:rPr dirty="0" sz="2100" spc="-40">
                <a:latin typeface="Microsoft Sans Serif"/>
                <a:cs typeface="Microsoft Sans Serif"/>
              </a:rPr>
              <a:t> </a:t>
            </a:r>
            <a:r>
              <a:rPr dirty="0" sz="2100" spc="550">
                <a:latin typeface="Microsoft Sans Serif"/>
                <a:cs typeface="Microsoft Sans Serif"/>
              </a:rPr>
              <a:t>–</a:t>
            </a:r>
            <a:r>
              <a:rPr dirty="0" sz="2100" spc="-35">
                <a:latin typeface="Microsoft Sans Serif"/>
                <a:cs typeface="Microsoft Sans Serif"/>
              </a:rPr>
              <a:t> </a:t>
            </a:r>
            <a:r>
              <a:rPr dirty="0" sz="2100" spc="-20">
                <a:latin typeface="Microsoft Sans Serif"/>
                <a:cs typeface="Microsoft Sans Serif"/>
              </a:rPr>
              <a:t>скопировать</a:t>
            </a:r>
            <a:r>
              <a:rPr dirty="0" sz="2100" spc="-4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выделенный</a:t>
            </a:r>
            <a:r>
              <a:rPr dirty="0" sz="2100" spc="-35">
                <a:latin typeface="Microsoft Sans Serif"/>
                <a:cs typeface="Microsoft Sans Serif"/>
              </a:rPr>
              <a:t> </a:t>
            </a:r>
            <a:r>
              <a:rPr dirty="0" sz="2100" spc="-10">
                <a:latin typeface="Microsoft Sans Serif"/>
                <a:cs typeface="Microsoft Sans Serif"/>
              </a:rPr>
              <a:t>участок</a:t>
            </a:r>
            <a:r>
              <a:rPr dirty="0" sz="2100" spc="-35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(</a:t>
            </a:r>
            <a:r>
              <a:rPr dirty="0" sz="2100" b="1">
                <a:latin typeface="Arial"/>
                <a:cs typeface="Arial"/>
              </a:rPr>
              <a:t>y</a:t>
            </a:r>
            <a:r>
              <a:rPr dirty="0" sz="2100">
                <a:latin typeface="Microsoft Sans Serif"/>
                <a:cs typeface="Microsoft Sans Serif"/>
              </a:rPr>
              <a:t>ank,</a:t>
            </a:r>
            <a:r>
              <a:rPr dirty="0" sz="2100" spc="-40">
                <a:latin typeface="Microsoft Sans Serif"/>
                <a:cs typeface="Microsoft Sans Serif"/>
              </a:rPr>
              <a:t> т.е.</a:t>
            </a:r>
            <a:r>
              <a:rPr dirty="0" sz="2100" spc="-35">
                <a:latin typeface="Microsoft Sans Serif"/>
                <a:cs typeface="Microsoft Sans Serif"/>
              </a:rPr>
              <a:t> </a:t>
            </a:r>
            <a:r>
              <a:rPr dirty="0" sz="2100" spc="-10">
                <a:latin typeface="Microsoft Sans Serif"/>
                <a:cs typeface="Microsoft Sans Serif"/>
              </a:rPr>
              <a:t>выдернуть)</a:t>
            </a:r>
            <a:endParaRPr sz="21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40"/>
              </a:spcBef>
              <a:buChar char="•"/>
              <a:tabLst>
                <a:tab pos="240665" algn="l"/>
              </a:tabLst>
            </a:pPr>
            <a:r>
              <a:rPr dirty="0" sz="2100">
                <a:latin typeface="Microsoft Sans Serif"/>
                <a:cs typeface="Microsoft Sans Serif"/>
              </a:rPr>
              <a:t>d</a:t>
            </a:r>
            <a:r>
              <a:rPr dirty="0" sz="2100" spc="-5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-</a:t>
            </a:r>
            <a:r>
              <a:rPr dirty="0" sz="2100" spc="-5">
                <a:latin typeface="Microsoft Sans Serif"/>
                <a:cs typeface="Microsoft Sans Serif"/>
              </a:rPr>
              <a:t> </a:t>
            </a:r>
            <a:r>
              <a:rPr dirty="0" sz="2100" spc="-20">
                <a:latin typeface="Microsoft Sans Serif"/>
                <a:cs typeface="Microsoft Sans Serif"/>
              </a:rPr>
              <a:t>(скопировать</a:t>
            </a:r>
            <a:r>
              <a:rPr dirty="0" sz="2100">
                <a:latin typeface="Microsoft Sans Serif"/>
                <a:cs typeface="Microsoft Sans Serif"/>
              </a:rPr>
              <a:t> и)</a:t>
            </a:r>
            <a:r>
              <a:rPr dirty="0" sz="2100" spc="-5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удалить</a:t>
            </a:r>
            <a:r>
              <a:rPr dirty="0" sz="2100" spc="-5">
                <a:latin typeface="Microsoft Sans Serif"/>
                <a:cs typeface="Microsoft Sans Serif"/>
              </a:rPr>
              <a:t> </a:t>
            </a:r>
            <a:r>
              <a:rPr dirty="0" sz="2100" spc="-10">
                <a:latin typeface="Microsoft Sans Serif"/>
                <a:cs typeface="Microsoft Sans Serif"/>
              </a:rPr>
              <a:t>(</a:t>
            </a:r>
            <a:r>
              <a:rPr dirty="0" sz="2100" spc="-10" b="1">
                <a:latin typeface="Arial"/>
                <a:cs typeface="Arial"/>
              </a:rPr>
              <a:t>d</a:t>
            </a:r>
            <a:r>
              <a:rPr dirty="0" sz="2100" spc="-10">
                <a:latin typeface="Microsoft Sans Serif"/>
                <a:cs typeface="Microsoft Sans Serif"/>
              </a:rPr>
              <a:t>elete)</a:t>
            </a:r>
            <a:endParaRPr sz="21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40"/>
              </a:spcBef>
              <a:buChar char="•"/>
              <a:tabLst>
                <a:tab pos="240665" algn="l"/>
              </a:tabLst>
            </a:pPr>
            <a:r>
              <a:rPr dirty="0" sz="2100">
                <a:latin typeface="Microsoft Sans Serif"/>
                <a:cs typeface="Microsoft Sans Serif"/>
              </a:rPr>
              <a:t>p</a:t>
            </a:r>
            <a:r>
              <a:rPr dirty="0" sz="2100" spc="-50">
                <a:latin typeface="Microsoft Sans Serif"/>
                <a:cs typeface="Microsoft Sans Serif"/>
              </a:rPr>
              <a:t> </a:t>
            </a:r>
            <a:r>
              <a:rPr dirty="0" sz="2100" spc="550">
                <a:latin typeface="Microsoft Sans Serif"/>
                <a:cs typeface="Microsoft Sans Serif"/>
              </a:rPr>
              <a:t>–</a:t>
            </a:r>
            <a:r>
              <a:rPr dirty="0" sz="2100" spc="-5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вставить</a:t>
            </a:r>
            <a:r>
              <a:rPr dirty="0" sz="2100" spc="-50">
                <a:latin typeface="Microsoft Sans Serif"/>
                <a:cs typeface="Microsoft Sans Serif"/>
              </a:rPr>
              <a:t> </a:t>
            </a:r>
            <a:r>
              <a:rPr dirty="0" sz="2100" spc="-10">
                <a:latin typeface="Microsoft Sans Serif"/>
                <a:cs typeface="Microsoft Sans Serif"/>
              </a:rPr>
              <a:t>скопированный</a:t>
            </a:r>
            <a:r>
              <a:rPr dirty="0" sz="2100" spc="-50">
                <a:latin typeface="Microsoft Sans Serif"/>
                <a:cs typeface="Microsoft Sans Serif"/>
              </a:rPr>
              <a:t> </a:t>
            </a:r>
            <a:r>
              <a:rPr dirty="0" sz="2100" spc="-10">
                <a:latin typeface="Microsoft Sans Serif"/>
                <a:cs typeface="Microsoft Sans Serif"/>
              </a:rPr>
              <a:t>участок</a:t>
            </a:r>
            <a:r>
              <a:rPr dirty="0" sz="2100" spc="-50">
                <a:latin typeface="Microsoft Sans Serif"/>
                <a:cs typeface="Microsoft Sans Serif"/>
              </a:rPr>
              <a:t> </a:t>
            </a:r>
            <a:r>
              <a:rPr dirty="0" sz="2100" spc="-10">
                <a:latin typeface="Microsoft Sans Serif"/>
                <a:cs typeface="Microsoft Sans Serif"/>
              </a:rPr>
              <a:t>(</a:t>
            </a:r>
            <a:r>
              <a:rPr dirty="0" sz="2100" spc="-10" b="1">
                <a:latin typeface="Arial"/>
                <a:cs typeface="Arial"/>
              </a:rPr>
              <a:t>p</a:t>
            </a:r>
            <a:r>
              <a:rPr dirty="0" sz="2100" spc="-10">
                <a:latin typeface="Microsoft Sans Serif"/>
                <a:cs typeface="Microsoft Sans Serif"/>
              </a:rPr>
              <a:t>aste)</a:t>
            </a:r>
            <a:endParaRPr sz="21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45"/>
              </a:spcBef>
              <a:buChar char="•"/>
              <a:tabLst>
                <a:tab pos="240665" algn="l"/>
              </a:tabLst>
            </a:pPr>
            <a:r>
              <a:rPr dirty="0" sz="2100">
                <a:latin typeface="Microsoft Sans Serif"/>
                <a:cs typeface="Microsoft Sans Serif"/>
              </a:rPr>
              <a:t>~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 spc="550">
                <a:latin typeface="Microsoft Sans Serif"/>
                <a:cs typeface="Microsoft Sans Serif"/>
              </a:rPr>
              <a:t>–</a:t>
            </a:r>
            <a:r>
              <a:rPr dirty="0" sz="2100" spc="-25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поменять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регистр</a:t>
            </a:r>
            <a:r>
              <a:rPr dirty="0" sz="2100" spc="-25">
                <a:latin typeface="Microsoft Sans Serif"/>
                <a:cs typeface="Microsoft Sans Serif"/>
              </a:rPr>
              <a:t> </a:t>
            </a:r>
            <a:r>
              <a:rPr dirty="0" sz="2100" spc="-20">
                <a:latin typeface="Microsoft Sans Serif"/>
                <a:cs typeface="Microsoft Sans Serif"/>
              </a:rPr>
              <a:t>букв</a:t>
            </a:r>
            <a:endParaRPr sz="21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40"/>
              </a:spcBef>
              <a:buChar char="•"/>
              <a:tabLst>
                <a:tab pos="240665" algn="l"/>
              </a:tabLst>
            </a:pPr>
            <a:r>
              <a:rPr dirty="0" sz="2100">
                <a:latin typeface="Microsoft Sans Serif"/>
                <a:cs typeface="Microsoft Sans Serif"/>
              </a:rPr>
              <a:t>Shift</a:t>
            </a:r>
            <a:r>
              <a:rPr dirty="0" sz="2100" spc="-25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+</a:t>
            </a:r>
            <a:r>
              <a:rPr dirty="0" sz="2100" spc="-2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i</a:t>
            </a:r>
            <a:r>
              <a:rPr dirty="0" sz="2100" spc="-20">
                <a:latin typeface="Microsoft Sans Serif"/>
                <a:cs typeface="Microsoft Sans Serif"/>
              </a:rPr>
              <a:t> </a:t>
            </a:r>
            <a:r>
              <a:rPr dirty="0" sz="2100" spc="550">
                <a:latin typeface="Microsoft Sans Serif"/>
                <a:cs typeface="Microsoft Sans Serif"/>
              </a:rPr>
              <a:t>–</a:t>
            </a:r>
            <a:r>
              <a:rPr dirty="0" sz="2100" spc="-2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перейти</a:t>
            </a:r>
            <a:r>
              <a:rPr dirty="0" sz="2100" spc="-2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к</a:t>
            </a:r>
            <a:r>
              <a:rPr dirty="0" sz="2100" spc="-20">
                <a:latin typeface="Microsoft Sans Serif"/>
                <a:cs typeface="Microsoft Sans Serif"/>
              </a:rPr>
              <a:t> </a:t>
            </a:r>
            <a:r>
              <a:rPr dirty="0" sz="2100" spc="-10">
                <a:latin typeface="Microsoft Sans Serif"/>
                <a:cs typeface="Microsoft Sans Serif"/>
              </a:rPr>
              <a:t>редактированию</a:t>
            </a:r>
            <a:r>
              <a:rPr dirty="0" sz="2100" spc="-2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после</a:t>
            </a:r>
            <a:r>
              <a:rPr dirty="0" sz="2100" spc="-25">
                <a:latin typeface="Microsoft Sans Serif"/>
                <a:cs typeface="Microsoft Sans Serif"/>
              </a:rPr>
              <a:t> </a:t>
            </a:r>
            <a:r>
              <a:rPr dirty="0" sz="2100" b="1">
                <a:latin typeface="Arial"/>
                <a:cs typeface="Arial"/>
              </a:rPr>
              <a:t>VISUAL</a:t>
            </a:r>
            <a:r>
              <a:rPr dirty="0" sz="2100" spc="-85" b="1">
                <a:latin typeface="Arial"/>
                <a:cs typeface="Arial"/>
              </a:rPr>
              <a:t> </a:t>
            </a:r>
            <a:r>
              <a:rPr dirty="0" sz="2100" spc="-10" b="1">
                <a:latin typeface="Arial"/>
                <a:cs typeface="Arial"/>
              </a:rPr>
              <a:t>BLOCK</a:t>
            </a:r>
            <a:endParaRPr sz="2100">
              <a:latin typeface="Arial"/>
              <a:cs typeface="Arial"/>
            </a:endParaRPr>
          </a:p>
          <a:p>
            <a:pPr marL="241300" marR="5080" indent="-228600">
              <a:lnSpc>
                <a:spcPts val="206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dirty="0" sz="2100">
                <a:latin typeface="Microsoft Sans Serif"/>
                <a:cs typeface="Microsoft Sans Serif"/>
              </a:rPr>
              <a:t>Esc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+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Esc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 spc="550">
                <a:latin typeface="Microsoft Sans Serif"/>
                <a:cs typeface="Microsoft Sans Serif"/>
              </a:rPr>
              <a:t>–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выйти</a:t>
            </a:r>
            <a:r>
              <a:rPr dirty="0" sz="2100" spc="-25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из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 spc="-10">
                <a:latin typeface="Microsoft Sans Serif"/>
                <a:cs typeface="Microsoft Sans Serif"/>
              </a:rPr>
              <a:t>редактирования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после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выделения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и</a:t>
            </a:r>
            <a:r>
              <a:rPr dirty="0" sz="2100" spc="-25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применить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ко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 spc="-20">
                <a:latin typeface="Microsoft Sans Serif"/>
                <a:cs typeface="Microsoft Sans Serif"/>
              </a:rPr>
              <a:t>всем </a:t>
            </a:r>
            <a:r>
              <a:rPr dirty="0" sz="2100" spc="-10">
                <a:latin typeface="Microsoft Sans Serif"/>
                <a:cs typeface="Microsoft Sans Serif"/>
              </a:rPr>
              <a:t>строкам</a:t>
            </a:r>
            <a:endParaRPr sz="2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Ещё</a:t>
            </a:r>
            <a:r>
              <a:rPr dirty="0" spc="-100"/>
              <a:t> </a:t>
            </a:r>
            <a:r>
              <a:rPr dirty="0"/>
              <a:t>пара</a:t>
            </a:r>
            <a:r>
              <a:rPr dirty="0" spc="-95"/>
              <a:t> </a:t>
            </a:r>
            <a:r>
              <a:rPr dirty="0" spc="-30"/>
              <a:t>полезных</a:t>
            </a:r>
            <a:r>
              <a:rPr dirty="0" spc="-95"/>
              <a:t> </a:t>
            </a:r>
            <a:r>
              <a:rPr dirty="0" spc="-25"/>
              <a:t>команд: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1219" y="1755251"/>
            <a:ext cx="7827645" cy="150749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63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u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 spc="725">
                <a:latin typeface="Microsoft Sans Serif"/>
                <a:cs typeface="Microsoft Sans Serif"/>
              </a:rPr>
              <a:t>–</a:t>
            </a:r>
            <a:r>
              <a:rPr dirty="0" sz="2800" spc="-25">
                <a:latin typeface="Microsoft Sans Serif"/>
                <a:cs typeface="Microsoft Sans Serif"/>
              </a:rPr>
              <a:t> откатить</a:t>
            </a:r>
            <a:r>
              <a:rPr dirty="0" sz="2800" spc="-2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(</a:t>
            </a:r>
            <a:r>
              <a:rPr dirty="0" sz="2800" spc="-10" b="1">
                <a:latin typeface="Arial"/>
                <a:cs typeface="Arial"/>
              </a:rPr>
              <a:t>u</a:t>
            </a:r>
            <a:r>
              <a:rPr dirty="0" sz="2800" spc="-10">
                <a:latin typeface="Microsoft Sans Serif"/>
                <a:cs typeface="Microsoft Sans Serif"/>
              </a:rPr>
              <a:t>ndo)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25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^R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(Ctrl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+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R)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 spc="725">
                <a:latin typeface="Microsoft Sans Serif"/>
                <a:cs typeface="Microsoft Sans Serif"/>
              </a:rPr>
              <a:t>–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откатить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обратно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(</a:t>
            </a:r>
            <a:r>
              <a:rPr dirty="0" sz="2800" spc="-10" b="1">
                <a:latin typeface="Arial"/>
                <a:cs typeface="Arial"/>
              </a:rPr>
              <a:t>r</a:t>
            </a:r>
            <a:r>
              <a:rPr dirty="0" sz="2800" spc="-10">
                <a:latin typeface="Microsoft Sans Serif"/>
                <a:cs typeface="Microsoft Sans Serif"/>
              </a:rPr>
              <a:t>edo)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:%s/foo/bar/g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725">
                <a:latin typeface="Microsoft Sans Serif"/>
                <a:cs typeface="Microsoft Sans Serif"/>
              </a:rPr>
              <a:t>–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сделать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замену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«foo»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на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«bar»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36747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Где</a:t>
            </a:r>
            <a:r>
              <a:rPr dirty="0" spc="-215"/>
              <a:t> </a:t>
            </a:r>
            <a:r>
              <a:rPr dirty="0" spc="-45"/>
              <a:t>заботать?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1219" y="1755251"/>
            <a:ext cx="5125720" cy="150749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630"/>
              </a:spcBef>
              <a:buChar char="•"/>
              <a:tabLst>
                <a:tab pos="241935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vimtutor</a:t>
            </a:r>
            <a:endParaRPr sz="2800">
              <a:latin typeface="Microsoft Sans Serif"/>
              <a:cs typeface="Microsoft Sans Serif"/>
            </a:endParaRPr>
          </a:p>
          <a:p>
            <a:pPr marL="12700" marR="5080" indent="229235">
              <a:lnSpc>
                <a:spcPct val="115700"/>
              </a:lnSpc>
              <a:buChar char="•"/>
              <a:tabLst>
                <a:tab pos="241935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Настройка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вима,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плагины: </a:t>
            </a:r>
            <a:r>
              <a:rPr dirty="0" u="sng" sz="2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https://habr.com/ru/post/468265/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VSCode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1219" y="1759709"/>
            <a:ext cx="7042150" cy="410337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65"/>
              </a:spcBef>
              <a:buChar char="•"/>
              <a:tabLst>
                <a:tab pos="240665" algn="l"/>
              </a:tabLst>
            </a:pPr>
            <a:r>
              <a:rPr dirty="0" sz="2500">
                <a:latin typeface="Microsoft Sans Serif"/>
                <a:cs typeface="Microsoft Sans Serif"/>
              </a:rPr>
              <a:t>Ctrl</a:t>
            </a:r>
            <a:r>
              <a:rPr dirty="0" sz="2500" spc="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+</a:t>
            </a:r>
            <a:r>
              <a:rPr dirty="0" sz="2500" spc="10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Shift</a:t>
            </a:r>
            <a:r>
              <a:rPr dirty="0" sz="2500" spc="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+</a:t>
            </a:r>
            <a:r>
              <a:rPr dirty="0" sz="2500" spc="10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P</a:t>
            </a:r>
            <a:r>
              <a:rPr dirty="0" sz="2500" spc="-3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-</a:t>
            </a:r>
            <a:r>
              <a:rPr dirty="0" sz="2500" spc="10">
                <a:latin typeface="Microsoft Sans Serif"/>
                <a:cs typeface="Microsoft Sans Serif"/>
              </a:rPr>
              <a:t> </a:t>
            </a:r>
            <a:r>
              <a:rPr dirty="0" sz="2500" spc="-10">
                <a:latin typeface="Microsoft Sans Serif"/>
                <a:cs typeface="Microsoft Sans Serif"/>
              </a:rPr>
              <a:t>palette</a:t>
            </a:r>
            <a:endParaRPr sz="25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70"/>
              </a:spcBef>
              <a:buChar char="•"/>
              <a:tabLst>
                <a:tab pos="240665" algn="l"/>
              </a:tabLst>
            </a:pPr>
            <a:r>
              <a:rPr dirty="0" sz="2500">
                <a:latin typeface="Microsoft Sans Serif"/>
                <a:cs typeface="Microsoft Sans Serif"/>
              </a:rPr>
              <a:t>Hot</a:t>
            </a:r>
            <a:r>
              <a:rPr dirty="0" sz="2500" spc="20">
                <a:latin typeface="Microsoft Sans Serif"/>
                <a:cs typeface="Microsoft Sans Serif"/>
              </a:rPr>
              <a:t> </a:t>
            </a:r>
            <a:r>
              <a:rPr dirty="0" sz="2500" spc="-10">
                <a:latin typeface="Microsoft Sans Serif"/>
                <a:cs typeface="Microsoft Sans Serif"/>
              </a:rPr>
              <a:t>keys:</a:t>
            </a:r>
            <a:endParaRPr sz="25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65"/>
              </a:spcBef>
              <a:buChar char="•"/>
              <a:tabLst>
                <a:tab pos="240665" algn="l"/>
              </a:tabLst>
            </a:pPr>
            <a:r>
              <a:rPr dirty="0" sz="2500">
                <a:latin typeface="Microsoft Sans Serif"/>
                <a:cs typeface="Microsoft Sans Serif"/>
              </a:rPr>
              <a:t>Ctrl</a:t>
            </a:r>
            <a:r>
              <a:rPr dirty="0" sz="2500" spc="-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+ N</a:t>
            </a:r>
            <a:r>
              <a:rPr dirty="0" sz="2500" spc="-5">
                <a:latin typeface="Microsoft Sans Serif"/>
                <a:cs typeface="Microsoft Sans Serif"/>
              </a:rPr>
              <a:t> </a:t>
            </a:r>
            <a:r>
              <a:rPr dirty="0" sz="2500" spc="645">
                <a:latin typeface="Microsoft Sans Serif"/>
                <a:cs typeface="Microsoft Sans Serif"/>
              </a:rPr>
              <a:t>–</a:t>
            </a:r>
            <a:r>
              <a:rPr dirty="0" sz="2500">
                <a:latin typeface="Microsoft Sans Serif"/>
                <a:cs typeface="Microsoft Sans Serif"/>
              </a:rPr>
              <a:t> </a:t>
            </a:r>
            <a:r>
              <a:rPr dirty="0" sz="2500" spc="-20">
                <a:latin typeface="Microsoft Sans Serif"/>
                <a:cs typeface="Microsoft Sans Serif"/>
              </a:rPr>
              <a:t>создать</a:t>
            </a:r>
            <a:r>
              <a:rPr dirty="0" sz="2500" spc="-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новый файл</a:t>
            </a:r>
            <a:r>
              <a:rPr dirty="0" sz="2500" spc="-5">
                <a:latin typeface="Microsoft Sans Serif"/>
                <a:cs typeface="Microsoft Sans Serif"/>
              </a:rPr>
              <a:t> </a:t>
            </a:r>
            <a:r>
              <a:rPr dirty="0" sz="2500" spc="-10">
                <a:latin typeface="Microsoft Sans Serif"/>
                <a:cs typeface="Microsoft Sans Serif"/>
              </a:rPr>
              <a:t>(</a:t>
            </a:r>
            <a:r>
              <a:rPr dirty="0" sz="2500" spc="-10" b="1">
                <a:latin typeface="Arial"/>
                <a:cs typeface="Arial"/>
              </a:rPr>
              <a:t>n</a:t>
            </a:r>
            <a:r>
              <a:rPr dirty="0" sz="2500" spc="-10">
                <a:latin typeface="Microsoft Sans Serif"/>
                <a:cs typeface="Microsoft Sans Serif"/>
              </a:rPr>
              <a:t>ew)</a:t>
            </a:r>
            <a:endParaRPr sz="25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70"/>
              </a:spcBef>
              <a:buChar char="•"/>
              <a:tabLst>
                <a:tab pos="240665" algn="l"/>
              </a:tabLst>
            </a:pPr>
            <a:r>
              <a:rPr dirty="0" sz="2500">
                <a:latin typeface="Microsoft Sans Serif"/>
                <a:cs typeface="Microsoft Sans Serif"/>
              </a:rPr>
              <a:t>Ctrl</a:t>
            </a:r>
            <a:r>
              <a:rPr dirty="0" sz="2500" spc="-1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+</a:t>
            </a:r>
            <a:r>
              <a:rPr dirty="0" sz="2500" spc="-1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O</a:t>
            </a:r>
            <a:r>
              <a:rPr dirty="0" sz="2500" spc="-15">
                <a:latin typeface="Microsoft Sans Serif"/>
                <a:cs typeface="Microsoft Sans Serif"/>
              </a:rPr>
              <a:t> </a:t>
            </a:r>
            <a:r>
              <a:rPr dirty="0" sz="2500" spc="645">
                <a:latin typeface="Microsoft Sans Serif"/>
                <a:cs typeface="Microsoft Sans Serif"/>
              </a:rPr>
              <a:t>–</a:t>
            </a:r>
            <a:r>
              <a:rPr dirty="0" sz="2500" spc="-15">
                <a:latin typeface="Microsoft Sans Serif"/>
                <a:cs typeface="Microsoft Sans Serif"/>
              </a:rPr>
              <a:t> </a:t>
            </a:r>
            <a:r>
              <a:rPr dirty="0" sz="2500" spc="-10">
                <a:latin typeface="Microsoft Sans Serif"/>
                <a:cs typeface="Microsoft Sans Serif"/>
              </a:rPr>
              <a:t>открыть</a:t>
            </a:r>
            <a:r>
              <a:rPr dirty="0" sz="2500" spc="-1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файл</a:t>
            </a:r>
            <a:r>
              <a:rPr dirty="0" sz="2500" spc="-10">
                <a:latin typeface="Microsoft Sans Serif"/>
                <a:cs typeface="Microsoft Sans Serif"/>
              </a:rPr>
              <a:t> (</a:t>
            </a:r>
            <a:r>
              <a:rPr dirty="0" sz="2500" spc="-10" b="1">
                <a:latin typeface="Arial"/>
                <a:cs typeface="Arial"/>
              </a:rPr>
              <a:t>o</a:t>
            </a:r>
            <a:r>
              <a:rPr dirty="0" sz="2500" spc="-10">
                <a:latin typeface="Microsoft Sans Serif"/>
                <a:cs typeface="Microsoft Sans Serif"/>
              </a:rPr>
              <a:t>pen)</a:t>
            </a:r>
            <a:endParaRPr sz="25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65"/>
              </a:spcBef>
              <a:buChar char="•"/>
              <a:tabLst>
                <a:tab pos="240665" algn="l"/>
              </a:tabLst>
            </a:pPr>
            <a:r>
              <a:rPr dirty="0" sz="2500">
                <a:latin typeface="Microsoft Sans Serif"/>
                <a:cs typeface="Microsoft Sans Serif"/>
              </a:rPr>
              <a:t>Ctrl</a:t>
            </a:r>
            <a:r>
              <a:rPr dirty="0" sz="2500" spc="1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+</a:t>
            </a:r>
            <a:r>
              <a:rPr dirty="0" sz="2500" spc="1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Z</a:t>
            </a:r>
            <a:r>
              <a:rPr dirty="0" sz="2500" spc="15">
                <a:latin typeface="Microsoft Sans Serif"/>
                <a:cs typeface="Microsoft Sans Serif"/>
              </a:rPr>
              <a:t> </a:t>
            </a:r>
            <a:r>
              <a:rPr dirty="0" sz="2500" spc="645">
                <a:latin typeface="Microsoft Sans Serif"/>
                <a:cs typeface="Microsoft Sans Serif"/>
              </a:rPr>
              <a:t>–</a:t>
            </a:r>
            <a:r>
              <a:rPr dirty="0" sz="2500" spc="15">
                <a:latin typeface="Microsoft Sans Serif"/>
                <a:cs typeface="Microsoft Sans Serif"/>
              </a:rPr>
              <a:t> </a:t>
            </a:r>
            <a:r>
              <a:rPr dirty="0" sz="2500" spc="-10">
                <a:latin typeface="Microsoft Sans Serif"/>
                <a:cs typeface="Microsoft Sans Serif"/>
              </a:rPr>
              <a:t>откатить</a:t>
            </a:r>
            <a:endParaRPr sz="25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70"/>
              </a:spcBef>
              <a:buChar char="•"/>
              <a:tabLst>
                <a:tab pos="240665" algn="l"/>
              </a:tabLst>
            </a:pPr>
            <a:r>
              <a:rPr dirty="0" sz="2500">
                <a:latin typeface="Microsoft Sans Serif"/>
                <a:cs typeface="Microsoft Sans Serif"/>
              </a:rPr>
              <a:t>Ctrl</a:t>
            </a:r>
            <a:r>
              <a:rPr dirty="0" sz="2500" spc="-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+</a:t>
            </a:r>
            <a:r>
              <a:rPr dirty="0" sz="2500" spc="-50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Y</a:t>
            </a:r>
            <a:r>
              <a:rPr dirty="0" sz="2500" spc="-45">
                <a:latin typeface="Microsoft Sans Serif"/>
                <a:cs typeface="Microsoft Sans Serif"/>
              </a:rPr>
              <a:t> </a:t>
            </a:r>
            <a:r>
              <a:rPr dirty="0" sz="2500" spc="645">
                <a:latin typeface="Microsoft Sans Serif"/>
                <a:cs typeface="Microsoft Sans Serif"/>
              </a:rPr>
              <a:t>–</a:t>
            </a:r>
            <a:r>
              <a:rPr dirty="0" sz="2500" spc="-5">
                <a:latin typeface="Microsoft Sans Serif"/>
                <a:cs typeface="Microsoft Sans Serif"/>
              </a:rPr>
              <a:t> </a:t>
            </a:r>
            <a:r>
              <a:rPr dirty="0" sz="2500" spc="-20">
                <a:latin typeface="Microsoft Sans Serif"/>
                <a:cs typeface="Microsoft Sans Serif"/>
              </a:rPr>
              <a:t>откатить</a:t>
            </a:r>
            <a:r>
              <a:rPr dirty="0" sz="2500" spc="-5">
                <a:latin typeface="Microsoft Sans Serif"/>
                <a:cs typeface="Microsoft Sans Serif"/>
              </a:rPr>
              <a:t> </a:t>
            </a:r>
            <a:r>
              <a:rPr dirty="0" sz="2500" spc="-10">
                <a:latin typeface="Microsoft Sans Serif"/>
                <a:cs typeface="Microsoft Sans Serif"/>
              </a:rPr>
              <a:t>назад</a:t>
            </a:r>
            <a:endParaRPr sz="25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65"/>
              </a:spcBef>
              <a:buChar char="•"/>
              <a:tabLst>
                <a:tab pos="240665" algn="l"/>
                <a:tab pos="2737485" algn="l"/>
              </a:tabLst>
            </a:pPr>
            <a:r>
              <a:rPr dirty="0" sz="2500">
                <a:latin typeface="Microsoft Sans Serif"/>
                <a:cs typeface="Microsoft Sans Serif"/>
              </a:rPr>
              <a:t>Выделить</a:t>
            </a:r>
            <a:r>
              <a:rPr dirty="0" sz="2500" spc="-3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+</a:t>
            </a:r>
            <a:r>
              <a:rPr dirty="0" sz="2500" spc="-35">
                <a:latin typeface="Microsoft Sans Serif"/>
                <a:cs typeface="Microsoft Sans Serif"/>
              </a:rPr>
              <a:t> </a:t>
            </a:r>
            <a:r>
              <a:rPr dirty="0" sz="2500" spc="-20">
                <a:latin typeface="Microsoft Sans Serif"/>
                <a:cs typeface="Microsoft Sans Serif"/>
              </a:rPr>
              <a:t>Ctrl</a:t>
            </a:r>
            <a:r>
              <a:rPr dirty="0" sz="2500">
                <a:latin typeface="Microsoft Sans Serif"/>
                <a:cs typeface="Microsoft Sans Serif"/>
              </a:rPr>
              <a:t>	+ D </a:t>
            </a:r>
            <a:r>
              <a:rPr dirty="0" sz="2500" spc="645">
                <a:latin typeface="Microsoft Sans Serif"/>
                <a:cs typeface="Microsoft Sans Serif"/>
              </a:rPr>
              <a:t>–</a:t>
            </a:r>
            <a:r>
              <a:rPr dirty="0" sz="2500">
                <a:latin typeface="Microsoft Sans Serif"/>
                <a:cs typeface="Microsoft Sans Serif"/>
              </a:rPr>
              <a:t> </a:t>
            </a:r>
            <a:r>
              <a:rPr dirty="0" sz="2500" spc="-20">
                <a:latin typeface="Microsoft Sans Serif"/>
                <a:cs typeface="Microsoft Sans Serif"/>
              </a:rPr>
              <a:t>множественный</a:t>
            </a:r>
            <a:r>
              <a:rPr dirty="0" sz="2500">
                <a:latin typeface="Microsoft Sans Serif"/>
                <a:cs typeface="Microsoft Sans Serif"/>
              </a:rPr>
              <a:t> </a:t>
            </a:r>
            <a:r>
              <a:rPr dirty="0" sz="2500" spc="-10">
                <a:latin typeface="Microsoft Sans Serif"/>
                <a:cs typeface="Microsoft Sans Serif"/>
              </a:rPr>
              <a:t>курсор</a:t>
            </a:r>
            <a:endParaRPr sz="25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70"/>
              </a:spcBef>
              <a:buChar char="•"/>
              <a:tabLst>
                <a:tab pos="240665" algn="l"/>
              </a:tabLst>
            </a:pPr>
            <a:r>
              <a:rPr dirty="0" sz="2500">
                <a:latin typeface="Microsoft Sans Serif"/>
                <a:cs typeface="Microsoft Sans Serif"/>
              </a:rPr>
              <a:t>Ctrl</a:t>
            </a:r>
            <a:r>
              <a:rPr dirty="0" sz="2500" spc="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+</a:t>
            </a:r>
            <a:r>
              <a:rPr dirty="0" sz="2500" spc="5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/</a:t>
            </a:r>
            <a:r>
              <a:rPr dirty="0" sz="2500" spc="5">
                <a:latin typeface="Microsoft Sans Serif"/>
                <a:cs typeface="Microsoft Sans Serif"/>
              </a:rPr>
              <a:t> </a:t>
            </a:r>
            <a:r>
              <a:rPr dirty="0" sz="2500" spc="645">
                <a:latin typeface="Microsoft Sans Serif"/>
                <a:cs typeface="Microsoft Sans Serif"/>
              </a:rPr>
              <a:t>–</a:t>
            </a:r>
            <a:r>
              <a:rPr dirty="0" sz="2500" spc="5">
                <a:latin typeface="Microsoft Sans Serif"/>
                <a:cs typeface="Microsoft Sans Serif"/>
              </a:rPr>
              <a:t> </a:t>
            </a:r>
            <a:r>
              <a:rPr dirty="0" sz="2500" spc="-10">
                <a:latin typeface="Microsoft Sans Serif"/>
                <a:cs typeface="Microsoft Sans Serif"/>
              </a:rPr>
              <a:t>добавить/убрать</a:t>
            </a:r>
            <a:r>
              <a:rPr dirty="0" sz="2500" spc="5">
                <a:latin typeface="Microsoft Sans Serif"/>
                <a:cs typeface="Microsoft Sans Serif"/>
              </a:rPr>
              <a:t> </a:t>
            </a:r>
            <a:r>
              <a:rPr dirty="0" sz="2500" spc="-10">
                <a:latin typeface="Microsoft Sans Serif"/>
                <a:cs typeface="Microsoft Sans Serif"/>
              </a:rPr>
              <a:t>комментарий</a:t>
            </a:r>
            <a:endParaRPr sz="25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65"/>
              </a:spcBef>
              <a:buChar char="•"/>
              <a:tabLst>
                <a:tab pos="240665" algn="l"/>
              </a:tabLst>
            </a:pPr>
            <a:r>
              <a:rPr dirty="0" sz="2500" spc="-20">
                <a:latin typeface="Microsoft Sans Serif"/>
                <a:cs typeface="Microsoft Sans Serif"/>
              </a:rPr>
              <a:t>....</a:t>
            </a:r>
            <a:endParaRPr sz="2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36747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Где</a:t>
            </a:r>
            <a:r>
              <a:rPr dirty="0" spc="-215"/>
              <a:t> </a:t>
            </a:r>
            <a:r>
              <a:rPr dirty="0" spc="-45"/>
              <a:t>заботать?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241300" marR="5080" indent="-228600">
              <a:lnSpc>
                <a:spcPts val="2890"/>
              </a:lnSpc>
              <a:spcBef>
                <a:spcPts val="58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dirty="0" spc="-20"/>
              <a:t>https://code.visualstudio.com/shortcuts/keyboard-</a:t>
            </a:r>
            <a:r>
              <a:rPr dirty="0" spc="-10"/>
              <a:t>shortcuts-</a:t>
            </a:r>
            <a:r>
              <a:rPr dirty="0" u="none" spc="-10"/>
              <a:t> </a:t>
            </a:r>
            <a:r>
              <a:rPr dirty="0" spc="-10"/>
              <a:t>linux.pdf</a:t>
            </a:r>
          </a:p>
          <a:p>
            <a:pPr marL="241935" indent="-229235">
              <a:lnSpc>
                <a:spcPct val="100000"/>
              </a:lnSpc>
              <a:spcBef>
                <a:spcPts val="509"/>
              </a:spcBef>
              <a:buChar char="•"/>
              <a:tabLst>
                <a:tab pos="241935" algn="l"/>
              </a:tabLst>
            </a:pPr>
            <a:r>
              <a:rPr dirty="0" u="none" spc="-10">
                <a:solidFill>
                  <a:srgbClr val="000000"/>
                </a:solidFill>
              </a:rPr>
              <a:t>Можно</a:t>
            </a:r>
            <a:r>
              <a:rPr dirty="0" u="none" spc="-10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настроить</a:t>
            </a:r>
            <a:r>
              <a:rPr dirty="0" u="none" spc="-10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hotkeys</a:t>
            </a:r>
            <a:r>
              <a:rPr dirty="0" u="none" spc="-100">
                <a:solidFill>
                  <a:srgbClr val="000000"/>
                </a:solidFill>
              </a:rPr>
              <a:t> </a:t>
            </a:r>
            <a:r>
              <a:rPr dirty="0" u="none" spc="-10">
                <a:solidFill>
                  <a:srgbClr val="000000"/>
                </a:solidFill>
              </a:rPr>
              <a:t>самому:</a:t>
            </a:r>
          </a:p>
          <a:p>
            <a:pPr lvl="1" marL="697865" indent="-227965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Char char="•"/>
              <a:tabLst>
                <a:tab pos="697865" algn="l"/>
              </a:tabLst>
            </a:pPr>
            <a:r>
              <a:rPr dirty="0" u="sng" sz="24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https://code.visualstudio.com/docs/getstarted/keybindings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Ветвления</a:t>
            </a:r>
            <a:r>
              <a:rPr dirty="0" spc="-105"/>
              <a:t> </a:t>
            </a:r>
            <a:r>
              <a:rPr dirty="0"/>
              <a:t>и</a:t>
            </a:r>
            <a:r>
              <a:rPr dirty="0" spc="-105"/>
              <a:t> </a:t>
            </a:r>
            <a:r>
              <a:rPr dirty="0" spc="-10"/>
              <a:t>циклы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1219" y="1759744"/>
            <a:ext cx="3302635" cy="432181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31140" indent="-218440">
              <a:lnSpc>
                <a:spcPct val="100000"/>
              </a:lnSpc>
              <a:spcBef>
                <a:spcPts val="670"/>
              </a:spcBef>
              <a:buChar char="•"/>
              <a:tabLst>
                <a:tab pos="231140" algn="l"/>
              </a:tabLst>
            </a:pPr>
            <a:r>
              <a:rPr dirty="0" sz="2650" spc="-10">
                <a:latin typeface="Microsoft Sans Serif"/>
                <a:cs typeface="Microsoft Sans Serif"/>
              </a:rPr>
              <a:t>Ветвления:</a:t>
            </a:r>
            <a:endParaRPr sz="2650">
              <a:latin typeface="Microsoft Sans Serif"/>
              <a:cs typeface="Microsoft Sans Serif"/>
            </a:endParaRPr>
          </a:p>
          <a:p>
            <a:pPr lvl="1" marL="688340" indent="-218440">
              <a:lnSpc>
                <a:spcPct val="100000"/>
              </a:lnSpc>
              <a:spcBef>
                <a:spcPts val="580"/>
              </a:spcBef>
              <a:buChar char="•"/>
              <a:tabLst>
                <a:tab pos="688340" algn="l"/>
              </a:tabLst>
            </a:pPr>
            <a:r>
              <a:rPr dirty="0" sz="2650">
                <a:latin typeface="Microsoft Sans Serif"/>
                <a:cs typeface="Microsoft Sans Serif"/>
              </a:rPr>
              <a:t>if,</a:t>
            </a:r>
            <a:r>
              <a:rPr dirty="0" sz="2650" spc="35">
                <a:latin typeface="Microsoft Sans Serif"/>
                <a:cs typeface="Microsoft Sans Serif"/>
              </a:rPr>
              <a:t> </a:t>
            </a:r>
            <a:r>
              <a:rPr dirty="0" sz="2650" spc="-20">
                <a:latin typeface="Microsoft Sans Serif"/>
                <a:cs typeface="Microsoft Sans Serif"/>
              </a:rPr>
              <a:t>else</a:t>
            </a:r>
            <a:endParaRPr sz="2650">
              <a:latin typeface="Microsoft Sans Serif"/>
              <a:cs typeface="Microsoft Sans Serif"/>
            </a:endParaRPr>
          </a:p>
          <a:p>
            <a:pPr lvl="1" marL="688340" indent="-218440">
              <a:lnSpc>
                <a:spcPct val="100000"/>
              </a:lnSpc>
              <a:spcBef>
                <a:spcPts val="575"/>
              </a:spcBef>
              <a:buChar char="•"/>
              <a:tabLst>
                <a:tab pos="688340" algn="l"/>
              </a:tabLst>
            </a:pPr>
            <a:r>
              <a:rPr dirty="0" sz="2650" spc="-10">
                <a:latin typeface="Microsoft Sans Serif"/>
                <a:cs typeface="Microsoft Sans Serif"/>
              </a:rPr>
              <a:t>switch</a:t>
            </a:r>
            <a:endParaRPr sz="2650">
              <a:latin typeface="Microsoft Sans Serif"/>
              <a:cs typeface="Microsoft Sans Serif"/>
            </a:endParaRPr>
          </a:p>
          <a:p>
            <a:pPr lvl="1" marL="688340" indent="-218440">
              <a:lnSpc>
                <a:spcPct val="100000"/>
              </a:lnSpc>
              <a:spcBef>
                <a:spcPts val="580"/>
              </a:spcBef>
              <a:buChar char="•"/>
              <a:tabLst>
                <a:tab pos="688340" algn="l"/>
              </a:tabLst>
            </a:pPr>
            <a:r>
              <a:rPr dirty="0" sz="2650" spc="-20">
                <a:latin typeface="Microsoft Sans Serif"/>
                <a:cs typeface="Microsoft Sans Serif"/>
              </a:rPr>
              <a:t>goto</a:t>
            </a:r>
            <a:endParaRPr sz="2650">
              <a:latin typeface="Microsoft Sans Serif"/>
              <a:cs typeface="Microsoft Sans Serif"/>
            </a:endParaRPr>
          </a:p>
          <a:p>
            <a:pPr marL="231140" indent="-218440">
              <a:lnSpc>
                <a:spcPct val="100000"/>
              </a:lnSpc>
              <a:spcBef>
                <a:spcPts val="580"/>
              </a:spcBef>
              <a:buChar char="•"/>
              <a:tabLst>
                <a:tab pos="231140" algn="l"/>
              </a:tabLst>
            </a:pPr>
            <a:r>
              <a:rPr dirty="0" sz="2650" spc="-10">
                <a:latin typeface="Microsoft Sans Serif"/>
                <a:cs typeface="Microsoft Sans Serif"/>
              </a:rPr>
              <a:t>Циклы:</a:t>
            </a:r>
            <a:endParaRPr sz="2650">
              <a:latin typeface="Microsoft Sans Serif"/>
              <a:cs typeface="Microsoft Sans Serif"/>
            </a:endParaRPr>
          </a:p>
          <a:p>
            <a:pPr lvl="1" marL="688340" indent="-218440">
              <a:lnSpc>
                <a:spcPct val="100000"/>
              </a:lnSpc>
              <a:spcBef>
                <a:spcPts val="580"/>
              </a:spcBef>
              <a:buChar char="•"/>
              <a:tabLst>
                <a:tab pos="688340" algn="l"/>
              </a:tabLst>
            </a:pPr>
            <a:r>
              <a:rPr dirty="0" sz="2650" spc="-10">
                <a:latin typeface="Microsoft Sans Serif"/>
                <a:cs typeface="Microsoft Sans Serif"/>
              </a:rPr>
              <a:t>while</a:t>
            </a:r>
            <a:endParaRPr sz="2650">
              <a:latin typeface="Microsoft Sans Serif"/>
              <a:cs typeface="Microsoft Sans Serif"/>
            </a:endParaRPr>
          </a:p>
          <a:p>
            <a:pPr lvl="1" marL="688340" indent="-218440">
              <a:lnSpc>
                <a:spcPct val="100000"/>
              </a:lnSpc>
              <a:spcBef>
                <a:spcPts val="575"/>
              </a:spcBef>
              <a:buChar char="•"/>
              <a:tabLst>
                <a:tab pos="688340" algn="l"/>
              </a:tabLst>
            </a:pPr>
            <a:r>
              <a:rPr dirty="0" sz="2650">
                <a:latin typeface="Microsoft Sans Serif"/>
                <a:cs typeface="Microsoft Sans Serif"/>
              </a:rPr>
              <a:t>do</a:t>
            </a:r>
            <a:r>
              <a:rPr dirty="0" sz="2650" spc="50">
                <a:latin typeface="Microsoft Sans Serif"/>
                <a:cs typeface="Microsoft Sans Serif"/>
              </a:rPr>
              <a:t> </a:t>
            </a:r>
            <a:r>
              <a:rPr dirty="0" sz="2650" spc="1185">
                <a:latin typeface="Microsoft Sans Serif"/>
                <a:cs typeface="Microsoft Sans Serif"/>
              </a:rPr>
              <a:t>…</a:t>
            </a:r>
            <a:r>
              <a:rPr dirty="0" sz="2650" spc="55">
                <a:latin typeface="Microsoft Sans Serif"/>
                <a:cs typeface="Microsoft Sans Serif"/>
              </a:rPr>
              <a:t> </a:t>
            </a:r>
            <a:r>
              <a:rPr dirty="0" sz="2650" spc="-10">
                <a:latin typeface="Microsoft Sans Serif"/>
                <a:cs typeface="Microsoft Sans Serif"/>
              </a:rPr>
              <a:t>while</a:t>
            </a:r>
            <a:endParaRPr sz="2650">
              <a:latin typeface="Microsoft Sans Serif"/>
              <a:cs typeface="Microsoft Sans Serif"/>
            </a:endParaRPr>
          </a:p>
          <a:p>
            <a:pPr lvl="1" marL="688340" indent="-218440">
              <a:lnSpc>
                <a:spcPct val="100000"/>
              </a:lnSpc>
              <a:spcBef>
                <a:spcPts val="580"/>
              </a:spcBef>
              <a:buChar char="•"/>
              <a:tabLst>
                <a:tab pos="688340" algn="l"/>
              </a:tabLst>
            </a:pPr>
            <a:r>
              <a:rPr dirty="0" sz="2650" spc="-25">
                <a:latin typeface="Microsoft Sans Serif"/>
                <a:cs typeface="Microsoft Sans Serif"/>
              </a:rPr>
              <a:t>for</a:t>
            </a:r>
            <a:endParaRPr sz="2650">
              <a:latin typeface="Microsoft Sans Serif"/>
              <a:cs typeface="Microsoft Sans Serif"/>
            </a:endParaRPr>
          </a:p>
          <a:p>
            <a:pPr lvl="1" marL="688340" indent="-218440">
              <a:lnSpc>
                <a:spcPct val="100000"/>
              </a:lnSpc>
              <a:spcBef>
                <a:spcPts val="580"/>
              </a:spcBef>
              <a:buChar char="•"/>
              <a:tabLst>
                <a:tab pos="688340" algn="l"/>
              </a:tabLst>
            </a:pPr>
            <a:r>
              <a:rPr dirty="0" sz="2650">
                <a:latin typeface="Microsoft Sans Serif"/>
                <a:cs typeface="Microsoft Sans Serif"/>
              </a:rPr>
              <a:t>ranged-based</a:t>
            </a:r>
            <a:r>
              <a:rPr dirty="0" sz="2650" spc="180">
                <a:latin typeface="Microsoft Sans Serif"/>
                <a:cs typeface="Microsoft Sans Serif"/>
              </a:rPr>
              <a:t> </a:t>
            </a:r>
            <a:r>
              <a:rPr dirty="0" sz="2650" spc="-25">
                <a:latin typeface="Microsoft Sans Serif"/>
                <a:cs typeface="Microsoft Sans Serif"/>
              </a:rPr>
              <a:t>for</a:t>
            </a:r>
            <a:endParaRPr sz="2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std::vector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1219" y="1755251"/>
            <a:ext cx="10182225" cy="434403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630"/>
              </a:spcBef>
              <a:buChar char="•"/>
              <a:tabLst>
                <a:tab pos="241935" algn="l"/>
              </a:tabLst>
            </a:pPr>
            <a:r>
              <a:rPr dirty="0" sz="2800" spc="-45">
                <a:latin typeface="Microsoft Sans Serif"/>
                <a:cs typeface="Microsoft Sans Serif"/>
              </a:rPr>
              <a:t>Динамический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массив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25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size()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размер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массива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capacity()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вместимость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массива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push_back()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добавить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элемент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в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конец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массива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pop_back()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извлечь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элемент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с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конца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массива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2890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dirty="0" sz="2800">
                <a:latin typeface="Microsoft Sans Serif"/>
                <a:cs typeface="Microsoft Sans Serif"/>
              </a:rPr>
              <a:t>front()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/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back()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обращение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к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первому/последнему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элементу массива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09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data()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45">
                <a:latin typeface="Microsoft Sans Serif"/>
                <a:cs typeface="Microsoft Sans Serif"/>
              </a:rPr>
              <a:t>указатель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на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элементы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массива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Char char="•"/>
              <a:tabLst>
                <a:tab pos="241935" algn="l"/>
              </a:tabLst>
            </a:pPr>
            <a:r>
              <a:rPr dirty="0" u="sng" sz="2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cppreference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std::string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1219" y="1755251"/>
            <a:ext cx="9309100" cy="434403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630"/>
              </a:spcBef>
              <a:buChar char="•"/>
              <a:tabLst>
                <a:tab pos="241935" algn="l"/>
              </a:tabLst>
            </a:pPr>
            <a:r>
              <a:rPr dirty="0" sz="2800" spc="-20">
                <a:latin typeface="Microsoft Sans Serif"/>
                <a:cs typeface="Microsoft Sans Serif"/>
              </a:rPr>
              <a:t>Похоже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на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std::vector&lt;char&gt;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800">
                <a:latin typeface="Microsoft Sans Serif"/>
                <a:cs typeface="Microsoft Sans Serif"/>
              </a:rPr>
              <a:t>•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+</a:t>
            </a:r>
            <a:r>
              <a:rPr dirty="0" sz="2800" spc="-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(+=)</a:t>
            </a:r>
            <a:r>
              <a:rPr dirty="0" sz="2800" spc="-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сложить</a:t>
            </a:r>
            <a:r>
              <a:rPr dirty="0" sz="2800" spc="-10">
                <a:latin typeface="Microsoft Sans Serif"/>
                <a:cs typeface="Microsoft Sans Serif"/>
              </a:rPr>
              <a:t> строки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substr(start,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count)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вернуть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подстроку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find(std::string)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найти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индекс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вхождения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подстроки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insert(pos,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string)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вставить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строку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на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нужную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позицию</a:t>
            </a:r>
            <a:endParaRPr sz="280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ts val="2890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dirty="0" sz="2800">
                <a:latin typeface="Microsoft Sans Serif"/>
                <a:cs typeface="Microsoft Sans Serif"/>
              </a:rPr>
              <a:t>replace(start,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count,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string)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заменить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подстроку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другой строкой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09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erase(start,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count)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удалить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подстроку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Char char="•"/>
              <a:tabLst>
                <a:tab pos="241935" algn="l"/>
              </a:tabLst>
            </a:pPr>
            <a:r>
              <a:rPr dirty="0" u="sng" sz="2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cppreference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Задание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1219" y="1822455"/>
            <a:ext cx="6028690" cy="1934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dirty="0" sz="2800" spc="-20">
                <a:latin typeface="Microsoft Sans Serif"/>
                <a:cs typeface="Microsoft Sans Serif"/>
              </a:rPr>
              <a:t>Прочитать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статьи,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решить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задания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45"/>
              </a:spcBef>
              <a:buFont typeface="Microsoft Sans Serif"/>
              <a:buChar char="•"/>
            </a:pP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241935" algn="l"/>
              </a:tabLst>
            </a:pPr>
            <a:r>
              <a:rPr dirty="0" u="sng" sz="2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Ветвления</a:t>
            </a:r>
            <a:r>
              <a:rPr dirty="0" u="sng" sz="2800" spc="-3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и</a:t>
            </a:r>
            <a:r>
              <a:rPr dirty="0" u="sng" sz="2800" spc="-3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циклы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25"/>
              </a:spcBef>
              <a:buClr>
                <a:srgbClr val="000000"/>
              </a:buClr>
              <a:buChar char="•"/>
              <a:tabLst>
                <a:tab pos="241935" algn="l"/>
              </a:tabLst>
            </a:pPr>
            <a:r>
              <a:rPr dirty="0" u="sng" sz="2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Вектор</a:t>
            </a:r>
            <a:r>
              <a:rPr dirty="0" u="sng" sz="2800" spc="-6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и</a:t>
            </a:r>
            <a:r>
              <a:rPr dirty="0" u="sng" sz="2800" spc="-6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строки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Структура</a:t>
            </a:r>
            <a:r>
              <a:rPr dirty="0" spc="-175"/>
              <a:t> </a:t>
            </a:r>
            <a:r>
              <a:rPr dirty="0"/>
              <a:t>страниц</a:t>
            </a:r>
            <a:r>
              <a:rPr dirty="0" spc="-170"/>
              <a:t> </a:t>
            </a:r>
            <a:r>
              <a:rPr dirty="0" spc="-25"/>
              <a:t>man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1219" y="1755251"/>
            <a:ext cx="9203690" cy="335597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63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dirty="0" sz="2800" b="1">
                <a:latin typeface="Arial"/>
                <a:cs typeface="Arial"/>
              </a:rPr>
              <a:t>NAME</a:t>
            </a:r>
            <a:r>
              <a:rPr dirty="0" sz="2800" spc="-85" b="1">
                <a:latin typeface="Arial"/>
                <a:cs typeface="Arial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имя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команды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и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35">
                <a:latin typeface="Microsoft Sans Serif"/>
                <a:cs typeface="Microsoft Sans Serif"/>
              </a:rPr>
              <a:t>короткое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описание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2890"/>
              </a:lnSpc>
              <a:spcBef>
                <a:spcPts val="101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z="2800" b="1">
                <a:latin typeface="Arial"/>
                <a:cs typeface="Arial"/>
              </a:rPr>
              <a:t>SYNOPSIS</a:t>
            </a:r>
            <a:r>
              <a:rPr dirty="0" sz="2800" spc="-95" b="1">
                <a:latin typeface="Arial"/>
                <a:cs typeface="Arial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формальное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описание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команды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и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опций/ аргументов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09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dirty="0" sz="2800" b="1">
                <a:latin typeface="Arial"/>
                <a:cs typeface="Arial"/>
              </a:rPr>
              <a:t>DESCRIPTION</a:t>
            </a:r>
            <a:r>
              <a:rPr dirty="0" sz="2800" spc="-110" b="1">
                <a:latin typeface="Arial"/>
                <a:cs typeface="Arial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текстовое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описание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работы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команды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dirty="0" sz="2800" b="1">
                <a:latin typeface="Arial"/>
                <a:cs typeface="Arial"/>
              </a:rPr>
              <a:t>EXAMPLES</a:t>
            </a:r>
            <a:r>
              <a:rPr dirty="0" sz="2800" spc="-90" b="1">
                <a:latin typeface="Arial"/>
                <a:cs typeface="Arial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примеры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использования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dirty="0" sz="2800" b="1">
                <a:latin typeface="Arial"/>
                <a:cs typeface="Arial"/>
              </a:rPr>
              <a:t>SEE</a:t>
            </a:r>
            <a:r>
              <a:rPr dirty="0" sz="2800" spc="-17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ALSO</a:t>
            </a:r>
            <a:r>
              <a:rPr dirty="0" sz="2800" spc="-80" b="1">
                <a:latin typeface="Arial"/>
                <a:cs typeface="Arial"/>
              </a:rPr>
              <a:t> </a:t>
            </a:r>
            <a:r>
              <a:rPr dirty="0" sz="2800" spc="725">
                <a:latin typeface="Microsoft Sans Serif"/>
                <a:cs typeface="Microsoft Sans Serif"/>
              </a:rPr>
              <a:t>–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список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связанных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команд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и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иногда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некоторые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другие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Номер</a:t>
            </a:r>
            <a:r>
              <a:rPr dirty="0" spc="-70"/>
              <a:t> </a:t>
            </a:r>
            <a:r>
              <a:rPr dirty="0"/>
              <a:t>страницы</a:t>
            </a:r>
            <a:r>
              <a:rPr dirty="0" spc="-70"/>
              <a:t> </a:t>
            </a:r>
            <a:r>
              <a:rPr dirty="0"/>
              <a:t>man</a:t>
            </a:r>
            <a:r>
              <a:rPr dirty="0" spc="-65"/>
              <a:t> </a:t>
            </a:r>
            <a:r>
              <a:rPr dirty="0"/>
              <a:t>это</a:t>
            </a:r>
            <a:r>
              <a:rPr dirty="0" spc="-70"/>
              <a:t> </a:t>
            </a:r>
            <a:r>
              <a:rPr dirty="0" spc="-10"/>
              <a:t>важно!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1219" y="1822455"/>
            <a:ext cx="9672320" cy="3782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Попробуйте: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45"/>
              </a:spcBef>
              <a:buFont typeface="Microsoft Sans Serif"/>
              <a:buChar char="•"/>
            </a:pP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"/>
              </a:spcBef>
              <a:buChar char="•"/>
              <a:tabLst>
                <a:tab pos="241935" algn="l"/>
                <a:tab pos="1327785" algn="l"/>
              </a:tabLst>
            </a:pPr>
            <a:r>
              <a:rPr dirty="0" sz="2800" spc="-25">
                <a:latin typeface="Microsoft Sans Serif"/>
                <a:cs typeface="Microsoft Sans Serif"/>
              </a:rPr>
              <a:t>man</a:t>
            </a:r>
            <a:r>
              <a:rPr dirty="0" sz="2800">
                <a:latin typeface="Microsoft Sans Serif"/>
                <a:cs typeface="Microsoft Sans Serif"/>
              </a:rPr>
              <a:t>	printf</a:t>
            </a:r>
            <a:r>
              <a:rPr dirty="0" sz="2800" spc="-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|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head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25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man</a:t>
            </a:r>
            <a:r>
              <a:rPr dirty="0" sz="2800" spc="-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1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printf</a:t>
            </a:r>
            <a:r>
              <a:rPr dirty="0" sz="2800" spc="-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|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head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man</a:t>
            </a:r>
            <a:r>
              <a:rPr dirty="0" sz="2800" spc="-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3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printf</a:t>
            </a:r>
            <a:r>
              <a:rPr dirty="0" sz="2800" spc="-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|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head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35"/>
              </a:spcBef>
              <a:buFont typeface="Microsoft Sans Serif"/>
              <a:buChar char="•"/>
            </a:pP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289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Можно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узнать,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на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30">
                <a:latin typeface="Microsoft Sans Serif"/>
                <a:cs typeface="Microsoft Sans Serif"/>
              </a:rPr>
              <a:t>каких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ещё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страницах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man-</a:t>
            </a:r>
            <a:r>
              <a:rPr dirty="0" sz="2800">
                <a:latin typeface="Microsoft Sans Serif"/>
                <a:cs typeface="Microsoft Sans Serif"/>
              </a:rPr>
              <a:t>а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есть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такая </a:t>
            </a:r>
            <a:r>
              <a:rPr dirty="0" sz="2800" spc="-35">
                <a:latin typeface="Microsoft Sans Serif"/>
                <a:cs typeface="Microsoft Sans Serif"/>
              </a:rPr>
              <a:t>команда/функция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в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секции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 b="1">
                <a:latin typeface="Arial"/>
                <a:cs typeface="Arial"/>
              </a:rPr>
              <a:t>SEE</a:t>
            </a:r>
            <a:r>
              <a:rPr dirty="0" sz="2800" spc="-170" b="1">
                <a:latin typeface="Arial"/>
                <a:cs typeface="Arial"/>
              </a:rPr>
              <a:t> </a:t>
            </a:r>
            <a:r>
              <a:rPr dirty="0" sz="2800" spc="-20" b="1">
                <a:latin typeface="Arial"/>
                <a:cs typeface="Arial"/>
              </a:rPr>
              <a:t>ALSO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more,</a:t>
            </a:r>
            <a:r>
              <a:rPr dirty="0" spc="-70"/>
              <a:t> </a:t>
            </a:r>
            <a:r>
              <a:rPr dirty="0"/>
              <a:t>less.</a:t>
            </a:r>
            <a:r>
              <a:rPr dirty="0" spc="-65"/>
              <a:t> </a:t>
            </a:r>
            <a:r>
              <a:rPr dirty="0" spc="-10"/>
              <a:t>Навигация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1219" y="1762841"/>
            <a:ext cx="8751570" cy="477075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Char char="•"/>
              <a:tabLst>
                <a:tab pos="240665" algn="l"/>
              </a:tabLst>
            </a:pPr>
            <a:r>
              <a:rPr dirty="0" sz="2200">
                <a:latin typeface="Microsoft Sans Serif"/>
                <a:cs typeface="Microsoft Sans Serif"/>
              </a:rPr>
              <a:t>SPACE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-</a:t>
            </a:r>
            <a:r>
              <a:rPr dirty="0" sz="2200" spc="-7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пролистать</a:t>
            </a:r>
            <a:r>
              <a:rPr dirty="0" sz="2200" spc="-7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на</a:t>
            </a:r>
            <a:r>
              <a:rPr dirty="0" sz="2200" spc="-7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экран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вперёд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Char char="•"/>
              <a:tabLst>
                <a:tab pos="240665" algn="l"/>
              </a:tabLst>
            </a:pPr>
            <a:r>
              <a:rPr dirty="0" sz="2200">
                <a:latin typeface="Microsoft Sans Serif"/>
                <a:cs typeface="Microsoft Sans Serif"/>
              </a:rPr>
              <a:t>b</a:t>
            </a:r>
            <a:r>
              <a:rPr dirty="0" sz="2200" spc="-5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-</a:t>
            </a:r>
            <a:r>
              <a:rPr dirty="0" sz="2200" spc="-5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пролистать</a:t>
            </a:r>
            <a:r>
              <a:rPr dirty="0" sz="2200" spc="-5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на</a:t>
            </a:r>
            <a:r>
              <a:rPr dirty="0" sz="2200" spc="-5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экран</a:t>
            </a:r>
            <a:r>
              <a:rPr dirty="0" sz="2200" spc="-5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назад</a:t>
            </a:r>
            <a:r>
              <a:rPr dirty="0" sz="2200" spc="-5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(</a:t>
            </a:r>
            <a:r>
              <a:rPr dirty="0" sz="2200" spc="-10" b="1">
                <a:latin typeface="Arial"/>
                <a:cs typeface="Arial"/>
              </a:rPr>
              <a:t>b</a:t>
            </a:r>
            <a:r>
              <a:rPr dirty="0" sz="2200" spc="-10">
                <a:latin typeface="Microsoft Sans Serif"/>
                <a:cs typeface="Microsoft Sans Serif"/>
              </a:rPr>
              <a:t>ack)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430"/>
              </a:spcBef>
              <a:buChar char="•"/>
              <a:tabLst>
                <a:tab pos="240665" algn="l"/>
              </a:tabLst>
            </a:pPr>
            <a:r>
              <a:rPr dirty="0" sz="2200">
                <a:latin typeface="Microsoft Sans Serif"/>
                <a:cs typeface="Microsoft Sans Serif"/>
              </a:rPr>
              <a:t>j</a:t>
            </a:r>
            <a:r>
              <a:rPr dirty="0" sz="2200" spc="-3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или</a:t>
            </a:r>
            <a:r>
              <a:rPr dirty="0" sz="2200" spc="-25">
                <a:latin typeface="Microsoft Sans Serif"/>
                <a:cs typeface="Microsoft Sans Serif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↓</a:t>
            </a:r>
            <a:r>
              <a:rPr dirty="0" sz="2800" spc="-140" b="1">
                <a:latin typeface="Times New Roman"/>
                <a:cs typeface="Times New Roman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-</a:t>
            </a:r>
            <a:r>
              <a:rPr dirty="0" sz="2200" spc="-2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сдвинуть</a:t>
            </a:r>
            <a:r>
              <a:rPr dirty="0" sz="2200" spc="-2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курсор</a:t>
            </a:r>
            <a:r>
              <a:rPr dirty="0" sz="2200" spc="-2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на</a:t>
            </a:r>
            <a:r>
              <a:rPr dirty="0" sz="2200" spc="-25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строчку</a:t>
            </a:r>
            <a:r>
              <a:rPr dirty="0" sz="2200" spc="-25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вниз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459"/>
              </a:spcBef>
              <a:buChar char="•"/>
              <a:tabLst>
                <a:tab pos="240665" algn="l"/>
              </a:tabLst>
            </a:pPr>
            <a:r>
              <a:rPr dirty="0" sz="2200">
                <a:latin typeface="Microsoft Sans Serif"/>
                <a:cs typeface="Microsoft Sans Serif"/>
              </a:rPr>
              <a:t>k</a:t>
            </a:r>
            <a:r>
              <a:rPr dirty="0" sz="2200" spc="-3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или</a:t>
            </a:r>
            <a:r>
              <a:rPr dirty="0" sz="2200" spc="-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↑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сдвинуть</a:t>
            </a:r>
            <a:r>
              <a:rPr dirty="0" sz="2200" spc="-2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курсор</a:t>
            </a:r>
            <a:r>
              <a:rPr dirty="0" sz="2200" spc="-2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на</a:t>
            </a:r>
            <a:r>
              <a:rPr dirty="0" sz="2200" spc="-20">
                <a:latin typeface="Microsoft Sans Serif"/>
                <a:cs typeface="Microsoft Sans Serif"/>
              </a:rPr>
              <a:t> строчку </a:t>
            </a:r>
            <a:r>
              <a:rPr dirty="0" sz="2200" spc="-10">
                <a:latin typeface="Microsoft Sans Serif"/>
                <a:cs typeface="Microsoft Sans Serif"/>
              </a:rPr>
              <a:t>вверх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65"/>
              </a:spcBef>
              <a:buChar char="•"/>
              <a:tabLst>
                <a:tab pos="240665" algn="l"/>
              </a:tabLst>
            </a:pPr>
            <a:r>
              <a:rPr dirty="0" sz="2200">
                <a:latin typeface="Microsoft Sans Serif"/>
                <a:cs typeface="Microsoft Sans Serif"/>
              </a:rPr>
              <a:t>g</a:t>
            </a:r>
            <a:r>
              <a:rPr dirty="0" sz="2200" spc="-4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-</a:t>
            </a:r>
            <a:r>
              <a:rPr dirty="0" sz="2200" spc="-3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перейти</a:t>
            </a:r>
            <a:r>
              <a:rPr dirty="0" sz="2200" spc="-4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на</a:t>
            </a:r>
            <a:r>
              <a:rPr dirty="0" sz="2200" spc="-3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первую</a:t>
            </a:r>
            <a:r>
              <a:rPr dirty="0" sz="2200" spc="-4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строку</a:t>
            </a:r>
            <a:r>
              <a:rPr dirty="0" sz="2200" spc="-35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(</a:t>
            </a:r>
            <a:r>
              <a:rPr dirty="0" sz="2200" spc="-20" b="1">
                <a:latin typeface="Arial"/>
                <a:cs typeface="Arial"/>
              </a:rPr>
              <a:t>g</a:t>
            </a:r>
            <a:r>
              <a:rPr dirty="0" sz="2200" spc="-20">
                <a:latin typeface="Microsoft Sans Serif"/>
                <a:cs typeface="Microsoft Sans Serif"/>
              </a:rPr>
              <a:t>o)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Char char="•"/>
              <a:tabLst>
                <a:tab pos="240665" algn="l"/>
              </a:tabLst>
            </a:pPr>
            <a:r>
              <a:rPr dirty="0" sz="2200">
                <a:latin typeface="Microsoft Sans Serif"/>
                <a:cs typeface="Microsoft Sans Serif"/>
              </a:rPr>
              <a:t>&lt;N&gt;g</a:t>
            </a:r>
            <a:r>
              <a:rPr dirty="0" sz="2200" spc="-4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-</a:t>
            </a:r>
            <a:r>
              <a:rPr dirty="0" sz="2200" spc="-3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перейти</a:t>
            </a:r>
            <a:r>
              <a:rPr dirty="0" sz="2200" spc="-4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на</a:t>
            </a:r>
            <a:r>
              <a:rPr dirty="0" sz="2200" spc="-35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строку</a:t>
            </a:r>
            <a:r>
              <a:rPr dirty="0" sz="2200" spc="-4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с</a:t>
            </a:r>
            <a:r>
              <a:rPr dirty="0" sz="2200" spc="-35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номером</a:t>
            </a:r>
            <a:r>
              <a:rPr dirty="0" sz="2200" spc="-40">
                <a:latin typeface="Microsoft Sans Serif"/>
                <a:cs typeface="Microsoft Sans Serif"/>
              </a:rPr>
              <a:t> </a:t>
            </a:r>
            <a:r>
              <a:rPr dirty="0" sz="2200" spc="-50">
                <a:latin typeface="Microsoft Sans Serif"/>
                <a:cs typeface="Microsoft Sans Serif"/>
              </a:rPr>
              <a:t>N</a:t>
            </a:r>
            <a:endParaRPr sz="2200">
              <a:latin typeface="Microsoft Sans Serif"/>
              <a:cs typeface="Microsoft Sans Serif"/>
            </a:endParaRPr>
          </a:p>
          <a:p>
            <a:pPr lvl="1" marL="697865" indent="-227965">
              <a:lnSpc>
                <a:spcPct val="100000"/>
              </a:lnSpc>
              <a:spcBef>
                <a:spcPts val="90"/>
              </a:spcBef>
              <a:buChar char="•"/>
              <a:tabLst>
                <a:tab pos="697865" algn="l"/>
              </a:tabLst>
            </a:pPr>
            <a:r>
              <a:rPr dirty="0" sz="1900">
                <a:latin typeface="Microsoft Sans Serif"/>
                <a:cs typeface="Microsoft Sans Serif"/>
              </a:rPr>
              <a:t>5g</a:t>
            </a:r>
            <a:r>
              <a:rPr dirty="0" sz="1900" spc="-20">
                <a:latin typeface="Microsoft Sans Serif"/>
                <a:cs typeface="Microsoft Sans Serif"/>
              </a:rPr>
              <a:t> </a:t>
            </a:r>
            <a:r>
              <a:rPr dirty="0" sz="1900">
                <a:latin typeface="Microsoft Sans Serif"/>
                <a:cs typeface="Microsoft Sans Serif"/>
              </a:rPr>
              <a:t>-</a:t>
            </a:r>
            <a:r>
              <a:rPr dirty="0" sz="1900" spc="-20">
                <a:latin typeface="Microsoft Sans Serif"/>
                <a:cs typeface="Microsoft Sans Serif"/>
              </a:rPr>
              <a:t> </a:t>
            </a:r>
            <a:r>
              <a:rPr dirty="0" sz="1900">
                <a:latin typeface="Microsoft Sans Serif"/>
                <a:cs typeface="Microsoft Sans Serif"/>
              </a:rPr>
              <a:t>перейти</a:t>
            </a:r>
            <a:r>
              <a:rPr dirty="0" sz="1900" spc="-25">
                <a:latin typeface="Microsoft Sans Serif"/>
                <a:cs typeface="Microsoft Sans Serif"/>
              </a:rPr>
              <a:t> </a:t>
            </a:r>
            <a:r>
              <a:rPr dirty="0" sz="1900">
                <a:latin typeface="Microsoft Sans Serif"/>
                <a:cs typeface="Microsoft Sans Serif"/>
              </a:rPr>
              <a:t>на</a:t>
            </a:r>
            <a:r>
              <a:rPr dirty="0" sz="1900" spc="-20">
                <a:latin typeface="Microsoft Sans Serif"/>
                <a:cs typeface="Microsoft Sans Serif"/>
              </a:rPr>
              <a:t> </a:t>
            </a:r>
            <a:r>
              <a:rPr dirty="0" sz="1900">
                <a:latin typeface="Microsoft Sans Serif"/>
                <a:cs typeface="Microsoft Sans Serif"/>
              </a:rPr>
              <a:t>пятую</a:t>
            </a:r>
            <a:r>
              <a:rPr dirty="0" sz="1900" spc="-20">
                <a:latin typeface="Microsoft Sans Serif"/>
                <a:cs typeface="Microsoft Sans Serif"/>
              </a:rPr>
              <a:t> </a:t>
            </a:r>
            <a:r>
              <a:rPr dirty="0" sz="1900" spc="-10">
                <a:latin typeface="Microsoft Sans Serif"/>
                <a:cs typeface="Microsoft Sans Serif"/>
              </a:rPr>
              <a:t>строку</a:t>
            </a:r>
            <a:endParaRPr sz="19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655"/>
              </a:spcBef>
              <a:buChar char="•"/>
              <a:tabLst>
                <a:tab pos="240665" algn="l"/>
              </a:tabLst>
            </a:pPr>
            <a:r>
              <a:rPr dirty="0" sz="2200">
                <a:latin typeface="Microsoft Sans Serif"/>
                <a:cs typeface="Microsoft Sans Serif"/>
              </a:rPr>
              <a:t>hold</a:t>
            </a:r>
            <a:r>
              <a:rPr dirty="0" sz="2200" spc="-6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on,</a:t>
            </a:r>
            <a:r>
              <a:rPr dirty="0" sz="2200" spc="-5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а</a:t>
            </a:r>
            <a:r>
              <a:rPr dirty="0" sz="2200" spc="-55">
                <a:latin typeface="Microsoft Sans Serif"/>
                <a:cs typeface="Microsoft Sans Serif"/>
              </a:rPr>
              <a:t> </a:t>
            </a:r>
            <a:r>
              <a:rPr dirty="0" sz="2200" spc="-45">
                <a:latin typeface="Microsoft Sans Serif"/>
                <a:cs typeface="Microsoft Sans Serif"/>
              </a:rPr>
              <a:t>как</a:t>
            </a:r>
            <a:r>
              <a:rPr dirty="0" sz="2200" spc="-55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узнать</a:t>
            </a:r>
            <a:r>
              <a:rPr dirty="0" sz="2200" spc="-5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номер</a:t>
            </a:r>
            <a:r>
              <a:rPr dirty="0" sz="2200" spc="-6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строк?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620"/>
              </a:spcBef>
              <a:buChar char="•"/>
              <a:tabLst>
                <a:tab pos="240665" algn="l"/>
              </a:tabLst>
            </a:pPr>
            <a:r>
              <a:rPr dirty="0" sz="2200" spc="-20">
                <a:latin typeface="Microsoft Sans Serif"/>
                <a:cs typeface="Microsoft Sans Serif"/>
              </a:rPr>
              <a:t>-</a:t>
            </a:r>
            <a:r>
              <a:rPr dirty="0" sz="2200">
                <a:latin typeface="Microsoft Sans Serif"/>
                <a:cs typeface="Microsoft Sans Serif"/>
              </a:rPr>
              <a:t>N</a:t>
            </a:r>
            <a:r>
              <a:rPr dirty="0" sz="2200" spc="-3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+</a:t>
            </a:r>
            <a:r>
              <a:rPr dirty="0" sz="2200" spc="-3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Enter</a:t>
            </a:r>
            <a:r>
              <a:rPr dirty="0" sz="2200" spc="-3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-</a:t>
            </a:r>
            <a:r>
              <a:rPr dirty="0" sz="2200" spc="-35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включить</a:t>
            </a:r>
            <a:r>
              <a:rPr dirty="0" sz="2200" spc="-35">
                <a:latin typeface="Microsoft Sans Serif"/>
                <a:cs typeface="Microsoft Sans Serif"/>
              </a:rPr>
              <a:t> </a:t>
            </a:r>
            <a:r>
              <a:rPr dirty="0" sz="2200" spc="-30">
                <a:latin typeface="Microsoft Sans Serif"/>
                <a:cs typeface="Microsoft Sans Serif"/>
              </a:rPr>
              <a:t>подсветку</a:t>
            </a:r>
            <a:r>
              <a:rPr dirty="0" sz="2200" spc="-3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номеров</a:t>
            </a:r>
            <a:r>
              <a:rPr dirty="0" sz="2200" spc="-35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строк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Char char="•"/>
              <a:tabLst>
                <a:tab pos="240665" algn="l"/>
              </a:tabLst>
            </a:pPr>
            <a:r>
              <a:rPr dirty="0" sz="2200">
                <a:latin typeface="Microsoft Sans Serif"/>
                <a:cs typeface="Microsoft Sans Serif"/>
              </a:rPr>
              <a:t>G</a:t>
            </a:r>
            <a:r>
              <a:rPr dirty="0" sz="2200" spc="-25">
                <a:latin typeface="Microsoft Sans Serif"/>
                <a:cs typeface="Microsoft Sans Serif"/>
              </a:rPr>
              <a:t> </a:t>
            </a:r>
            <a:r>
              <a:rPr dirty="0" sz="2200" spc="-40">
                <a:latin typeface="Microsoft Sans Serif"/>
                <a:cs typeface="Microsoft Sans Serif"/>
              </a:rPr>
              <a:t>(т.е.</a:t>
            </a:r>
            <a:r>
              <a:rPr dirty="0" sz="2200" spc="-2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Shift</a:t>
            </a:r>
            <a:r>
              <a:rPr dirty="0" sz="2200" spc="-2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+</a:t>
            </a:r>
            <a:r>
              <a:rPr dirty="0" sz="2200" spc="-2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g)</a:t>
            </a:r>
            <a:r>
              <a:rPr dirty="0" sz="2200" spc="-2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-</a:t>
            </a:r>
            <a:r>
              <a:rPr dirty="0" sz="2200" spc="-2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перейти</a:t>
            </a:r>
            <a:r>
              <a:rPr dirty="0" sz="2200" spc="-2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в</a:t>
            </a:r>
            <a:r>
              <a:rPr dirty="0" sz="2200" spc="-2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конец</a:t>
            </a:r>
            <a:r>
              <a:rPr dirty="0" sz="2200" spc="-2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файла</a:t>
            </a:r>
            <a:endParaRPr sz="2200">
              <a:latin typeface="Microsoft Sans Serif"/>
              <a:cs typeface="Microsoft Sans Serif"/>
            </a:endParaRPr>
          </a:p>
          <a:p>
            <a:pPr marL="4201795">
              <a:lnSpc>
                <a:spcPct val="100000"/>
              </a:lnSpc>
              <a:spcBef>
                <a:spcPts val="2440"/>
              </a:spcBef>
            </a:pPr>
            <a:r>
              <a:rPr dirty="0" sz="1800">
                <a:latin typeface="Microsoft Sans Serif"/>
                <a:cs typeface="Microsoft Sans Serif"/>
              </a:rPr>
              <a:t>Задание: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походить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по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man-</a:t>
            </a:r>
            <a:r>
              <a:rPr dirty="0" sz="1800">
                <a:latin typeface="Microsoft Sans Serif"/>
                <a:cs typeface="Microsoft Sans Serif"/>
              </a:rPr>
              <a:t>у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команды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grep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44627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more,</a:t>
            </a:r>
            <a:r>
              <a:rPr dirty="0" spc="-70"/>
              <a:t> </a:t>
            </a:r>
            <a:r>
              <a:rPr dirty="0"/>
              <a:t>less.</a:t>
            </a:r>
            <a:r>
              <a:rPr dirty="0" spc="-65"/>
              <a:t> </a:t>
            </a:r>
            <a:r>
              <a:rPr dirty="0" spc="-10"/>
              <a:t>Поиск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1219" y="1755251"/>
            <a:ext cx="8869680" cy="236855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63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/pattern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поиск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шаблона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вперёд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25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?pattern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поиск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шаблона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назад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n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следующее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совпадение</a:t>
            </a:r>
            <a:endParaRPr sz="2800">
              <a:latin typeface="Microsoft Sans Serif"/>
              <a:cs typeface="Microsoft Sans Serif"/>
            </a:endParaRPr>
          </a:p>
          <a:p>
            <a:pPr marL="241935" indent="-229235">
              <a:lnSpc>
                <a:spcPts val="3125"/>
              </a:lnSpc>
              <a:spcBef>
                <a:spcPts val="530"/>
              </a:spcBef>
              <a:buChar char="•"/>
              <a:tabLst>
                <a:tab pos="241935" algn="l"/>
              </a:tabLst>
            </a:pPr>
            <a:r>
              <a:rPr dirty="0" sz="2800">
                <a:latin typeface="Microsoft Sans Serif"/>
                <a:cs typeface="Microsoft Sans Serif"/>
              </a:rPr>
              <a:t>N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 spc="-45">
                <a:latin typeface="Microsoft Sans Serif"/>
                <a:cs typeface="Microsoft Sans Serif"/>
              </a:rPr>
              <a:t>(т.е.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Shift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+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(в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последний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раз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поясняю,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честно))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 spc="-50">
                <a:latin typeface="Microsoft Sans Serif"/>
                <a:cs typeface="Microsoft Sans Serif"/>
              </a:rPr>
              <a:t>-</a:t>
            </a:r>
            <a:endParaRPr sz="2800">
              <a:latin typeface="Microsoft Sans Serif"/>
              <a:cs typeface="Microsoft Sans Serif"/>
            </a:endParaRPr>
          </a:p>
          <a:p>
            <a:pPr marL="241300">
              <a:lnSpc>
                <a:spcPts val="3125"/>
              </a:lnSpc>
            </a:pPr>
            <a:r>
              <a:rPr dirty="0" sz="2800" spc="-10">
                <a:latin typeface="Microsoft Sans Serif"/>
                <a:cs typeface="Microsoft Sans Serif"/>
              </a:rPr>
              <a:t>предыдущее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совпадение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04881" y="4791304"/>
            <a:ext cx="3263900" cy="1633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>
                <a:latin typeface="Microsoft Sans Serif"/>
                <a:cs typeface="Microsoft Sans Serif"/>
              </a:rPr>
              <a:t>Задание: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00"/>
              </a:lnSpc>
            </a:pPr>
            <a:r>
              <a:rPr dirty="0" sz="1800">
                <a:latin typeface="Microsoft Sans Serif"/>
                <a:cs typeface="Microsoft Sans Serif"/>
              </a:rPr>
              <a:t>Найти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в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man-</a:t>
            </a:r>
            <a:r>
              <a:rPr dirty="0" sz="1800">
                <a:latin typeface="Microsoft Sans Serif"/>
                <a:cs typeface="Microsoft Sans Serif"/>
              </a:rPr>
              <a:t>е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DESCRIPTION,</a:t>
            </a:r>
            <a:endParaRPr sz="1800">
              <a:latin typeface="Microsoft Sans Serif"/>
              <a:cs typeface="Microsoft Sans Serif"/>
            </a:endParaRPr>
          </a:p>
          <a:p>
            <a:pPr algn="just" marL="12700" marR="1270000">
              <a:lnSpc>
                <a:spcPts val="2100"/>
              </a:lnSpc>
              <a:spcBef>
                <a:spcPts val="90"/>
              </a:spcBef>
            </a:pPr>
            <a:r>
              <a:rPr dirty="0" sz="1800">
                <a:latin typeface="Microsoft Sans Serif"/>
                <a:cs typeface="Microsoft Sans Serif"/>
              </a:rPr>
              <a:t>перейти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в</a:t>
            </a:r>
            <a:r>
              <a:rPr dirty="0" sz="1800" spc="-10">
                <a:latin typeface="Microsoft Sans Serif"/>
                <a:cs typeface="Microsoft Sans Serif"/>
              </a:rPr>
              <a:t> начало, </a:t>
            </a:r>
            <a:r>
              <a:rPr dirty="0" sz="1800">
                <a:latin typeface="Microsoft Sans Serif"/>
                <a:cs typeface="Microsoft Sans Serif"/>
              </a:rPr>
              <a:t>найти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EXAMPLES, </a:t>
            </a:r>
            <a:r>
              <a:rPr dirty="0" sz="1800">
                <a:latin typeface="Microsoft Sans Serif"/>
                <a:cs typeface="Microsoft Sans Serif"/>
              </a:rPr>
              <a:t>перейти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в</a:t>
            </a:r>
            <a:r>
              <a:rPr dirty="0" sz="1800" spc="-10">
                <a:latin typeface="Microsoft Sans Serif"/>
                <a:cs typeface="Microsoft Sans Serif"/>
              </a:rPr>
              <a:t> конец,</a:t>
            </a:r>
            <a:endParaRPr sz="1800">
              <a:latin typeface="Microsoft Sans Serif"/>
              <a:cs typeface="Microsoft Sans Serif"/>
            </a:endParaRPr>
          </a:p>
          <a:p>
            <a:pPr algn="just" marL="12700">
              <a:lnSpc>
                <a:spcPts val="2039"/>
              </a:lnSpc>
            </a:pPr>
            <a:r>
              <a:rPr dirty="0" sz="1800">
                <a:latin typeface="Microsoft Sans Serif"/>
                <a:cs typeface="Microsoft Sans Serif"/>
              </a:rPr>
              <a:t>найти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все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вхождения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флага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-</a:t>
            </a:r>
            <a:r>
              <a:rPr dirty="0" sz="1800" spc="-50">
                <a:latin typeface="Microsoft Sans Serif"/>
                <a:cs typeface="Microsoft Sans Serif"/>
              </a:rPr>
              <a:t>r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Семинар_2</dc:title>
  <dcterms:created xsi:type="dcterms:W3CDTF">2024-09-11T11:00:46Z</dcterms:created>
  <dcterms:modified xsi:type="dcterms:W3CDTF">2024-09-11T11:00:46Z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2023-09-18T00:00:00Z</vt:filetime>
  </property>
  <property fmtid="{D5CDD505-2E9C-101B-9397-08002B2CF9AE}" pid="3" name="Creator">
    <vt:lpwstr>Keynote</vt:lpwstr>
  </property>
  <property fmtid="{D5CDD505-2E9C-101B-9397-08002B2CF9AE}" pid="4" name="LastSaved">
    <vt:filetime>2024-09-11T00:00:00Z</vt:filetime>
  </property>
  <property fmtid="{D5CDD505-2E9C-101B-9397-08002B2CF9AE}" pid="5" name="Producer">
    <vt:lpwstr>macOS Version 13.3.1 (Build 22E261) Quartz PDFContext</vt:lpwstr>
  </property>
</Properties>
</file>