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20104100" cy="11309350"/>
  <p:notesSz cx="20104100" cy="113093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80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17144" y="4769143"/>
            <a:ext cx="9669811" cy="1914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odbolt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7897" y="2073275"/>
            <a:ext cx="12988305" cy="374782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25"/>
              </a:spcBef>
            </a:pPr>
            <a:r>
              <a:rPr sz="8000" spc="-210" dirty="0" err="1">
                <a:latin typeface="Arial" panose="020B0604020202020204" pitchFamily="34" charset="0"/>
                <a:cs typeface="Arial" panose="020B0604020202020204" pitchFamily="34" charset="0"/>
              </a:rPr>
              <a:t>Семина</a:t>
            </a:r>
            <a:r>
              <a:rPr sz="8000" dirty="0" err="1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endParaRPr sz="8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5" algn="ctr">
              <a:lnSpc>
                <a:spcPct val="100000"/>
              </a:lnSpc>
              <a:spcBef>
                <a:spcPts val="260"/>
              </a:spcBef>
            </a:pPr>
            <a:r>
              <a:rPr sz="8000" spc="10" dirty="0">
                <a:latin typeface="Arial" panose="020B0604020202020204" pitchFamily="34" charset="0"/>
                <a:cs typeface="Arial" panose="020B0604020202020204" pitchFamily="34" charset="0"/>
              </a:rPr>
              <a:t>Ассемблер</a:t>
            </a:r>
            <a:r>
              <a:rPr sz="8000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8000" spc="-5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sz="8000" spc="-2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8000" spc="10" dirty="0">
                <a:latin typeface="Arial" panose="020B0604020202020204" pitchFamily="34" charset="0"/>
                <a:cs typeface="Arial" panose="020B0604020202020204" pitchFamily="34" charset="0"/>
              </a:rPr>
              <a:t>память</a:t>
            </a:r>
            <a:r>
              <a:rPr sz="8000" b="0" spc="1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8000" b="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8000" spc="10" dirty="0">
                <a:latin typeface="Arial" panose="020B0604020202020204" pitchFamily="34" charset="0"/>
                <a:cs typeface="Arial" panose="020B0604020202020204" pitchFamily="34" charset="0"/>
              </a:rPr>
              <a:t>Начало</a:t>
            </a:r>
            <a:endParaRPr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7731" y="821620"/>
            <a:ext cx="1271587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65" dirty="0"/>
              <a:t>Организаци</a:t>
            </a:r>
            <a:r>
              <a:rPr spc="45" dirty="0"/>
              <a:t>я</a:t>
            </a:r>
            <a:r>
              <a:rPr spc="-795" dirty="0"/>
              <a:t> </a:t>
            </a:r>
            <a:r>
              <a:rPr spc="-170" dirty="0"/>
              <a:t>памят</a:t>
            </a:r>
            <a:r>
              <a:rPr spc="40" dirty="0"/>
              <a:t>и</a:t>
            </a:r>
            <a:r>
              <a:rPr spc="-795" dirty="0"/>
              <a:t> </a:t>
            </a:r>
            <a:r>
              <a:rPr spc="-195" dirty="0"/>
              <a:t>процесса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79981" y="2319313"/>
            <a:ext cx="10734286" cy="88578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2606" y="821620"/>
            <a:ext cx="840613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40" dirty="0"/>
              <a:t>Ка</a:t>
            </a:r>
            <a:r>
              <a:rPr spc="470" dirty="0"/>
              <a:t>к</a:t>
            </a:r>
            <a:r>
              <a:rPr spc="-800" dirty="0"/>
              <a:t> </a:t>
            </a:r>
            <a:r>
              <a:rPr spc="-215" dirty="0"/>
              <a:t>посмотрет</a:t>
            </a:r>
            <a:r>
              <a:rPr spc="-5" dirty="0"/>
              <a:t>ь</a:t>
            </a:r>
            <a:r>
              <a:rPr spc="-795" dirty="0"/>
              <a:t> </a:t>
            </a:r>
            <a:r>
              <a:rPr spc="70" dirty="0"/>
              <a:t>код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3599336"/>
            <a:ext cx="1027747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3075" indent="-461009">
              <a:lnSpc>
                <a:spcPct val="100000"/>
              </a:lnSpc>
              <a:spcBef>
                <a:spcPts val="105"/>
              </a:spcBef>
              <a:buChar char="•"/>
              <a:tabLst>
                <a:tab pos="473075" algn="l"/>
                <a:tab pos="473709" algn="l"/>
              </a:tabLst>
            </a:pPr>
            <a:r>
              <a:rPr sz="3950" spc="229" dirty="0">
                <a:latin typeface="Microsoft Sans Serif"/>
                <a:cs typeface="Microsoft Sans Serif"/>
              </a:rPr>
              <a:t>objdump</a:t>
            </a:r>
            <a:r>
              <a:rPr sz="3950" spc="-10" dirty="0">
                <a:latin typeface="Microsoft Sans Serif"/>
                <a:cs typeface="Microsoft Sans Serif"/>
              </a:rPr>
              <a:t> </a:t>
            </a:r>
            <a:r>
              <a:rPr sz="3950" spc="145" dirty="0">
                <a:latin typeface="Microsoft Sans Serif"/>
                <a:cs typeface="Microsoft Sans Serif"/>
              </a:rPr>
              <a:t>-d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50" dirty="0">
                <a:latin typeface="Microsoft Sans Serif"/>
                <a:cs typeface="Microsoft Sans Serif"/>
              </a:rPr>
              <a:t>-M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145" dirty="0">
                <a:latin typeface="Microsoft Sans Serif"/>
                <a:cs typeface="Microsoft Sans Serif"/>
              </a:rPr>
              <a:t>intel</a:t>
            </a:r>
            <a:r>
              <a:rPr sz="3950" spc="-10" dirty="0">
                <a:latin typeface="Microsoft Sans Serif"/>
                <a:cs typeface="Microsoft Sans Serif"/>
              </a:rPr>
              <a:t> </a:t>
            </a:r>
            <a:r>
              <a:rPr sz="3950" spc="100" dirty="0">
                <a:latin typeface="Microsoft Sans Serif"/>
                <a:cs typeface="Microsoft Sans Serif"/>
              </a:rPr>
              <a:t>a.out</a:t>
            </a:r>
            <a:endParaRPr sz="395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9231" y="4875491"/>
            <a:ext cx="16749018" cy="49354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496" y="821620"/>
            <a:ext cx="941832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45" dirty="0"/>
              <a:t>Основны</a:t>
            </a:r>
            <a:r>
              <a:rPr spc="-30" dirty="0"/>
              <a:t>е</a:t>
            </a:r>
            <a:r>
              <a:rPr spc="-795" dirty="0"/>
              <a:t> </a:t>
            </a:r>
            <a:r>
              <a:rPr spc="-120" dirty="0"/>
              <a:t>инструкции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32645" y="3275343"/>
            <a:ext cx="4745355" cy="151257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730"/>
              </a:spcBef>
            </a:pPr>
            <a:r>
              <a:rPr sz="4350" b="1" spc="-65" dirty="0">
                <a:latin typeface="Arial" panose="020B0604020202020204" pitchFamily="34" charset="0"/>
                <a:cs typeface="Arial" panose="020B0604020202020204" pitchFamily="34" charset="0"/>
              </a:rPr>
              <a:t>Арифметические</a:t>
            </a:r>
            <a:endParaRPr sz="43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4350" spc="150" dirty="0">
                <a:latin typeface="Arial" panose="020B0604020202020204" pitchFamily="34" charset="0"/>
                <a:cs typeface="Arial" panose="020B0604020202020204" pitchFamily="34" charset="0"/>
              </a:rPr>
              <a:t>add,</a:t>
            </a:r>
            <a:r>
              <a:rPr sz="435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350" spc="85" dirty="0">
                <a:latin typeface="Arial" panose="020B0604020202020204" pitchFamily="34" charset="0"/>
                <a:cs typeface="Arial" panose="020B0604020202020204" pitchFamily="34" charset="0"/>
              </a:rPr>
              <a:t>sub,</a:t>
            </a:r>
            <a:r>
              <a:rPr sz="435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350" spc="165" dirty="0">
                <a:latin typeface="Arial" panose="020B0604020202020204" pitchFamily="34" charset="0"/>
                <a:cs typeface="Arial" panose="020B0604020202020204" pitchFamily="34" charset="0"/>
              </a:rPr>
              <a:t>mul,</a:t>
            </a:r>
            <a:r>
              <a:rPr sz="435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350" spc="75" dirty="0"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sz="4350" spc="75" dirty="0">
                <a:latin typeface="Microsoft Sans Serif"/>
                <a:cs typeface="Microsoft Sans Serif"/>
              </a:rPr>
              <a:t>,</a:t>
            </a:r>
            <a:endParaRPr sz="43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62038" y="3275343"/>
            <a:ext cx="3980179" cy="151257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4350" b="1" spc="-95" dirty="0">
                <a:latin typeface="Lucida Sans Unicode"/>
                <a:cs typeface="Lucida Sans Unicode"/>
              </a:rPr>
              <a:t>Логические</a:t>
            </a:r>
            <a:endParaRPr sz="4350" b="1" dirty="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630"/>
              </a:spcBef>
            </a:pPr>
            <a:r>
              <a:rPr sz="4350" spc="55" dirty="0">
                <a:latin typeface="Microsoft Sans Serif"/>
                <a:cs typeface="Microsoft Sans Serif"/>
              </a:rPr>
              <a:t>or,</a:t>
            </a:r>
            <a:r>
              <a:rPr sz="4350" spc="-20" dirty="0">
                <a:latin typeface="Microsoft Sans Serif"/>
                <a:cs typeface="Microsoft Sans Serif"/>
              </a:rPr>
              <a:t> </a:t>
            </a:r>
            <a:r>
              <a:rPr sz="4350" spc="114" dirty="0">
                <a:latin typeface="Microsoft Sans Serif"/>
                <a:cs typeface="Microsoft Sans Serif"/>
              </a:rPr>
              <a:t>and,</a:t>
            </a:r>
            <a:r>
              <a:rPr sz="4350" spc="-15" dirty="0">
                <a:latin typeface="Microsoft Sans Serif"/>
                <a:cs typeface="Microsoft Sans Serif"/>
              </a:rPr>
              <a:t> </a:t>
            </a:r>
            <a:r>
              <a:rPr sz="4350" spc="45" dirty="0">
                <a:latin typeface="Microsoft Sans Serif"/>
                <a:cs typeface="Microsoft Sans Serif"/>
              </a:rPr>
              <a:t>xor,</a:t>
            </a:r>
            <a:r>
              <a:rPr sz="4350" spc="-15" dirty="0">
                <a:latin typeface="Microsoft Sans Serif"/>
                <a:cs typeface="Microsoft Sans Serif"/>
              </a:rPr>
              <a:t> </a:t>
            </a:r>
            <a:r>
              <a:rPr sz="4350" spc="140" dirty="0">
                <a:latin typeface="Microsoft Sans Serif"/>
                <a:cs typeface="Microsoft Sans Serif"/>
              </a:rPr>
              <a:t>inv</a:t>
            </a:r>
            <a:endParaRPr sz="435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361" y="6526803"/>
            <a:ext cx="6381750" cy="151257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4350" b="1" spc="-40" dirty="0">
                <a:latin typeface="Lucida Sans Unicode"/>
                <a:cs typeface="Lucida Sans Unicode"/>
              </a:rPr>
              <a:t>Прыжки</a:t>
            </a:r>
            <a:endParaRPr sz="4350" b="1" dirty="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630"/>
              </a:spcBef>
            </a:pPr>
            <a:r>
              <a:rPr sz="4350" spc="105" dirty="0">
                <a:latin typeface="Microsoft Sans Serif"/>
                <a:cs typeface="Microsoft Sans Serif"/>
              </a:rPr>
              <a:t>call,</a:t>
            </a:r>
            <a:r>
              <a:rPr sz="4350" spc="-10" dirty="0">
                <a:latin typeface="Microsoft Sans Serif"/>
                <a:cs typeface="Microsoft Sans Serif"/>
              </a:rPr>
              <a:t> </a:t>
            </a:r>
            <a:r>
              <a:rPr sz="4350" spc="135" dirty="0">
                <a:latin typeface="Microsoft Sans Serif"/>
                <a:cs typeface="Microsoft Sans Serif"/>
              </a:rPr>
              <a:t>ret,</a:t>
            </a:r>
            <a:r>
              <a:rPr sz="4350" spc="-5" dirty="0">
                <a:latin typeface="Microsoft Sans Serif"/>
                <a:cs typeface="Microsoft Sans Serif"/>
              </a:rPr>
              <a:t> </a:t>
            </a:r>
            <a:r>
              <a:rPr sz="4350" spc="180" dirty="0">
                <a:latin typeface="Microsoft Sans Serif"/>
                <a:cs typeface="Microsoft Sans Serif"/>
              </a:rPr>
              <a:t>jmp,</a:t>
            </a:r>
            <a:r>
              <a:rPr sz="4350" spc="-5" dirty="0">
                <a:latin typeface="Microsoft Sans Serif"/>
                <a:cs typeface="Microsoft Sans Serif"/>
              </a:rPr>
              <a:t> </a:t>
            </a:r>
            <a:r>
              <a:rPr sz="4350" spc="60" dirty="0">
                <a:latin typeface="Microsoft Sans Serif"/>
                <a:cs typeface="Microsoft Sans Serif"/>
              </a:rPr>
              <a:t>je,</a:t>
            </a:r>
            <a:r>
              <a:rPr sz="4350" spc="-10" dirty="0">
                <a:latin typeface="Microsoft Sans Serif"/>
                <a:cs typeface="Microsoft Sans Serif"/>
              </a:rPr>
              <a:t> </a:t>
            </a:r>
            <a:r>
              <a:rPr sz="4350" spc="25" dirty="0">
                <a:latin typeface="Microsoft Sans Serif"/>
                <a:cs typeface="Microsoft Sans Serif"/>
              </a:rPr>
              <a:t>ja,</a:t>
            </a:r>
            <a:r>
              <a:rPr sz="4350" spc="-5" dirty="0">
                <a:latin typeface="Microsoft Sans Serif"/>
                <a:cs typeface="Microsoft Sans Serif"/>
              </a:rPr>
              <a:t> </a:t>
            </a:r>
            <a:r>
              <a:rPr sz="4350" spc="75" dirty="0">
                <a:latin typeface="Microsoft Sans Serif"/>
                <a:cs typeface="Microsoft Sans Serif"/>
              </a:rPr>
              <a:t>jle,</a:t>
            </a:r>
            <a:r>
              <a:rPr sz="4350" spc="-5" dirty="0">
                <a:latin typeface="Microsoft Sans Serif"/>
                <a:cs typeface="Microsoft Sans Serif"/>
              </a:rPr>
              <a:t> </a:t>
            </a:r>
            <a:r>
              <a:rPr sz="4350" spc="1060" dirty="0">
                <a:latin typeface="Microsoft Sans Serif"/>
                <a:cs typeface="Microsoft Sans Serif"/>
              </a:rPr>
              <a:t>…</a:t>
            </a:r>
            <a:endParaRPr sz="4350" dirty="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34091" y="6526803"/>
            <a:ext cx="2636520" cy="151257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4350" b="1" spc="60" dirty="0">
                <a:latin typeface="Lucida Sans Unicode"/>
                <a:cs typeface="Lucida Sans Unicode"/>
              </a:rPr>
              <a:t>Стек</a:t>
            </a:r>
            <a:endParaRPr sz="4350" b="1" dirty="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630"/>
              </a:spcBef>
            </a:pPr>
            <a:r>
              <a:rPr sz="4350" spc="125" dirty="0">
                <a:latin typeface="Microsoft Sans Serif"/>
                <a:cs typeface="Microsoft Sans Serif"/>
              </a:rPr>
              <a:t>push,</a:t>
            </a:r>
            <a:r>
              <a:rPr sz="4350" spc="-70" dirty="0">
                <a:latin typeface="Microsoft Sans Serif"/>
                <a:cs typeface="Microsoft Sans Serif"/>
              </a:rPr>
              <a:t> </a:t>
            </a:r>
            <a:r>
              <a:rPr sz="4350" spc="285" dirty="0">
                <a:latin typeface="Microsoft Sans Serif"/>
                <a:cs typeface="Microsoft Sans Serif"/>
              </a:rPr>
              <a:t>pop</a:t>
            </a:r>
            <a:endParaRPr sz="4350" dirty="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40602" y="3275343"/>
            <a:ext cx="2516505" cy="151257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4350" b="1" spc="-45" dirty="0">
                <a:latin typeface="Lucida Sans Unicode"/>
                <a:cs typeface="Lucida Sans Unicode"/>
              </a:rPr>
              <a:t>Регистры</a:t>
            </a:r>
            <a:endParaRPr sz="4350" b="1" dirty="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630"/>
              </a:spcBef>
            </a:pPr>
            <a:r>
              <a:rPr sz="4350" spc="220" dirty="0">
                <a:latin typeface="Microsoft Sans Serif"/>
                <a:cs typeface="Microsoft Sans Serif"/>
              </a:rPr>
              <a:t>mov</a:t>
            </a:r>
            <a:endParaRPr sz="435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0026" y="821620"/>
            <a:ext cx="1173988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60" dirty="0"/>
              <a:t>Гд</a:t>
            </a:r>
            <a:r>
              <a:rPr spc="45" dirty="0"/>
              <a:t>е</a:t>
            </a:r>
            <a:r>
              <a:rPr spc="-795" dirty="0"/>
              <a:t> </a:t>
            </a:r>
            <a:r>
              <a:rPr spc="-229" dirty="0"/>
              <a:t>почитат</a:t>
            </a:r>
            <a:r>
              <a:rPr spc="-20" dirty="0"/>
              <a:t>ь</a:t>
            </a:r>
            <a:r>
              <a:rPr spc="-795" dirty="0"/>
              <a:t> </a:t>
            </a:r>
            <a:r>
              <a:rPr spc="-15" dirty="0"/>
              <a:t>и</a:t>
            </a:r>
            <a:r>
              <a:rPr spc="-800" dirty="0"/>
              <a:t> </a:t>
            </a:r>
            <a:r>
              <a:rPr spc="-220" dirty="0"/>
              <a:t>попробовать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3281021"/>
            <a:ext cx="3275329" cy="1868805"/>
          </a:xfrm>
          <a:prstGeom prst="rect">
            <a:avLst/>
          </a:prstGeom>
        </p:spPr>
        <p:txBody>
          <a:bodyPr vert="horz" wrap="square" lIns="0" tIns="331470" rIns="0" bIns="0" rtlCol="0">
            <a:spAutoFit/>
          </a:bodyPr>
          <a:lstStyle/>
          <a:p>
            <a:pPr marL="473075" indent="-461009">
              <a:lnSpc>
                <a:spcPct val="100000"/>
              </a:lnSpc>
              <a:spcBef>
                <a:spcPts val="2610"/>
              </a:spcBef>
              <a:buChar char="•"/>
              <a:tabLst>
                <a:tab pos="473075" algn="l"/>
                <a:tab pos="473709" algn="l"/>
              </a:tabLst>
            </a:pPr>
            <a:r>
              <a:rPr sz="3950" spc="2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  <a:hlinkClick r:id="rId2"/>
              </a:rPr>
              <a:t>godbolt</a:t>
            </a:r>
            <a:r>
              <a:rPr sz="3950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  <a:hlinkClick r:id="rId2"/>
              </a:rPr>
              <a:t>.</a:t>
            </a:r>
            <a:r>
              <a:rPr sz="3950" spc="22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  <a:hlinkClick r:id="rId2"/>
              </a:rPr>
              <a:t>o</a:t>
            </a:r>
            <a:r>
              <a:rPr sz="3950" spc="7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  <a:hlinkClick r:id="rId2"/>
              </a:rPr>
              <a:t>r</a:t>
            </a:r>
            <a:r>
              <a:rPr sz="3950" spc="28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  <a:hlinkClick r:id="rId2"/>
              </a:rPr>
              <a:t>g</a:t>
            </a:r>
            <a:endParaRPr sz="3950" dirty="0">
              <a:latin typeface="Microsoft Sans Serif"/>
              <a:cs typeface="Microsoft Sans Serif"/>
            </a:endParaRPr>
          </a:p>
          <a:p>
            <a:pPr marL="473075" indent="-461009">
              <a:lnSpc>
                <a:spcPct val="100000"/>
              </a:lnSpc>
              <a:spcBef>
                <a:spcPts val="2520"/>
              </a:spcBef>
              <a:buChar char="•"/>
              <a:tabLst>
                <a:tab pos="473075" algn="l"/>
                <a:tab pos="473709" algn="l"/>
              </a:tabLst>
            </a:pPr>
            <a:r>
              <a:rPr sz="3950" spc="229" dirty="0">
                <a:latin typeface="Microsoft Sans Serif"/>
                <a:cs typeface="Microsoft Sans Serif"/>
              </a:rPr>
              <a:t>objdump</a:t>
            </a:r>
            <a:endParaRPr sz="395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68</Words>
  <Application>Microsoft Office PowerPoint</Application>
  <PresentationFormat>Custom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Lucida Sans Unicode</vt:lpstr>
      <vt:lpstr>Microsoft Sans Serif</vt:lpstr>
      <vt:lpstr>Office Theme</vt:lpstr>
      <vt:lpstr>Семинар Ассемблер и память. Начало</vt:lpstr>
      <vt:lpstr>Организация памяти процесса</vt:lpstr>
      <vt:lpstr>Как посмотреть код</vt:lpstr>
      <vt:lpstr>Основные инструкции</vt:lpstr>
      <vt:lpstr>Где почитать и попробовать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Семинар_3</dc:title>
  <cp:lastModifiedBy>Konstantin Dragun</cp:lastModifiedBy>
  <cp:revision>2</cp:revision>
  <dcterms:created xsi:type="dcterms:W3CDTF">2024-10-03T11:39:26Z</dcterms:created>
  <dcterms:modified xsi:type="dcterms:W3CDTF">2024-10-03T11:47:05Z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2023-09-25T00:00:00Z</vt:filetime>
  </property>
  <property fmtid="{D5CDD505-2E9C-101B-9397-08002B2CF9AE}" pid="3" name="Creator">
    <vt:lpwstr>Keynote</vt:lpwstr>
  </property>
  <property fmtid="{D5CDD505-2E9C-101B-9397-08002B2CF9AE}" pid="4" name="LastSaved">
    <vt:filetime>2024-10-03T00:00:00Z</vt:filetime>
  </property>
</Properties>
</file>