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884" y="1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04.09.2024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04.09.2024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04.09.2024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04.09.2024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04.09.2024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04.09.2024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04.09.2024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user@192.168.0.1" TargetMode="External"/><Relationship Id="rId2" Type="http://schemas.openxmlformats.org/officeDocument/2006/relationships/hyperlink" Target="mailto:username@192.168.0.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overthewire.org/wargames/bandi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612218"/>
            <a:ext cx="9144000" cy="2387599"/>
          </a:xfrm>
        </p:spPr>
        <p:txBody>
          <a:bodyPr/>
          <a:lstStyle/>
          <a:p>
            <a:pPr>
              <a:defRPr/>
            </a:pPr>
            <a:r>
              <a:rPr lang="ru-RU"/>
              <a:t>Семинар по C++ №1</a:t>
            </a:r>
            <a:br>
              <a:rPr lang="ru-RU"/>
            </a:br>
            <a:br>
              <a:rPr lang="ru-RU"/>
            </a:br>
            <a:r>
              <a:rPr lang="ru-RU"/>
              <a:t>Работа в терминале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841457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Работа с файловой системой</a:t>
            </a:r>
          </a:p>
        </p:txBody>
      </p:sp>
      <p:sp>
        <p:nvSpPr>
          <p:cNvPr id="64201656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90000" lnSpcReduction="2000"/>
          </a:bodyPr>
          <a:lstStyle/>
          <a:p>
            <a:pPr>
              <a:defRPr/>
            </a:pPr>
            <a:r>
              <a:rPr sz="2000"/>
              <a:t>$ mkdir [directory] – создать директорию (</a:t>
            </a:r>
            <a:r>
              <a:rPr sz="2000" b="1"/>
              <a:t>m</a:t>
            </a:r>
            <a:r>
              <a:rPr sz="2000"/>
              <a:t>a</a:t>
            </a:r>
            <a:r>
              <a:rPr sz="2000" b="1"/>
              <a:t>k</a:t>
            </a:r>
            <a:r>
              <a:rPr sz="2000"/>
              <a:t>e </a:t>
            </a:r>
            <a:r>
              <a:rPr sz="2000" b="1"/>
              <a:t>dir</a:t>
            </a:r>
            <a:r>
              <a:rPr sz="2000"/>
              <a:t>ectory)</a:t>
            </a:r>
          </a:p>
          <a:p>
            <a:pPr>
              <a:defRPr/>
            </a:pPr>
            <a:r>
              <a:rPr sz="2000"/>
              <a:t>$ touch [filename] – создать файл</a:t>
            </a:r>
          </a:p>
          <a:p>
            <a:pPr>
              <a:defRPr/>
            </a:pPr>
            <a:r>
              <a:rPr sz="2000"/>
              <a:t>$ mv [from] [to] – переместить файл</a:t>
            </a:r>
          </a:p>
          <a:p>
            <a:pPr>
              <a:defRPr/>
            </a:pPr>
            <a:r>
              <a:rPr sz="2000"/>
              <a:t>$ find [directory] -name [query] – найти файл в папке</a:t>
            </a:r>
          </a:p>
          <a:p>
            <a:pPr>
              <a:defRPr/>
            </a:pPr>
            <a:r>
              <a:rPr sz="2000"/>
              <a:t>$ chmod [options] [filename] - поменять (+/-) права (x/r/w) к файлу (</a:t>
            </a:r>
            <a:r>
              <a:rPr sz="2000" b="1"/>
              <a:t>ch</a:t>
            </a:r>
            <a:r>
              <a:rPr sz="2000"/>
              <a:t>ange </a:t>
            </a:r>
            <a:r>
              <a:rPr sz="2000" b="1"/>
              <a:t>m</a:t>
            </a:r>
            <a:r>
              <a:rPr sz="2000"/>
              <a:t>ode)</a:t>
            </a:r>
          </a:p>
          <a:p>
            <a:pPr lvl="1">
              <a:defRPr/>
            </a:pPr>
            <a:r>
              <a:rPr sz="2000"/>
              <a:t>$ chmod +x my_script.sh – добавить скрипту права на исполнение</a:t>
            </a:r>
          </a:p>
          <a:p>
            <a:pPr>
              <a:defRPr/>
            </a:pPr>
            <a:r>
              <a:rPr sz="2000"/>
              <a:t>$ cp [from] [to] - скопировать файл (</a:t>
            </a:r>
            <a:r>
              <a:rPr sz="2000" b="1"/>
              <a:t>c</a:t>
            </a:r>
            <a:r>
              <a:rPr sz="2000"/>
              <a:t>o</a:t>
            </a:r>
            <a:r>
              <a:rPr sz="2000" b="1"/>
              <a:t>p</a:t>
            </a:r>
            <a:r>
              <a:rPr sz="2000"/>
              <a:t>y)</a:t>
            </a:r>
          </a:p>
          <a:p>
            <a:pPr lvl="1">
              <a:defRPr/>
            </a:pPr>
            <a:r>
              <a:rPr sz="2000"/>
              <a:t>$ cp -r [from] [to] – скопировать рекурсивно</a:t>
            </a:r>
          </a:p>
          <a:p>
            <a:pPr>
              <a:defRPr/>
            </a:pPr>
            <a:r>
              <a:rPr sz="2000"/>
              <a:t>$ file [filename] – узнать про содержимое файла</a:t>
            </a:r>
          </a:p>
          <a:p>
            <a:pPr>
              <a:defRPr/>
            </a:pPr>
            <a:r>
              <a:rPr sz="2000"/>
              <a:t>$ rm [filename] – удалить файл (</a:t>
            </a:r>
            <a:r>
              <a:rPr sz="2000" b="1"/>
              <a:t>r</a:t>
            </a:r>
            <a:r>
              <a:rPr sz="2000"/>
              <a:t>e</a:t>
            </a:r>
            <a:r>
              <a:rPr sz="2000" b="1"/>
              <a:t>m</a:t>
            </a:r>
            <a:r>
              <a:rPr sz="2000"/>
              <a:t>ove)</a:t>
            </a:r>
          </a:p>
          <a:p>
            <a:pPr lvl="1">
              <a:defRPr/>
            </a:pPr>
            <a:r>
              <a:rPr sz="2000"/>
              <a:t>$ rm -r [directory] – удалить рекурсивно</a:t>
            </a:r>
          </a:p>
          <a:p>
            <a:pPr lvl="1">
              <a:defRPr/>
            </a:pPr>
            <a:r>
              <a:rPr sz="2000"/>
              <a:t>$ rm -f [filename] – удалить принудительно</a:t>
            </a:r>
          </a:p>
          <a:p>
            <a:pPr>
              <a:defRPr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95350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Ещё чуть-чуть напоследок</a:t>
            </a:r>
          </a:p>
        </p:txBody>
      </p:sp>
      <p:sp>
        <p:nvSpPr>
          <p:cNvPr id="89833295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2000"/>
              <a:t>Исполнение команды внутри другой команды:</a:t>
            </a:r>
          </a:p>
          <a:p>
            <a:pPr lvl="1">
              <a:defRPr/>
            </a:pPr>
            <a:r>
              <a:rPr sz="2000"/>
              <a:t>$ cat `cat file_names` – прочитать файлы, имена которых лежат в файле file_names</a:t>
            </a:r>
          </a:p>
          <a:p>
            <a:pPr lvl="1">
              <a:defRPr/>
            </a:pPr>
            <a:r>
              <a:rPr sz="2000"/>
              <a:t>$ cat $(cat 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file_names</a:t>
            </a:r>
            <a:r>
              <a:rPr sz="2000"/>
              <a:t>) – то же самое</a:t>
            </a:r>
          </a:p>
          <a:p>
            <a:pPr lvl="1">
              <a:defRPr/>
            </a:pPr>
            <a:r>
              <a:rPr sz="2000"/>
              <a:t>$ cat file_names | xargs cat – команда xargs разбивает вывод команды (в данном случае команды «cat file_names»)  по пробелам и переносам строк и передаёт в качестве аргументов другой команде (в данном случае команда «cat»)</a:t>
            </a:r>
          </a:p>
        </p:txBody>
      </p:sp>
      <p:sp>
        <p:nvSpPr>
          <p:cNvPr id="548183592" name=" 548183591"/>
          <p:cNvSpPr/>
          <p:nvPr/>
        </p:nvSpPr>
        <p:spPr bwMode="auto">
          <a:xfrm>
            <a:off x="6688403" y="6585555"/>
            <a:ext cx="212221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687700642" name="Picture 68770064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811460" y="3972954"/>
            <a:ext cx="6238914" cy="27954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777870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Компиляция и запуск</a:t>
            </a:r>
          </a:p>
        </p:txBody>
      </p:sp>
      <p:sp>
        <p:nvSpPr>
          <p:cNvPr id="200299534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2000"/>
              <a:t>$ g++ main.cpp – компиляция программы</a:t>
            </a:r>
          </a:p>
          <a:p>
            <a:pPr>
              <a:defRPr/>
            </a:pPr>
            <a:r>
              <a:rPr sz="2000"/>
              <a:t>$ g++ main.cpp -o program – скомпилировать программу и назвать исполняемый файл (по умолчанию a.out)</a:t>
            </a:r>
          </a:p>
          <a:p>
            <a:pPr>
              <a:defRPr/>
            </a:pPr>
            <a:r>
              <a:rPr sz="2000"/>
              <a:t>$ ./program – запустить программу</a:t>
            </a: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t>$ python3 – запустить интерпретатор питона в интерактивном режиме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2841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Подключение к серверу</a:t>
            </a:r>
          </a:p>
        </p:txBody>
      </p:sp>
      <p:sp>
        <p:nvSpPr>
          <p:cNvPr id="180993483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2000"/>
              <a:t>ip a – узнать свой ip</a:t>
            </a:r>
          </a:p>
          <a:p>
            <a:pPr>
              <a:defRPr/>
            </a:pPr>
            <a:r>
              <a:rPr sz="2000"/>
              <a:t>ifconfig – тоже посмотреть информацию про сетевые интерфейсы</a:t>
            </a:r>
          </a:p>
          <a:p>
            <a:pPr>
              <a:defRPr/>
            </a:pPr>
            <a:r>
              <a:rPr sz="2000"/>
              <a:t>ssh </a:t>
            </a:r>
            <a:r>
              <a:rPr sz="2000" u="sng">
                <a:hlinkClick r:id="rId2" tooltip="mailto:username@192.168.0.1"/>
              </a:rPr>
              <a:t>user@192.168.0.1</a:t>
            </a:r>
            <a:r>
              <a:rPr sz="2000"/>
              <a:t> – подключиться к пользователю user по указанному ip</a:t>
            </a:r>
          </a:p>
          <a:p>
            <a:pPr>
              <a:defRPr/>
            </a:pPr>
            <a:r>
              <a:rPr sz="2000"/>
              <a:t>scp [from] [to] – всё то же самое, что и с cp, но по ssh</a:t>
            </a:r>
          </a:p>
          <a:p>
            <a:pPr lvl="1">
              <a:defRPr/>
            </a:pPr>
            <a:r>
              <a:rPr sz="2000"/>
              <a:t>scp ./dir/file.txt </a:t>
            </a:r>
            <a:r>
              <a:rPr sz="2000" u="sng">
                <a:hlinkClick r:id="rId3" tooltip="mailto:user@192.168.0.1"/>
              </a:rPr>
              <a:t>user@192.168.0.1</a:t>
            </a:r>
            <a:r>
              <a:rPr sz="2000"/>
              <a:t>:/home/user_dir/new_file.txt – скопировать файл на удалённый компьютер</a:t>
            </a:r>
          </a:p>
          <a:p>
            <a:pPr lvl="1">
              <a:defRPr/>
            </a:pPr>
            <a:r>
              <a:rPr sz="2000"/>
              <a:t>scp -r </a:t>
            </a:r>
            <a:r>
              <a:rPr lang="ru-RU" sz="2000" b="0" i="0" u="sng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mailto:user@192.168.0.1"/>
              </a:rPr>
              <a:t>user@192.168.0.1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:/home/user_dir/new_file.txt</a:t>
            </a:r>
            <a:r>
              <a:rPr sz="2000"/>
              <a:t> 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./dir/file.txt – скопировать папку к себе с удалённого компьютера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063060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Задание:</a:t>
            </a:r>
          </a:p>
        </p:txBody>
      </p:sp>
      <p:sp>
        <p:nvSpPr>
          <p:cNvPr id="128807410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316922" indent="-316922">
              <a:buFont typeface="Arial"/>
              <a:buAutoNum type="arabicPeriod"/>
              <a:defRPr/>
            </a:pPr>
            <a:r>
              <a:t>Создайте локально (на своём компьютере) папку, где вы будете работать</a:t>
            </a:r>
          </a:p>
          <a:p>
            <a:pPr marL="316922" indent="-316922">
              <a:buFont typeface="Arial"/>
              <a:buAutoNum type="arabicPeriod"/>
              <a:defRPr/>
            </a:pPr>
            <a:r>
              <a:t>Подключитесь по ssh к удалённому компьютеру:</a:t>
            </a:r>
          </a:p>
          <a:p>
            <a:pPr marL="342898" lvl="1" indent="0">
              <a:buFont typeface="Arial"/>
              <a:buNone/>
              <a:defRPr/>
            </a:pPr>
            <a:r>
              <a:rPr lang="ru-RU" sz="21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ru-RU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ssh task1@192.168.43.82</a:t>
            </a:r>
            <a:endParaRPr sz="2100"/>
          </a:p>
          <a:p>
            <a:pPr marL="0" indent="0">
              <a:buFont typeface="Arial"/>
              <a:buNone/>
              <a:defRPr/>
            </a:pPr>
            <a:r>
              <a:rPr lang="ru-RU" sz="21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password: task1</a:t>
            </a:r>
            <a:endParaRPr sz="2100"/>
          </a:p>
          <a:p>
            <a:pPr marL="0" indent="0">
              <a:buFont typeface="Arial"/>
              <a:buNone/>
              <a:defRPr/>
            </a:pPr>
            <a:r>
              <a:t>3. Скопируйте к себе папку с заданием</a:t>
            </a:r>
          </a:p>
          <a:p>
            <a:pPr marL="0" indent="0">
              <a:buFont typeface="Arial"/>
              <a:buNone/>
              <a:defRPr/>
            </a:pPr>
            <a:r>
              <a:t>4. Выполните задание</a:t>
            </a:r>
          </a:p>
          <a:p>
            <a:pPr marL="0" indent="0">
              <a:buFont typeface="Arial"/>
              <a:buNone/>
              <a:defRPr/>
            </a:pPr>
            <a:r>
              <a:t>5. Зациклить данную инструкцию, инкрементировав номер задания</a:t>
            </a: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t>Можно скопировать папку и не подключаясь к серверу, локально использовав команду scp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203842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Процессы</a:t>
            </a:r>
          </a:p>
        </p:txBody>
      </p:sp>
      <p:sp>
        <p:nvSpPr>
          <p:cNvPr id="392620293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 sz="2000"/>
              <a:t>$ ps -aux  – Список запущенных процессов</a:t>
            </a:r>
          </a:p>
          <a:p>
            <a:pPr>
              <a:defRPr/>
            </a:pPr>
            <a:r>
              <a:rPr sz="2000"/>
              <a:t>$ pstree – Процессы в виде дерева</a:t>
            </a:r>
          </a:p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htop  – Показать текущие запущенные процессы с графиками + плюшки</a:t>
            </a: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r>
              <a:rPr sz="2000"/>
              <a:t>Ctrl + C – Убить процесс</a:t>
            </a:r>
          </a:p>
          <a:p>
            <a:pPr>
              <a:defRPr/>
            </a:pPr>
            <a:r>
              <a:rPr sz="2000"/>
              <a:t>Ctrl + Z – Остановить процесс</a:t>
            </a:r>
          </a:p>
          <a:p>
            <a:pPr>
              <a:defRPr/>
            </a:pPr>
            <a:r>
              <a:rPr sz="2000"/>
              <a:t>Ctrl + D – Послать EOF (</a:t>
            </a:r>
            <a:r>
              <a:rPr sz="2000" b="1"/>
              <a:t>E</a:t>
            </a:r>
            <a:r>
              <a:rPr sz="2000"/>
              <a:t>nd </a:t>
            </a:r>
            <a:r>
              <a:rPr sz="2000" b="1"/>
              <a:t>O</a:t>
            </a:r>
            <a:r>
              <a:rPr sz="2000"/>
              <a:t>f </a:t>
            </a:r>
            <a:r>
              <a:rPr sz="2000" b="1"/>
              <a:t>F</a:t>
            </a:r>
            <a:r>
              <a:rPr sz="2000"/>
              <a:t>ile)</a:t>
            </a:r>
          </a:p>
          <a:p>
            <a:pPr>
              <a:defRPr/>
            </a:pPr>
            <a:endParaRPr sz="2000"/>
          </a:p>
          <a:p>
            <a:pPr marL="0" indent="0">
              <a:buFont typeface="Arial"/>
              <a:buNone/>
              <a:defRPr/>
            </a:pPr>
            <a:endParaRPr sz="2000"/>
          </a:p>
          <a:p>
            <a:pPr>
              <a:defRPr/>
            </a:pPr>
            <a:r>
              <a:rPr sz="2000"/>
              <a:t>N.B. Демо: inf_loop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0025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Где заботать</a:t>
            </a:r>
          </a:p>
        </p:txBody>
      </p:sp>
      <p:sp>
        <p:nvSpPr>
          <p:cNvPr id="83905678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u="sng">
                <a:hlinkClick r:id="rId2" tooltip="https://overthewire.org/wargames/bandit/"/>
              </a:rPr>
              <a:t>bandit</a:t>
            </a:r>
            <a:endParaRPr/>
          </a:p>
          <a:p>
            <a:pPr>
              <a:defRPr/>
            </a:pPr>
            <a:r>
              <a:t>Читать man-ы</a:t>
            </a:r>
          </a:p>
          <a:p>
            <a:pPr>
              <a:defRPr/>
            </a:pPr>
            <a:r>
              <a:t>Другие ресурсы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1A3E-771B-484F-B690-EB4F1624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делать, если ваша ОС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70604-ADF0-422A-A611-DDAA537E2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Linux: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всё супер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MacOS: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чуть хуже, но тоже хорошо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Windows: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беда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WSL (Windows Subsystem Linux)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 Boot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VirtualBox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4417728" name="Title 1"/>
          <p:cNvSpPr>
            <a:spLocks noGrp="1"/>
          </p:cNvSpPr>
          <p:nvPr>
            <p:ph type="title"/>
          </p:nvPr>
        </p:nvSpPr>
        <p:spPr bwMode="auto">
          <a:xfrm>
            <a:off x="838200" y="260648"/>
            <a:ext cx="10515600" cy="1325562"/>
          </a:xfrm>
        </p:spPr>
        <p:txBody>
          <a:bodyPr/>
          <a:lstStyle/>
          <a:p>
            <a:pPr>
              <a:defRPr/>
            </a:pPr>
            <a:r>
              <a:rPr sz="3600" dirty="0" err="1"/>
              <a:t>Основы</a:t>
            </a:r>
            <a:endParaRPr sz="3600" dirty="0"/>
          </a:p>
        </p:txBody>
      </p:sp>
      <p:sp>
        <p:nvSpPr>
          <p:cNvPr id="251804094" name="Content Placeholder 2"/>
          <p:cNvSpPr>
            <a:spLocks noGrp="1"/>
          </p:cNvSpPr>
          <p:nvPr>
            <p:ph idx="1"/>
          </p:nvPr>
        </p:nvSpPr>
        <p:spPr bwMode="auto">
          <a:xfrm>
            <a:off x="658789" y="1299889"/>
            <a:ext cx="10874422" cy="5192986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lnSpcReduction="10000"/>
          </a:bodyPr>
          <a:lstStyle/>
          <a:p>
            <a:pPr>
              <a:defRPr/>
            </a:pPr>
            <a:endParaRPr dirty="0"/>
          </a:p>
          <a:p>
            <a:pPr>
              <a:defRPr/>
            </a:pPr>
            <a:endParaRPr dirty="0"/>
          </a:p>
          <a:p>
            <a:pPr>
              <a:defRPr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Ctrl + Alt + T –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запустить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терминал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 -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автодополнение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[command]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правами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суперпользователя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ubstitute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 and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defRPr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 install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[name]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скачать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что-нибудь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8" lvl="1" indent="0">
              <a:buFont typeface="Arial"/>
              <a:buNone/>
              <a:defRPr/>
            </a:pPr>
            <a:r>
              <a:rPr lang="ru-RU" sz="2400" b="0" i="0" u="none" strike="noStrike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/>
              <a:buNone/>
              <a:defRPr/>
            </a:pPr>
            <a:r>
              <a:rPr lang="ru-RU" sz="2400" b="0" i="0" u="none" strike="noStrike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 </a:t>
            </a:r>
            <a:r>
              <a:rPr lang="ru-RU" sz="2400" b="0" i="0" u="none" strike="noStrike" cap="none" spc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ru-RU" sz="2400" b="0" i="0" u="none" strike="noStrike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u="none" strike="noStrike" cap="none" spc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apt</a:t>
            </a:r>
            <a:r>
              <a:rPr lang="ru-RU" sz="2400" b="0" i="0" u="none" strike="noStrike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u="none" strike="noStrike" cap="none" spc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ru-RU" sz="2400" b="0" i="0" u="none" strike="noStrike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u="none" strike="noStrike" cap="none" spc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lang="ru-RU" sz="2400" b="0" i="0" u="none" strike="noStrike" cap="none" spc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MacOS moment: $ brew install [name]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– </a:t>
            </a:r>
            <a:r>
              <a:rPr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открыть</a:t>
            </a:r>
            <a:r>
              <a:rPr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справочную</a:t>
            </a:r>
            <a:r>
              <a:rPr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информацию</a:t>
            </a:r>
            <a:r>
              <a:rPr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команде</a:t>
            </a:r>
            <a:r>
              <a:rPr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sz="24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r>
              <a:rPr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ual)</a:t>
            </a:r>
          </a:p>
          <a:p>
            <a:pPr>
              <a:defRPr/>
            </a:pPr>
            <a:r>
              <a:rPr lang="ru-RU" sz="2400" b="0" i="0" u="none" strike="noStrike" cap="none" spc="0" dirty="0">
                <a:solidFill>
                  <a:schemeClr val="tx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$ </a:t>
            </a:r>
            <a:r>
              <a:rPr lang="ru-RU" sz="2400" b="0" i="0" u="none" strike="noStrike" cap="none" spc="0" dirty="0" err="1">
                <a:solidFill>
                  <a:schemeClr val="tx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whoami</a:t>
            </a:r>
            <a:r>
              <a:rPr lang="ru-RU" sz="2400" b="0" i="0" u="none" strike="noStrike" cap="none" spc="0" dirty="0">
                <a:solidFill>
                  <a:schemeClr val="tx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– Узнать текущего пользователя</a:t>
            </a:r>
            <a:r>
              <a:rPr lang="ru-RU" sz="2400" b="0" i="0" u="none" strike="noStrike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b="0" i="0" u="none" strike="noStrike" cap="none" spc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ru-RU" sz="2400" b="0" i="0" u="none" strike="noStrike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2400" b="0" i="0" u="none" strike="noStrike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ru-RU" sz="2400" b="0" i="0" u="none" strike="noStrike" cap="none" spc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ru-RU" sz="2400" b="0" i="0" u="none" strike="noStrike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ru-RU" sz="2400" b="0" i="0" u="none" strike="noStrike" cap="none" spc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ru-RU" sz="2400" b="0" i="0" u="none" strike="noStrike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– Сменить пользователя</a:t>
            </a:r>
            <a:endParaRPr lang="en-US" sz="2400" b="0" i="0" u="none" strike="noStrike" cap="none" spc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N.B.! </a:t>
            </a:r>
            <a:r>
              <a:rPr lang="ru-RU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“$” - начало строки в терминале, его писать самому не нужно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88601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Удобства</a:t>
            </a:r>
          </a:p>
        </p:txBody>
      </p:sp>
      <p:sp>
        <p:nvSpPr>
          <p:cNvPr id="303152617" name="Content Placeholder 2"/>
          <p:cNvSpPr>
            <a:spLocks noGrp="1"/>
          </p:cNvSpPr>
          <p:nvPr>
            <p:ph idx="1"/>
          </p:nvPr>
        </p:nvSpPr>
        <p:spPr bwMode="auto">
          <a:xfrm>
            <a:off x="559285" y="1632857"/>
            <a:ext cx="11089821" cy="470807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 sz="2000" dirty="0"/>
              <a:t>Alt + tab </a:t>
            </a:r>
            <a:r>
              <a:rPr lang="en-US" sz="2000" dirty="0"/>
              <a:t>(</a:t>
            </a:r>
            <a:r>
              <a:rPr lang="en-US" sz="2000" i="1" dirty="0" err="1"/>
              <a:t>Cmd</a:t>
            </a:r>
            <a:r>
              <a:rPr lang="en-US" sz="2000" i="1" dirty="0"/>
              <a:t> + tab</a:t>
            </a:r>
            <a:r>
              <a:rPr lang="en-US" sz="2000" dirty="0"/>
              <a:t>) </a:t>
            </a:r>
            <a:r>
              <a:rPr sz="2000" dirty="0"/>
              <a:t>– </a:t>
            </a:r>
            <a:r>
              <a:rPr sz="2000" dirty="0" err="1"/>
              <a:t>перемещение</a:t>
            </a:r>
            <a:r>
              <a:rPr sz="2000" dirty="0"/>
              <a:t> </a:t>
            </a:r>
            <a:r>
              <a:rPr sz="2000" dirty="0" err="1"/>
              <a:t>между</a:t>
            </a:r>
            <a:r>
              <a:rPr sz="2000" dirty="0"/>
              <a:t> </a:t>
            </a:r>
            <a:r>
              <a:rPr sz="2000" dirty="0" err="1"/>
              <a:t>активными</a:t>
            </a:r>
            <a:r>
              <a:rPr sz="2000" dirty="0"/>
              <a:t> </a:t>
            </a:r>
            <a:r>
              <a:rPr sz="2000" dirty="0" err="1"/>
              <a:t>окнами</a:t>
            </a:r>
            <a:endParaRPr sz="2000" dirty="0"/>
          </a:p>
          <a:p>
            <a:pPr>
              <a:defRPr/>
            </a:pPr>
            <a:r>
              <a:rPr sz="2000" dirty="0" err="1"/>
              <a:t>Стрелки</a:t>
            </a:r>
            <a:r>
              <a:rPr sz="2000" dirty="0"/>
              <a:t> </a:t>
            </a:r>
            <a:r>
              <a:rPr sz="2000" dirty="0" err="1"/>
              <a:t>вниз</a:t>
            </a:r>
            <a:r>
              <a:rPr sz="2000" dirty="0"/>
              <a:t>/</a:t>
            </a:r>
            <a:r>
              <a:rPr sz="2000" dirty="0" err="1"/>
              <a:t>вверх</a:t>
            </a:r>
            <a:r>
              <a:rPr sz="2000" dirty="0"/>
              <a:t> – </a:t>
            </a:r>
            <a:r>
              <a:rPr sz="2000" dirty="0" err="1"/>
              <a:t>перемещаться</a:t>
            </a:r>
            <a:r>
              <a:rPr sz="2000" dirty="0"/>
              <a:t> </a:t>
            </a:r>
            <a:r>
              <a:rPr sz="2000" dirty="0" err="1"/>
              <a:t>по</a:t>
            </a:r>
            <a:r>
              <a:rPr sz="2000" dirty="0"/>
              <a:t> </a:t>
            </a:r>
            <a:r>
              <a:rPr sz="2000" dirty="0" err="1"/>
              <a:t>истории</a:t>
            </a:r>
            <a:r>
              <a:rPr sz="2000" dirty="0"/>
              <a:t> </a:t>
            </a:r>
            <a:r>
              <a:rPr sz="2000" dirty="0" err="1"/>
              <a:t>команд</a:t>
            </a:r>
            <a:endParaRPr sz="2000" dirty="0"/>
          </a:p>
          <a:p>
            <a:pPr>
              <a:defRPr/>
            </a:pPr>
            <a:r>
              <a:rPr sz="2000" dirty="0"/>
              <a:t>Ctrl + R – </a:t>
            </a:r>
            <a:r>
              <a:rPr sz="2000" dirty="0" err="1"/>
              <a:t>искать</a:t>
            </a:r>
            <a:r>
              <a:rPr sz="2000" dirty="0"/>
              <a:t> </a:t>
            </a:r>
            <a:r>
              <a:rPr sz="2000" dirty="0" err="1"/>
              <a:t>по</a:t>
            </a:r>
            <a:r>
              <a:rPr sz="2000" dirty="0"/>
              <a:t> </a:t>
            </a:r>
            <a:r>
              <a:rPr sz="2000" dirty="0" err="1"/>
              <a:t>истории</a:t>
            </a:r>
            <a:r>
              <a:rPr sz="2000" dirty="0"/>
              <a:t> </a:t>
            </a:r>
            <a:r>
              <a:rPr sz="2000" dirty="0" err="1"/>
              <a:t>команд</a:t>
            </a:r>
            <a:endParaRPr sz="2000" dirty="0"/>
          </a:p>
          <a:p>
            <a:pPr lvl="1">
              <a:defRPr/>
            </a:pPr>
            <a:r>
              <a:rPr sz="2000" dirty="0" err="1"/>
              <a:t>Ещё</a:t>
            </a:r>
            <a:r>
              <a:rPr sz="2000" dirty="0"/>
              <a:t> </a:t>
            </a:r>
            <a:r>
              <a:rPr sz="2000" dirty="0" err="1"/>
              <a:t>раз</a:t>
            </a:r>
            <a:r>
              <a:rPr sz="2000" dirty="0"/>
              <a:t> Ctrl + R – </a:t>
            </a:r>
            <a:r>
              <a:rPr sz="2000" dirty="0" err="1"/>
              <a:t>следующая</a:t>
            </a:r>
            <a:r>
              <a:rPr sz="2000" dirty="0"/>
              <a:t> </a:t>
            </a:r>
            <a:r>
              <a:rPr sz="2000" dirty="0" err="1"/>
              <a:t>команда</a:t>
            </a:r>
            <a:r>
              <a:rPr sz="2000" dirty="0"/>
              <a:t> </a:t>
            </a:r>
            <a:r>
              <a:rPr sz="2000" dirty="0" err="1"/>
              <a:t>из</a:t>
            </a:r>
            <a:r>
              <a:rPr sz="2000" dirty="0"/>
              <a:t> </a:t>
            </a:r>
            <a:r>
              <a:rPr sz="2000" dirty="0" err="1"/>
              <a:t>истории</a:t>
            </a:r>
            <a:endParaRPr sz="2000" dirty="0"/>
          </a:p>
          <a:p>
            <a:pPr lvl="1">
              <a:defRPr/>
            </a:pPr>
            <a:r>
              <a:rPr sz="2000" dirty="0"/>
              <a:t>Enter – </a:t>
            </a:r>
            <a:r>
              <a:rPr lang="en-US" sz="2000" dirty="0"/>
              <a:t> </a:t>
            </a:r>
            <a:r>
              <a:rPr lang="ru-RU" sz="2000" dirty="0"/>
              <a:t>п</a:t>
            </a:r>
            <a:r>
              <a:rPr sz="2000" dirty="0" err="1"/>
              <a:t>рименить</a:t>
            </a:r>
            <a:r>
              <a:rPr sz="2000" dirty="0"/>
              <a:t> </a:t>
            </a:r>
            <a:r>
              <a:rPr sz="2000" dirty="0" err="1"/>
              <a:t>текущий</a:t>
            </a:r>
            <a:r>
              <a:rPr sz="2000" dirty="0"/>
              <a:t> </a:t>
            </a:r>
            <a:r>
              <a:rPr sz="2000" dirty="0" err="1"/>
              <a:t>вариант</a:t>
            </a:r>
            <a:endParaRPr sz="2000" dirty="0"/>
          </a:p>
          <a:p>
            <a:pPr marL="342899" lvl="1" indent="0">
              <a:buFont typeface="Arial"/>
              <a:buNone/>
              <a:defRPr/>
            </a:pPr>
            <a:endParaRPr sz="2000" dirty="0"/>
          </a:p>
          <a:p>
            <a:pPr>
              <a:defRPr/>
            </a:pPr>
            <a:r>
              <a:rPr lang="ru-RU" sz="20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Ctrl + W – стереть слово</a:t>
            </a:r>
            <a:endParaRPr sz="2000" b="0" i="0" u="none" strike="noStrike" cap="none" spc="0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0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Ctrl + U – стереть строку</a:t>
            </a:r>
            <a:r>
              <a:rPr sz="2000" dirty="0"/>
              <a:t> </a:t>
            </a:r>
            <a:r>
              <a:rPr sz="2000" dirty="0" err="1"/>
              <a:t>до</a:t>
            </a:r>
            <a:r>
              <a:rPr sz="2000" dirty="0"/>
              <a:t> </a:t>
            </a:r>
            <a:r>
              <a:rPr sz="2000" dirty="0" err="1"/>
              <a:t>курсора</a:t>
            </a:r>
            <a:endParaRPr sz="2000" dirty="0"/>
          </a:p>
          <a:p>
            <a:pPr>
              <a:defRPr/>
            </a:pPr>
            <a:r>
              <a:rPr sz="2000" dirty="0"/>
              <a:t>Ctrl + K – </a:t>
            </a:r>
            <a:r>
              <a:rPr sz="2000" dirty="0" err="1"/>
              <a:t>стереть</a:t>
            </a:r>
            <a:r>
              <a:rPr sz="2000" dirty="0"/>
              <a:t> </a:t>
            </a:r>
            <a:r>
              <a:rPr sz="2000" dirty="0" err="1"/>
              <a:t>строку</a:t>
            </a:r>
            <a:r>
              <a:rPr sz="2000" dirty="0"/>
              <a:t> </a:t>
            </a:r>
            <a:r>
              <a:rPr sz="2000" dirty="0" err="1"/>
              <a:t>после</a:t>
            </a:r>
            <a:r>
              <a:rPr sz="2000" dirty="0"/>
              <a:t> </a:t>
            </a:r>
            <a:r>
              <a:rPr sz="2000" dirty="0" err="1"/>
              <a:t>курсора</a:t>
            </a:r>
            <a:endParaRPr sz="2000" dirty="0"/>
          </a:p>
          <a:p>
            <a:pPr>
              <a:defRPr/>
            </a:pPr>
            <a:r>
              <a:rPr sz="2000" dirty="0"/>
              <a:t>Ctrl + A – </a:t>
            </a:r>
            <a:r>
              <a:rPr sz="2000" dirty="0" err="1"/>
              <a:t>перейти</a:t>
            </a:r>
            <a:r>
              <a:rPr sz="2000" dirty="0"/>
              <a:t>  к </a:t>
            </a:r>
            <a:r>
              <a:rPr sz="2000" dirty="0" err="1"/>
              <a:t>началу</a:t>
            </a:r>
            <a:r>
              <a:rPr sz="2000" dirty="0"/>
              <a:t> </a:t>
            </a:r>
            <a:r>
              <a:rPr sz="2000" dirty="0" err="1"/>
              <a:t>строки</a:t>
            </a:r>
            <a:endParaRPr sz="2000" dirty="0"/>
          </a:p>
          <a:p>
            <a:pPr>
              <a:defRPr/>
            </a:pPr>
            <a:r>
              <a:rPr sz="2000" dirty="0"/>
              <a:t>Ctrl + E – </a:t>
            </a:r>
            <a:r>
              <a:rPr sz="2000" dirty="0" err="1"/>
              <a:t>перейти</a:t>
            </a:r>
            <a:r>
              <a:rPr sz="2000" dirty="0"/>
              <a:t> к </a:t>
            </a:r>
            <a:r>
              <a:rPr sz="2000" dirty="0" err="1"/>
              <a:t>концу</a:t>
            </a:r>
            <a:r>
              <a:rPr sz="2000" dirty="0"/>
              <a:t> </a:t>
            </a:r>
            <a:r>
              <a:rPr sz="2000" dirty="0" err="1"/>
              <a:t>строки</a:t>
            </a:r>
            <a:endParaRPr sz="2000" dirty="0"/>
          </a:p>
          <a:p>
            <a:pPr>
              <a:defRPr/>
            </a:pPr>
            <a:r>
              <a:rPr sz="2000" dirty="0"/>
              <a:t>Ctrl + Shift + C</a:t>
            </a:r>
            <a:r>
              <a:rPr lang="en-US" sz="2000" dirty="0"/>
              <a:t> (</a:t>
            </a:r>
            <a:r>
              <a:rPr lang="en-US" sz="2000" i="1" dirty="0" err="1"/>
              <a:t>Cmd</a:t>
            </a:r>
            <a:r>
              <a:rPr lang="en-US" sz="2000" i="1" dirty="0"/>
              <a:t> + C</a:t>
            </a:r>
            <a:r>
              <a:rPr lang="en-US" sz="2000" dirty="0"/>
              <a:t>)</a:t>
            </a:r>
            <a:r>
              <a:rPr sz="2000" dirty="0"/>
              <a:t> – </a:t>
            </a:r>
            <a:r>
              <a:rPr sz="2000" dirty="0" err="1"/>
              <a:t>копировать</a:t>
            </a:r>
            <a:r>
              <a:rPr sz="2000" dirty="0"/>
              <a:t> в </a:t>
            </a:r>
            <a:r>
              <a:rPr sz="2000" dirty="0" err="1"/>
              <a:t>терминале</a:t>
            </a:r>
            <a:endParaRPr sz="2000" dirty="0"/>
          </a:p>
          <a:p>
            <a:pPr>
              <a:defRPr/>
            </a:pPr>
            <a:r>
              <a:rPr sz="2000" dirty="0"/>
              <a:t>Ctrl + Shift + V </a:t>
            </a:r>
            <a:r>
              <a:rPr lang="en-US" sz="2000" dirty="0"/>
              <a:t>(</a:t>
            </a:r>
            <a:r>
              <a:rPr lang="en-US" sz="2000" i="1" dirty="0" err="1"/>
              <a:t>Cmd</a:t>
            </a:r>
            <a:r>
              <a:rPr lang="en-US" sz="2000" i="1" dirty="0"/>
              <a:t> + V</a:t>
            </a:r>
            <a:r>
              <a:rPr lang="en-US" sz="2000" dirty="0"/>
              <a:t>) </a:t>
            </a:r>
            <a:r>
              <a:rPr sz="2000" dirty="0"/>
              <a:t>– </a:t>
            </a:r>
            <a:r>
              <a:rPr sz="2000" dirty="0" err="1"/>
              <a:t>вставить</a:t>
            </a:r>
            <a:r>
              <a:rPr sz="2000" dirty="0"/>
              <a:t> в </a:t>
            </a:r>
            <a:r>
              <a:rPr sz="2000" dirty="0" err="1"/>
              <a:t>терминале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612365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Вывод в консоль</a:t>
            </a:r>
          </a:p>
        </p:txBody>
      </p:sp>
      <p:sp>
        <p:nvSpPr>
          <p:cNvPr id="346729745" name="Content Placeholder 2"/>
          <p:cNvSpPr>
            <a:spLocks noGrp="1"/>
          </p:cNvSpPr>
          <p:nvPr>
            <p:ph idx="1"/>
          </p:nvPr>
        </p:nvSpPr>
        <p:spPr bwMode="auto">
          <a:xfrm>
            <a:off x="369092" y="1869280"/>
            <a:ext cx="11453812" cy="4333874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 sz="2000" dirty="0"/>
              <a:t>$ more [filename] – </a:t>
            </a:r>
            <a:r>
              <a:rPr sz="2000" dirty="0" err="1"/>
              <a:t>отобразить</a:t>
            </a:r>
            <a:r>
              <a:rPr sz="2000" dirty="0"/>
              <a:t> </a:t>
            </a:r>
            <a:r>
              <a:rPr sz="2000" dirty="0" err="1"/>
              <a:t>файл</a:t>
            </a:r>
            <a:r>
              <a:rPr sz="2000" dirty="0"/>
              <a:t> с </a:t>
            </a:r>
            <a:r>
              <a:rPr sz="2000" dirty="0" err="1"/>
              <a:t>возможностью</a:t>
            </a:r>
            <a:r>
              <a:rPr sz="2000" dirty="0"/>
              <a:t> </a:t>
            </a:r>
            <a:r>
              <a:rPr sz="2000" dirty="0" err="1"/>
              <a:t>пролистывания</a:t>
            </a:r>
            <a:r>
              <a:rPr sz="2000" dirty="0"/>
              <a:t> </a:t>
            </a:r>
            <a:r>
              <a:rPr sz="2000" dirty="0" err="1"/>
              <a:t>вверх</a:t>
            </a:r>
            <a:endParaRPr sz="2000" dirty="0"/>
          </a:p>
          <a:p>
            <a:pPr>
              <a:defRPr/>
            </a:pPr>
            <a:r>
              <a:rPr sz="2000" dirty="0"/>
              <a:t>$ less [filename] – </a:t>
            </a:r>
            <a:r>
              <a:rPr sz="2000" dirty="0" err="1"/>
              <a:t>как</a:t>
            </a:r>
            <a:r>
              <a:rPr sz="2000" dirty="0"/>
              <a:t> more, </a:t>
            </a:r>
            <a:r>
              <a:rPr sz="2000" dirty="0" err="1"/>
              <a:t>только</a:t>
            </a:r>
            <a:r>
              <a:rPr sz="2000" dirty="0"/>
              <a:t> </a:t>
            </a:r>
            <a:r>
              <a:rPr sz="2000" dirty="0" err="1"/>
              <a:t>лучше</a:t>
            </a:r>
            <a:endParaRPr sz="2000" dirty="0"/>
          </a:p>
          <a:p>
            <a:pPr>
              <a:defRPr/>
            </a:pPr>
            <a:r>
              <a:rPr sz="2000" dirty="0"/>
              <a:t>$ grep [pattern] [file] – </a:t>
            </a:r>
            <a:r>
              <a:rPr sz="2000" dirty="0" err="1"/>
              <a:t>найти</a:t>
            </a:r>
            <a:r>
              <a:rPr sz="2000" dirty="0"/>
              <a:t> </a:t>
            </a:r>
            <a:r>
              <a:rPr sz="2000" dirty="0" err="1"/>
              <a:t>подстроку</a:t>
            </a:r>
            <a:r>
              <a:rPr sz="2000" dirty="0"/>
              <a:t> в </a:t>
            </a:r>
            <a:r>
              <a:rPr sz="2000" dirty="0" err="1"/>
              <a:t>файле</a:t>
            </a:r>
            <a:r>
              <a:rPr sz="2000" dirty="0"/>
              <a:t>/</a:t>
            </a:r>
            <a:r>
              <a:rPr sz="2000" dirty="0" err="1"/>
              <a:t>папке</a:t>
            </a:r>
            <a:endParaRPr sz="2000" dirty="0"/>
          </a:p>
          <a:p>
            <a:pPr lvl="1">
              <a:defRPr/>
            </a:pPr>
            <a:r>
              <a:rPr sz="2000" dirty="0"/>
              <a:t>grep -r – </a:t>
            </a:r>
            <a:r>
              <a:rPr sz="2000" dirty="0" err="1"/>
              <a:t>найти</a:t>
            </a:r>
            <a:r>
              <a:rPr sz="2000" dirty="0"/>
              <a:t> </a:t>
            </a:r>
            <a:r>
              <a:rPr sz="2000" dirty="0" err="1"/>
              <a:t>рекурсивно</a:t>
            </a:r>
            <a:r>
              <a:rPr sz="2000" dirty="0"/>
              <a:t> в </a:t>
            </a:r>
            <a:r>
              <a:rPr sz="2000" dirty="0" err="1"/>
              <a:t>директории</a:t>
            </a:r>
            <a:r>
              <a:rPr sz="2000" dirty="0"/>
              <a:t> (</a:t>
            </a:r>
            <a:r>
              <a:rPr sz="2000" b="1" dirty="0"/>
              <a:t>r</a:t>
            </a:r>
            <a:r>
              <a:rPr sz="2000" dirty="0"/>
              <a:t>ecursive)</a:t>
            </a:r>
          </a:p>
          <a:p>
            <a:pPr>
              <a:defRPr/>
            </a:pPr>
            <a:r>
              <a:rPr sz="2000" dirty="0"/>
              <a:t>$ </a:t>
            </a:r>
            <a:r>
              <a:rPr lang="ru-RU" sz="2000" b="0" i="0" u="none" strike="noStrike" cap="none" spc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</a:t>
            </a:r>
            <a:r>
              <a:rPr lang="ru-RU" sz="20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</a:t>
            </a:r>
            <a:r>
              <a:rPr lang="ru-RU" sz="2000" b="0" i="0" u="none" strike="noStrike" cap="none" spc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substring</a:t>
            </a:r>
            <a:r>
              <a:rPr lang="ru-RU" sz="20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[</a:t>
            </a:r>
            <a:r>
              <a:rPr lang="ru-RU" sz="2000" b="0" i="0" u="none" strike="noStrike" cap="none" spc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lang="ru-RU" sz="20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– как </a:t>
            </a:r>
            <a:r>
              <a:rPr lang="ru-RU" sz="2000" b="0" i="0" u="none" strike="noStrike" cap="none" spc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grep</a:t>
            </a:r>
            <a:r>
              <a:rPr lang="ru-RU" sz="20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только рекурсивный и более красивый</a:t>
            </a:r>
            <a:endParaRPr sz="2000" dirty="0"/>
          </a:p>
          <a:p>
            <a:pPr>
              <a:defRPr/>
            </a:pPr>
            <a:r>
              <a:rPr sz="2000" dirty="0"/>
              <a:t>$ cat [filename] – </a:t>
            </a:r>
            <a:r>
              <a:rPr sz="2000" dirty="0" err="1"/>
              <a:t>отобразить</a:t>
            </a:r>
            <a:r>
              <a:rPr sz="2000" dirty="0"/>
              <a:t> </a:t>
            </a:r>
            <a:r>
              <a:rPr sz="2000" dirty="0" err="1"/>
              <a:t>содержимое</a:t>
            </a:r>
            <a:r>
              <a:rPr sz="2000" dirty="0"/>
              <a:t> </a:t>
            </a:r>
            <a:r>
              <a:rPr sz="2000" dirty="0" err="1"/>
              <a:t>файла</a:t>
            </a:r>
            <a:r>
              <a:rPr sz="2000" dirty="0"/>
              <a:t> в </a:t>
            </a:r>
            <a:r>
              <a:rPr sz="2000" dirty="0" err="1"/>
              <a:t>консоль</a:t>
            </a:r>
            <a:endParaRPr sz="2000" dirty="0"/>
          </a:p>
          <a:p>
            <a:pPr lvl="1">
              <a:defRPr/>
            </a:pPr>
            <a:r>
              <a:rPr sz="2000" dirty="0"/>
              <a:t>$ tac – </a:t>
            </a:r>
            <a:r>
              <a:rPr sz="2000" dirty="0" err="1"/>
              <a:t>отобразить</a:t>
            </a:r>
            <a:r>
              <a:rPr sz="2000" dirty="0"/>
              <a:t> </a:t>
            </a:r>
            <a:r>
              <a:rPr sz="2000" dirty="0" err="1"/>
              <a:t>строки</a:t>
            </a:r>
            <a:r>
              <a:rPr sz="2000" dirty="0"/>
              <a:t> </a:t>
            </a:r>
            <a:r>
              <a:rPr sz="2000" dirty="0" err="1"/>
              <a:t>файла</a:t>
            </a:r>
            <a:r>
              <a:rPr sz="2000" dirty="0"/>
              <a:t> в </a:t>
            </a:r>
            <a:r>
              <a:rPr sz="2000" dirty="0" err="1"/>
              <a:t>обратном</a:t>
            </a:r>
            <a:r>
              <a:rPr sz="2000" dirty="0"/>
              <a:t> </a:t>
            </a:r>
            <a:r>
              <a:rPr sz="2000" dirty="0" err="1"/>
              <a:t>порядке</a:t>
            </a:r>
            <a:endParaRPr sz="2000" dirty="0"/>
          </a:p>
          <a:p>
            <a:pPr>
              <a:defRPr/>
            </a:pPr>
            <a:r>
              <a:rPr lang="ru-RU" sz="20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</a:t>
            </a:r>
            <a:r>
              <a:rPr lang="ru-RU" sz="2000" b="0" i="0" u="none" strike="noStrike" cap="none" spc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</a:t>
            </a:r>
            <a:r>
              <a:rPr lang="ru-RU" sz="20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</a:t>
            </a:r>
            <a:r>
              <a:rPr lang="ru-RU" sz="2000" b="0" i="0" u="none" strike="noStrike" cap="none" spc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filename</a:t>
            </a:r>
            <a:r>
              <a:rPr lang="ru-RU" sz="20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/ </a:t>
            </a:r>
            <a:r>
              <a:rPr lang="ru-RU" sz="2000" b="0" i="0" u="none" strike="noStrike" cap="none" spc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tail</a:t>
            </a:r>
            <a:r>
              <a:rPr lang="ru-RU" sz="20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</a:t>
            </a:r>
            <a:r>
              <a:rPr lang="ru-RU" sz="2000" b="0" i="0" u="none" strike="noStrike" cap="none" spc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filename</a:t>
            </a:r>
            <a:r>
              <a:rPr lang="ru-RU" sz="20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– вывести начало/конец файла в консоль</a:t>
            </a:r>
            <a:endParaRPr sz="2000" b="0" i="0" u="none" strike="noStrike" cap="none" spc="0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ru-RU" sz="20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</a:t>
            </a:r>
            <a:r>
              <a:rPr lang="ru-RU" sz="2000" b="0" i="0" u="none" strike="noStrike" cap="none" spc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</a:t>
            </a:r>
            <a:r>
              <a:rPr lang="ru-RU" sz="20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-n 10 script.sh – вывести первые 10 строк файла</a:t>
            </a:r>
            <a:endParaRPr sz="2000" dirty="0"/>
          </a:p>
          <a:p>
            <a:pPr>
              <a:defRPr/>
            </a:pPr>
            <a:r>
              <a:rPr lang="ru-RU" sz="20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| перенаправление вывода одной команды во ввод другой</a:t>
            </a:r>
            <a:endParaRPr sz="2000" dirty="0"/>
          </a:p>
          <a:p>
            <a:pPr marL="342899" lvl="1" indent="0">
              <a:buFont typeface="Arial"/>
              <a:buNone/>
              <a:defRPr/>
            </a:pPr>
            <a:r>
              <a:rPr lang="ru-RU" sz="20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$ </a:t>
            </a:r>
            <a:r>
              <a:rPr lang="ru-RU" sz="2000" b="0" i="0" u="none" strike="noStrike" cap="none" spc="0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ls</a:t>
            </a:r>
            <a:r>
              <a:rPr lang="ru-RU" sz="20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| </a:t>
            </a:r>
            <a:r>
              <a:rPr lang="ru-RU" sz="2000" b="0" i="0" u="none" strike="noStrike" cap="none" spc="0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grep</a:t>
            </a:r>
            <a:r>
              <a:rPr lang="ru-RU" sz="20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‘.</a:t>
            </a:r>
            <a:r>
              <a:rPr lang="ru-RU" sz="2000" b="0" i="0" u="none" strike="noStrike" cap="none" spc="0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cpp</a:t>
            </a:r>
            <a:r>
              <a:rPr lang="ru-RU" sz="20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’ – вывести все файлы из текущей директории, в названии которых есть ‘.</a:t>
            </a:r>
            <a:r>
              <a:rPr lang="ru-RU" sz="2000" b="0" i="0" u="none" strike="noStrike" cap="none" spc="0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cpp</a:t>
            </a:r>
            <a:r>
              <a:rPr lang="ru-RU" sz="2000" b="0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’</a:t>
            </a: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415152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Наглядно</a:t>
            </a:r>
          </a:p>
        </p:txBody>
      </p:sp>
      <p:pic>
        <p:nvPicPr>
          <p:cNvPr id="712970267" name="Picture 71297026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515074" y="2076318"/>
            <a:ext cx="3114754" cy="2447798"/>
          </a:xfrm>
          <a:prstGeom prst="rect">
            <a:avLst/>
          </a:prstGeom>
        </p:spPr>
      </p:pic>
      <p:pic>
        <p:nvPicPr>
          <p:cNvPr id="416881029" name="Picture 41688102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V="1">
            <a:off x="6391273" y="1965333"/>
            <a:ext cx="1705950" cy="2493919"/>
          </a:xfrm>
          <a:prstGeom prst="rect">
            <a:avLst/>
          </a:prstGeom>
        </p:spPr>
      </p:pic>
      <p:sp>
        <p:nvSpPr>
          <p:cNvPr id="1596467293" name="TextBox 1596467292"/>
          <p:cNvSpPr txBox="1"/>
          <p:nvPr/>
        </p:nvSpPr>
        <p:spPr bwMode="auto">
          <a:xfrm>
            <a:off x="9021150" y="3516629"/>
            <a:ext cx="182988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768492698" name="TextBox 1768492697"/>
          <p:cNvSpPr txBox="1"/>
          <p:nvPr/>
        </p:nvSpPr>
        <p:spPr bwMode="auto">
          <a:xfrm>
            <a:off x="8196873" y="2949679"/>
            <a:ext cx="1704658" cy="5181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800" dirty="0">
                <a:solidFill>
                  <a:srgbClr val="0070C0"/>
                </a:solidFill>
              </a:rPr>
              <a:t>tac </a:t>
            </a:r>
            <a:r>
              <a:rPr sz="2800" dirty="0" err="1">
                <a:solidFill>
                  <a:srgbClr val="0070C0"/>
                </a:solidFill>
              </a:rPr>
              <a:t>barsik</a:t>
            </a:r>
            <a:endParaRPr sz="3600" dirty="0">
              <a:solidFill>
                <a:srgbClr val="0070C0"/>
              </a:solidFill>
            </a:endParaRPr>
          </a:p>
        </p:txBody>
      </p:sp>
      <p:pic>
        <p:nvPicPr>
          <p:cNvPr id="2109539925" name="Picture 210953992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>
            <a:off x="4307140" y="4074141"/>
            <a:ext cx="1597876" cy="2335925"/>
          </a:xfrm>
          <a:prstGeom prst="rect">
            <a:avLst/>
          </a:prstGeom>
        </p:spPr>
      </p:pic>
      <p:sp>
        <p:nvSpPr>
          <p:cNvPr id="1147734977" name="TextBox 1147734976"/>
          <p:cNvSpPr txBox="1"/>
          <p:nvPr/>
        </p:nvSpPr>
        <p:spPr bwMode="auto">
          <a:xfrm>
            <a:off x="5905017" y="4983006"/>
            <a:ext cx="2533721" cy="5181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800">
                <a:solidFill>
                  <a:srgbClr val="0070C0"/>
                </a:solidFill>
              </a:rPr>
              <a:t>cat barsik | rev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8CA8F6-7C12-47A5-99E7-2A1A23781148}"/>
              </a:ext>
            </a:extLst>
          </p:cNvPr>
          <p:cNvSpPr/>
          <p:nvPr/>
        </p:nvSpPr>
        <p:spPr>
          <a:xfrm>
            <a:off x="3864247" y="5891641"/>
            <a:ext cx="576064" cy="6302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14BD0D-751D-4913-A980-A2EF928C7AB4}"/>
              </a:ext>
            </a:extLst>
          </p:cNvPr>
          <p:cNvSpPr/>
          <p:nvPr/>
        </p:nvSpPr>
        <p:spPr>
          <a:xfrm>
            <a:off x="3864247" y="6320046"/>
            <a:ext cx="720080" cy="2919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2794A71F-046A-4467-9DCC-3014EE5CAADD}"/>
              </a:ext>
            </a:extLst>
          </p:cNvPr>
          <p:cNvSpPr/>
          <p:nvPr/>
        </p:nvSpPr>
        <p:spPr>
          <a:xfrm flipV="1">
            <a:off x="7377143" y="1495693"/>
            <a:ext cx="1440160" cy="1090241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782947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Vim для самых маленьких</a:t>
            </a:r>
          </a:p>
        </p:txBody>
      </p:sp>
      <p:sp>
        <p:nvSpPr>
          <p:cNvPr id="159026936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2000"/>
              <a:t>$ vim [filename] – открыть файл в vim-e</a:t>
            </a:r>
          </a:p>
          <a:p>
            <a:pPr>
              <a:defRPr/>
            </a:pPr>
            <a:r>
              <a:rPr sz="2000"/>
              <a:t>Esc – перейти в режим команд</a:t>
            </a:r>
          </a:p>
          <a:p>
            <a:pPr>
              <a:defRPr/>
            </a:pPr>
            <a:r>
              <a:rPr sz="2000"/>
              <a:t>:q – выйти</a:t>
            </a:r>
          </a:p>
          <a:p>
            <a:pPr>
              <a:defRPr/>
            </a:pPr>
            <a:r>
              <a:rPr sz="2000"/>
              <a:t>:q! – выйти без сохранения</a:t>
            </a:r>
          </a:p>
          <a:p>
            <a:pPr>
              <a:defRPr/>
            </a:pPr>
            <a:r>
              <a:rPr sz="2000"/>
              <a:t>:x – выйти с сохранением</a:t>
            </a:r>
          </a:p>
          <a:p>
            <a:pPr>
              <a:defRPr/>
            </a:pPr>
            <a:r>
              <a:rPr sz="2000"/>
              <a:t>:w – сохранить</a:t>
            </a:r>
          </a:p>
          <a:p>
            <a:pPr>
              <a:defRPr/>
            </a:pPr>
            <a:r>
              <a:rPr sz="2000"/>
              <a:t>:wq – сохранить и выйти</a:t>
            </a:r>
          </a:p>
          <a:p>
            <a:pPr>
              <a:defRPr/>
            </a:pPr>
            <a:r>
              <a:rPr sz="2000"/>
              <a:t>i – режим ввода (</a:t>
            </a:r>
            <a:r>
              <a:rPr sz="2000" b="1"/>
              <a:t>i</a:t>
            </a:r>
            <a:r>
              <a:rPr sz="2000"/>
              <a:t>nsert)</a:t>
            </a:r>
          </a:p>
          <a:p>
            <a:pPr>
              <a:defRPr/>
            </a:pPr>
            <a:endParaRPr/>
          </a:p>
        </p:txBody>
      </p:sp>
      <p:pic>
        <p:nvPicPr>
          <p:cNvPr id="1934276685" name="Picture 193427668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560099" y="1093835"/>
            <a:ext cx="4012774" cy="2443676"/>
          </a:xfrm>
          <a:prstGeom prst="rect">
            <a:avLst/>
          </a:prstGeom>
        </p:spPr>
      </p:pic>
      <p:pic>
        <p:nvPicPr>
          <p:cNvPr id="836421486" name="Picture 83642148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678598" y="2522678"/>
            <a:ext cx="3082450" cy="34637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340432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Навигация</a:t>
            </a:r>
          </a:p>
        </p:txBody>
      </p:sp>
      <p:sp>
        <p:nvSpPr>
          <p:cNvPr id="1457551927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 sz="2000" dirty="0"/>
              <a:t>$ </a:t>
            </a:r>
            <a:r>
              <a:rPr sz="2000" dirty="0" err="1"/>
              <a:t>pwd</a:t>
            </a:r>
            <a:r>
              <a:rPr sz="2000" dirty="0"/>
              <a:t> – </a:t>
            </a:r>
            <a:r>
              <a:rPr sz="2000" dirty="0" err="1"/>
              <a:t>посмотреть</a:t>
            </a:r>
            <a:r>
              <a:rPr sz="2000" dirty="0"/>
              <a:t>, </a:t>
            </a:r>
            <a:r>
              <a:rPr sz="2000" dirty="0" err="1"/>
              <a:t>где</a:t>
            </a:r>
            <a:r>
              <a:rPr sz="2000" dirty="0"/>
              <a:t> </a:t>
            </a:r>
            <a:r>
              <a:rPr sz="2000" dirty="0" err="1"/>
              <a:t>мы</a:t>
            </a:r>
            <a:r>
              <a:rPr sz="2000" dirty="0"/>
              <a:t> </a:t>
            </a:r>
            <a:r>
              <a:rPr sz="2000" dirty="0" err="1"/>
              <a:t>сейчас</a:t>
            </a:r>
            <a:r>
              <a:rPr sz="2000" dirty="0"/>
              <a:t> </a:t>
            </a:r>
            <a:r>
              <a:rPr sz="2000" dirty="0" err="1"/>
              <a:t>находимся</a:t>
            </a:r>
            <a:endParaRPr sz="2000" dirty="0"/>
          </a:p>
          <a:p>
            <a:pPr>
              <a:defRPr/>
            </a:pPr>
            <a:r>
              <a:rPr sz="2000" dirty="0"/>
              <a:t>$ tree – </a:t>
            </a:r>
            <a:r>
              <a:rPr sz="2000" dirty="0" err="1"/>
              <a:t>посмотреть</a:t>
            </a:r>
            <a:r>
              <a:rPr sz="2000" dirty="0"/>
              <a:t> </a:t>
            </a:r>
            <a:r>
              <a:rPr sz="2000" dirty="0" err="1"/>
              <a:t>дерево</a:t>
            </a:r>
            <a:r>
              <a:rPr sz="2000" dirty="0"/>
              <a:t> </a:t>
            </a:r>
            <a:r>
              <a:rPr sz="2000" dirty="0" err="1"/>
              <a:t>файловой</a:t>
            </a:r>
            <a:r>
              <a:rPr sz="2000" dirty="0"/>
              <a:t> </a:t>
            </a:r>
            <a:r>
              <a:rPr sz="2000" dirty="0" err="1"/>
              <a:t>системы</a:t>
            </a:r>
            <a:endParaRPr sz="2000" dirty="0"/>
          </a:p>
          <a:p>
            <a:pPr>
              <a:defRPr/>
            </a:pPr>
            <a:r>
              <a:rPr sz="2000" dirty="0" err="1"/>
              <a:t>Скрытые</a:t>
            </a:r>
            <a:r>
              <a:rPr sz="2000" dirty="0"/>
              <a:t> </a:t>
            </a:r>
            <a:r>
              <a:rPr sz="2000" dirty="0" err="1"/>
              <a:t>файлы</a:t>
            </a:r>
            <a:r>
              <a:rPr sz="2000" dirty="0"/>
              <a:t>: .</a:t>
            </a:r>
            <a:r>
              <a:rPr sz="2000" dirty="0" err="1"/>
              <a:t>gitignore</a:t>
            </a:r>
            <a:r>
              <a:rPr sz="2000" dirty="0"/>
              <a:t>, .git, .</a:t>
            </a:r>
            <a:r>
              <a:rPr sz="2000" dirty="0" err="1"/>
              <a:t>ssh</a:t>
            </a:r>
            <a:r>
              <a:rPr sz="2000" dirty="0"/>
              <a:t>, ., .., ...</a:t>
            </a:r>
          </a:p>
          <a:p>
            <a:pPr>
              <a:defRPr/>
            </a:pPr>
            <a:r>
              <a:rPr sz="2000" dirty="0"/>
              <a:t>. – </a:t>
            </a:r>
            <a:r>
              <a:rPr sz="2000" dirty="0" err="1"/>
              <a:t>текущая</a:t>
            </a:r>
            <a:r>
              <a:rPr sz="2000" dirty="0"/>
              <a:t> </a:t>
            </a:r>
            <a:r>
              <a:rPr sz="2000" dirty="0" err="1"/>
              <a:t>директория</a:t>
            </a:r>
            <a:endParaRPr sz="2000" dirty="0"/>
          </a:p>
          <a:p>
            <a:pPr>
              <a:defRPr/>
            </a:pPr>
            <a:r>
              <a:rPr sz="2000" dirty="0"/>
              <a:t>.. – </a:t>
            </a:r>
            <a:r>
              <a:rPr sz="2000" dirty="0" err="1"/>
              <a:t>директория</a:t>
            </a:r>
            <a:r>
              <a:rPr sz="2000" dirty="0"/>
              <a:t> </a:t>
            </a:r>
            <a:r>
              <a:rPr sz="2000" dirty="0" err="1"/>
              <a:t>на</a:t>
            </a:r>
            <a:r>
              <a:rPr sz="2000" dirty="0"/>
              <a:t> </a:t>
            </a:r>
            <a:r>
              <a:rPr sz="2000" dirty="0" err="1"/>
              <a:t>уровень</a:t>
            </a:r>
            <a:r>
              <a:rPr sz="2000" dirty="0"/>
              <a:t> </a:t>
            </a:r>
            <a:r>
              <a:rPr sz="2000" dirty="0" err="1"/>
              <a:t>выше</a:t>
            </a:r>
            <a:endParaRPr sz="2000" dirty="0"/>
          </a:p>
          <a:p>
            <a:pPr>
              <a:defRPr/>
            </a:pPr>
            <a:r>
              <a:rPr sz="2000" dirty="0" err="1"/>
              <a:t>Флаги</a:t>
            </a:r>
            <a:r>
              <a:rPr sz="2000" dirty="0"/>
              <a:t>:</a:t>
            </a:r>
          </a:p>
          <a:p>
            <a:pPr lvl="1">
              <a:defRPr/>
            </a:pPr>
            <a:r>
              <a:rPr sz="2000" dirty="0" err="1"/>
              <a:t>Короткие</a:t>
            </a:r>
            <a:r>
              <a:rPr sz="2000" dirty="0"/>
              <a:t>: ls -a</a:t>
            </a:r>
          </a:p>
          <a:p>
            <a:pPr lvl="1">
              <a:defRPr/>
            </a:pPr>
            <a:r>
              <a:rPr sz="2000" dirty="0" err="1"/>
              <a:t>Длинные</a:t>
            </a:r>
            <a:r>
              <a:rPr sz="2000" dirty="0"/>
              <a:t>: ls --all</a:t>
            </a:r>
          </a:p>
          <a:p>
            <a:pPr lvl="1">
              <a:defRPr/>
            </a:pPr>
            <a:r>
              <a:rPr sz="2000" dirty="0" err="1"/>
              <a:t>Комбинации</a:t>
            </a:r>
            <a:r>
              <a:rPr sz="2000" dirty="0"/>
              <a:t> </a:t>
            </a:r>
            <a:r>
              <a:rPr sz="2000" dirty="0" err="1"/>
              <a:t>флагов</a:t>
            </a:r>
            <a:r>
              <a:rPr sz="2000" dirty="0"/>
              <a:t>: ls –l –a </a:t>
            </a:r>
            <a:r>
              <a:rPr sz="2000" dirty="0" err="1"/>
              <a:t>или</a:t>
            </a:r>
            <a:r>
              <a:rPr sz="2000" dirty="0"/>
              <a:t> ls -la</a:t>
            </a:r>
          </a:p>
          <a:p>
            <a:pPr lvl="1">
              <a:defRPr/>
            </a:pPr>
            <a:r>
              <a:rPr sz="2000" dirty="0"/>
              <a:t>-h, —help – </a:t>
            </a:r>
            <a:r>
              <a:rPr sz="2000" dirty="0" err="1"/>
              <a:t>часто</a:t>
            </a:r>
            <a:r>
              <a:rPr sz="2000" dirty="0"/>
              <a:t> </a:t>
            </a:r>
            <a:r>
              <a:rPr sz="2000" dirty="0" err="1"/>
              <a:t>используется</a:t>
            </a:r>
            <a:r>
              <a:rPr sz="2000" dirty="0"/>
              <a:t> </a:t>
            </a:r>
            <a:r>
              <a:rPr sz="2000" dirty="0" err="1"/>
              <a:t>для</a:t>
            </a:r>
            <a:r>
              <a:rPr sz="2000" dirty="0"/>
              <a:t> </a:t>
            </a:r>
            <a:r>
              <a:rPr sz="2000" dirty="0" err="1"/>
              <a:t>справки</a:t>
            </a:r>
            <a:r>
              <a:rPr sz="2000" dirty="0"/>
              <a:t> </a:t>
            </a:r>
            <a:r>
              <a:rPr sz="2000" dirty="0" err="1"/>
              <a:t>по</a:t>
            </a:r>
            <a:r>
              <a:rPr sz="2000" dirty="0"/>
              <a:t> </a:t>
            </a:r>
            <a:r>
              <a:rPr sz="2000" dirty="0" err="1"/>
              <a:t>команде</a:t>
            </a:r>
            <a:endParaRPr sz="2000" dirty="0"/>
          </a:p>
          <a:p>
            <a:pPr lvl="1">
              <a:defRPr/>
            </a:pPr>
            <a:r>
              <a:rPr sz="2000" dirty="0"/>
              <a:t>-v, —version – </a:t>
            </a:r>
            <a:r>
              <a:rPr sz="2000" dirty="0" err="1"/>
              <a:t>узнать</a:t>
            </a:r>
            <a:r>
              <a:rPr sz="2000" dirty="0"/>
              <a:t> </a:t>
            </a:r>
            <a:r>
              <a:rPr sz="2000" dirty="0" err="1"/>
              <a:t>версию</a:t>
            </a:r>
            <a:r>
              <a:rPr sz="2000" dirty="0"/>
              <a:t> </a:t>
            </a:r>
            <a:r>
              <a:rPr sz="2000" dirty="0" err="1"/>
              <a:t>программы</a:t>
            </a:r>
            <a:r>
              <a:rPr sz="2000" dirty="0"/>
              <a:t> (и </a:t>
            </a:r>
            <a:r>
              <a:rPr sz="2000" dirty="0" err="1"/>
              <a:t>вообще</a:t>
            </a:r>
            <a:r>
              <a:rPr sz="2000" dirty="0"/>
              <a:t> </a:t>
            </a:r>
            <a:r>
              <a:rPr sz="2000" dirty="0" err="1"/>
              <a:t>проверить</a:t>
            </a:r>
            <a:r>
              <a:rPr sz="2000" dirty="0"/>
              <a:t>, </a:t>
            </a:r>
            <a:r>
              <a:rPr sz="2000" dirty="0" err="1"/>
              <a:t>что</a:t>
            </a:r>
            <a:r>
              <a:rPr sz="2000" dirty="0"/>
              <a:t> </a:t>
            </a:r>
            <a:r>
              <a:rPr sz="2000" dirty="0" err="1"/>
              <a:t>она</a:t>
            </a:r>
            <a:r>
              <a:rPr sz="2000" dirty="0"/>
              <a:t> </a:t>
            </a:r>
            <a:r>
              <a:rPr sz="2000" dirty="0" err="1"/>
              <a:t>установлена</a:t>
            </a:r>
            <a:r>
              <a:rPr sz="2000" dirty="0"/>
              <a:t>)</a:t>
            </a:r>
          </a:p>
        </p:txBody>
      </p:sp>
      <p:sp>
        <p:nvSpPr>
          <p:cNvPr id="1745898814" name="TextBox 1745898813"/>
          <p:cNvSpPr txBox="1"/>
          <p:nvPr/>
        </p:nvSpPr>
        <p:spPr bwMode="auto">
          <a:xfrm>
            <a:off x="8165678" y="6239673"/>
            <a:ext cx="3592178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N.B. Дерево файловой системы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282197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ls и cd</a:t>
            </a:r>
          </a:p>
        </p:txBody>
      </p:sp>
      <p:sp>
        <p:nvSpPr>
          <p:cNvPr id="97925682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ls [directory] – показать файлы в данном каталоге</a:t>
            </a:r>
            <a:endParaRPr sz="2000"/>
          </a:p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ls -l посмотреть директорию подробнее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ls -R – вывести рекурсивно</a:t>
            </a:r>
            <a:endParaRPr sz="2000"/>
          </a:p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ls -a показать все файлы, включая скрытые </a:t>
            </a: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r>
              <a:rPr sz="2000"/>
              <a:t>$ cd [directory] – перейти в директорию (</a:t>
            </a:r>
            <a:r>
              <a:rPr sz="2000" b="1"/>
              <a:t>c</a:t>
            </a:r>
            <a:r>
              <a:rPr sz="2000"/>
              <a:t>hange </a:t>
            </a:r>
            <a:r>
              <a:rPr sz="2000" b="1"/>
              <a:t>d</a:t>
            </a:r>
            <a:r>
              <a:rPr sz="2000"/>
              <a:t>irectory)</a:t>
            </a:r>
          </a:p>
          <a:p>
            <a:pPr>
              <a:defRPr/>
            </a:pPr>
            <a:r>
              <a:rPr sz="2000"/>
              <a:t>$ сd .. – подняться на уровень вверх</a:t>
            </a:r>
          </a:p>
          <a:p>
            <a:pPr>
              <a:defRPr/>
            </a:pPr>
            <a:r>
              <a:rPr sz="2000"/>
              <a:t>$ сd - – вернуться в предыдущую директорию</a:t>
            </a:r>
          </a:p>
          <a:p>
            <a:pPr>
              <a:defRPr/>
            </a:pPr>
            <a:r>
              <a:rPr sz="2000"/>
              <a:t>$ сd / cd ~ / cd ~username – перейти в домашнюю директорию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">
        <a:dk1>
          <a:sysClr val="windowText" lastClr="000000"/>
        </a:dk1>
        <a:lt1>
          <a:sysClr val="window" lastClr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1188</Words>
  <Application>Microsoft Office PowerPoint</Application>
  <DocSecurity>0</DocSecurity>
  <PresentationFormat>Widescreen</PresentationFormat>
  <Paragraphs>142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Times New Roman</vt:lpstr>
      <vt:lpstr>Blank</vt:lpstr>
      <vt:lpstr>Семинар по C++ №1  Работа в терминале</vt:lpstr>
      <vt:lpstr>Что делать, если ваша ОС:</vt:lpstr>
      <vt:lpstr>Основы</vt:lpstr>
      <vt:lpstr>Удобства</vt:lpstr>
      <vt:lpstr>Вывод в консоль</vt:lpstr>
      <vt:lpstr>Наглядно</vt:lpstr>
      <vt:lpstr>Vim для самых маленьких</vt:lpstr>
      <vt:lpstr>Навигация</vt:lpstr>
      <vt:lpstr>ls и cd</vt:lpstr>
      <vt:lpstr>Работа с файловой системой</vt:lpstr>
      <vt:lpstr>Ещё чуть-чуть напоследок</vt:lpstr>
      <vt:lpstr>Компиляция и запуск</vt:lpstr>
      <vt:lpstr>Подключение к серверу</vt:lpstr>
      <vt:lpstr>Задание:</vt:lpstr>
      <vt:lpstr>Процессы</vt:lpstr>
      <vt:lpstr>Где заботать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по C++ №1  Работа в терминале</dc:title>
  <dc:subject/>
  <dc:creator>Konstantin Dragun</dc:creator>
  <cp:keywords/>
  <dc:description/>
  <cp:lastModifiedBy>Konstantin Dragun</cp:lastModifiedBy>
  <cp:revision>19</cp:revision>
  <dcterms:created xsi:type="dcterms:W3CDTF">2012-12-03T06:56:55Z</dcterms:created>
  <dcterms:modified xsi:type="dcterms:W3CDTF">2024-09-04T19:50:41Z</dcterms:modified>
  <cp:category/>
  <dc:identifier/>
  <cp:contentStatus/>
  <dc:language/>
  <cp:version/>
</cp:coreProperties>
</file>