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85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7" r:id="rId20"/>
    <p:sldId id="354" r:id="rId21"/>
    <p:sldId id="355" r:id="rId22"/>
    <p:sldId id="356" r:id="rId23"/>
    <p:sldId id="282" r:id="rId24"/>
    <p:sldId id="331" r:id="rId25"/>
    <p:sldId id="332" r:id="rId26"/>
    <p:sldId id="295" r:id="rId27"/>
    <p:sldId id="273" r:id="rId28"/>
    <p:sldId id="297" r:id="rId29"/>
    <p:sldId id="329" r:id="rId30"/>
    <p:sldId id="296" r:id="rId31"/>
    <p:sldId id="358" r:id="rId32"/>
    <p:sldId id="359" r:id="rId33"/>
    <p:sldId id="360" r:id="rId34"/>
    <p:sldId id="361" r:id="rId35"/>
    <p:sldId id="333" r:id="rId36"/>
    <p:sldId id="335" r:id="rId37"/>
    <p:sldId id="305" r:id="rId38"/>
    <p:sldId id="304" r:id="rId39"/>
    <p:sldId id="306" r:id="rId40"/>
    <p:sldId id="307" r:id="rId41"/>
    <p:sldId id="336" r:id="rId42"/>
    <p:sldId id="317" r:id="rId43"/>
    <p:sldId id="318" r:id="rId44"/>
    <p:sldId id="321" r:id="rId45"/>
    <p:sldId id="320" r:id="rId46"/>
    <p:sldId id="322" r:id="rId47"/>
    <p:sldId id="323" r:id="rId48"/>
    <p:sldId id="324" r:id="rId49"/>
    <p:sldId id="327" r:id="rId50"/>
    <p:sldId id="328" r:id="rId51"/>
    <p:sldId id="326" r:id="rId52"/>
    <p:sldId id="325" r:id="rId53"/>
    <p:sldId id="33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92BA83-31EF-4D87-A191-F876A3358C1C}">
          <p14:sldIdLst>
            <p14:sldId id="28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7"/>
            <p14:sldId id="354"/>
            <p14:sldId id="355"/>
            <p14:sldId id="356"/>
            <p14:sldId id="282"/>
            <p14:sldId id="331"/>
            <p14:sldId id="332"/>
            <p14:sldId id="295"/>
            <p14:sldId id="273"/>
            <p14:sldId id="297"/>
            <p14:sldId id="329"/>
            <p14:sldId id="296"/>
            <p14:sldId id="358"/>
            <p14:sldId id="359"/>
            <p14:sldId id="360"/>
            <p14:sldId id="361"/>
            <p14:sldId id="333"/>
          </p14:sldIdLst>
        </p14:section>
        <p14:section name="Раздел без заголовка" id="{82D01401-2A08-4831-96CB-A0F0E5DD9C52}">
          <p14:sldIdLst>
            <p14:sldId id="335"/>
            <p14:sldId id="305"/>
            <p14:sldId id="304"/>
            <p14:sldId id="306"/>
            <p14:sldId id="307"/>
            <p14:sldId id="336"/>
            <p14:sldId id="317"/>
            <p14:sldId id="318"/>
            <p14:sldId id="321"/>
            <p14:sldId id="320"/>
            <p14:sldId id="322"/>
            <p14:sldId id="323"/>
            <p14:sldId id="324"/>
            <p14:sldId id="327"/>
            <p14:sldId id="328"/>
            <p14:sldId id="326"/>
            <p14:sldId id="325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12" autoAdjust="0"/>
    <p:restoredTop sz="95179" autoAdjust="0"/>
  </p:normalViewPr>
  <p:slideViewPr>
    <p:cSldViewPr>
      <p:cViewPr varScale="1">
        <p:scale>
          <a:sx n="67" d="100"/>
          <a:sy n="67" d="100"/>
        </p:scale>
        <p:origin x="2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32116450"/>
              </p:ext>
            </p:extLst>
          </p:nvPr>
        </p:nvGraphicFramePr>
        <p:xfrm>
          <a:off x="8832304" y="5190432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678469136"/>
              </p:ext>
            </p:extLst>
          </p:nvPr>
        </p:nvGraphicFramePr>
        <p:xfrm>
          <a:off x="3611976" y="3861048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chromium.org/chromedrive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2.ru/" TargetMode="External"/><Relationship Id="rId2" Type="http://schemas.openxmlformats.org/officeDocument/2006/relationships/hyperlink" Target="http://www.seleniumhq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lenium2.ru/news.html" TargetMode="External"/><Relationship Id="rId4" Type="http://schemas.openxmlformats.org/officeDocument/2006/relationships/hyperlink" Target="https://sites.google.com/a/chromium.org/chromedriv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Мой первый тест на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Автоматизация тестирования с помощью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71590" y="5343599"/>
            <a:ext cx="7200000" cy="1038746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ru-RU" dirty="0" smtClean="0"/>
              <a:t>Марина Третьякова</a:t>
            </a:r>
          </a:p>
          <a:p>
            <a:pPr>
              <a:lnSpc>
                <a:spcPts val="3300"/>
              </a:lnSpc>
            </a:pPr>
            <a:r>
              <a:rPr lang="ru-RU" dirty="0" smtClean="0"/>
              <a:t>Екатерина Гладышева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 выгоду от инвестиции нужно уметь считать!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05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Тест </a:t>
            </a:r>
            <a:r>
              <a:rPr lang="ru-RU" dirty="0"/>
              <a:t>прогоняется </a:t>
            </a:r>
            <a:r>
              <a:rPr lang="ru-RU" dirty="0" err="1"/>
              <a:t>тестировщиком</a:t>
            </a:r>
            <a:r>
              <a:rPr lang="ru-RU" dirty="0"/>
              <a:t> </a:t>
            </a:r>
            <a:r>
              <a:rPr lang="ru-RU" dirty="0" smtClean="0"/>
              <a:t>за </a:t>
            </a:r>
            <a:r>
              <a:rPr lang="ru-RU" dirty="0" smtClean="0">
                <a:solidFill>
                  <a:srgbClr val="006600"/>
                </a:solidFill>
              </a:rPr>
              <a:t>10 минут</a:t>
            </a:r>
            <a:endParaRPr lang="ru-RU" dirty="0">
              <a:solidFill>
                <a:srgbClr val="006600"/>
              </a:solidFill>
            </a:endParaRPr>
          </a:p>
          <a:p>
            <a:r>
              <a:rPr lang="ru-RU" dirty="0" smtClean="0"/>
              <a:t>Тест </a:t>
            </a:r>
            <a:r>
              <a:rPr lang="ru-RU" dirty="0"/>
              <a:t>надо гонять </a:t>
            </a:r>
            <a:r>
              <a:rPr lang="ru-RU" dirty="0">
                <a:solidFill>
                  <a:srgbClr val="006600"/>
                </a:solidFill>
              </a:rPr>
              <a:t>2 раза в </a:t>
            </a:r>
            <a:r>
              <a:rPr lang="ru-RU" dirty="0" smtClean="0">
                <a:solidFill>
                  <a:srgbClr val="006600"/>
                </a:solidFill>
              </a:rPr>
              <a:t>неделю</a:t>
            </a:r>
            <a:endParaRPr lang="ru-RU" dirty="0">
              <a:solidFill>
                <a:srgbClr val="006600"/>
              </a:solidFill>
            </a:endParaRPr>
          </a:p>
          <a:p>
            <a:r>
              <a:rPr lang="ru-RU" dirty="0" smtClean="0"/>
              <a:t>До </a:t>
            </a:r>
            <a:r>
              <a:rPr lang="ru-RU" dirty="0"/>
              <a:t>релиза </a:t>
            </a:r>
            <a:r>
              <a:rPr lang="ru-RU" dirty="0">
                <a:solidFill>
                  <a:srgbClr val="006600"/>
                </a:solidFill>
              </a:rPr>
              <a:t>3 месяца</a:t>
            </a:r>
          </a:p>
          <a:p>
            <a:r>
              <a:rPr lang="ru-RU" dirty="0" smtClean="0"/>
              <a:t>Автоматизация </a:t>
            </a:r>
            <a:r>
              <a:rPr lang="ru-RU" dirty="0"/>
              <a:t>теста -</a:t>
            </a:r>
            <a:r>
              <a:rPr lang="ru-RU" dirty="0">
                <a:solidFill>
                  <a:srgbClr val="006600"/>
                </a:solidFill>
              </a:rPr>
              <a:t> 4 часа</a:t>
            </a:r>
          </a:p>
          <a:p>
            <a:r>
              <a:rPr lang="ru-RU" dirty="0" smtClean="0"/>
              <a:t>Анализ </a:t>
            </a:r>
            <a:r>
              <a:rPr lang="ru-RU" dirty="0"/>
              <a:t>результатов </a:t>
            </a:r>
            <a:r>
              <a:rPr lang="ru-RU" dirty="0" err="1"/>
              <a:t>автотеста</a:t>
            </a:r>
            <a:r>
              <a:rPr lang="ru-RU" dirty="0"/>
              <a:t> - </a:t>
            </a:r>
            <a:r>
              <a:rPr lang="ru-RU" dirty="0">
                <a:solidFill>
                  <a:srgbClr val="006600"/>
                </a:solidFill>
              </a:rPr>
              <a:t>2 </a:t>
            </a:r>
            <a:r>
              <a:rPr lang="ru-RU" dirty="0" smtClean="0">
                <a:solidFill>
                  <a:srgbClr val="006600"/>
                </a:solidFill>
              </a:rPr>
              <a:t>минуты</a:t>
            </a:r>
          </a:p>
          <a:p>
            <a:pPr marL="0" indent="0">
              <a:buNone/>
            </a:pPr>
            <a:r>
              <a:rPr lang="ru-RU" b="1" dirty="0" smtClean="0"/>
              <a:t>Выгодна ли автоматизация?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Сэкономили </a:t>
            </a:r>
            <a:r>
              <a:rPr lang="ru-RU" dirty="0"/>
              <a:t>= </a:t>
            </a:r>
            <a:r>
              <a:rPr lang="ru-RU" dirty="0" smtClean="0"/>
              <a:t>2*4*3*10 = </a:t>
            </a:r>
            <a:r>
              <a:rPr lang="ru-RU" dirty="0" smtClean="0">
                <a:solidFill>
                  <a:srgbClr val="006600"/>
                </a:solidFill>
              </a:rPr>
              <a:t>240 минут</a:t>
            </a:r>
            <a:endParaRPr lang="ru-RU" dirty="0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Потратили=4*60 + 2*4*3*2 = </a:t>
            </a:r>
            <a:r>
              <a:rPr lang="ru-RU" dirty="0">
                <a:solidFill>
                  <a:srgbClr val="C00000"/>
                </a:solidFill>
              </a:rPr>
              <a:t>288 минут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Прибыль = </a:t>
            </a:r>
            <a:r>
              <a:rPr lang="ru-RU" dirty="0">
                <a:solidFill>
                  <a:srgbClr val="C00000"/>
                </a:solidFill>
              </a:rPr>
              <a:t>-48 минут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оценки выгоды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Нужно автоматизировать задачи, а не тесты!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3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Подготовка перед тестом (данные, окружение…)</a:t>
            </a:r>
          </a:p>
          <a:p>
            <a:r>
              <a:rPr lang="ru-RU" dirty="0" smtClean="0"/>
              <a:t>Действия в тесте </a:t>
            </a:r>
          </a:p>
          <a:p>
            <a:r>
              <a:rPr lang="ru-RU" dirty="0" smtClean="0"/>
              <a:t>Проверки в тесте</a:t>
            </a:r>
          </a:p>
          <a:p>
            <a:r>
              <a:rPr lang="ru-RU" dirty="0" smtClean="0"/>
              <a:t>Сбор результатов тестов (отчеты, визуализация…)</a:t>
            </a:r>
          </a:p>
          <a:p>
            <a:r>
              <a:rPr lang="ru-RU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автоматизировать?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Окупаемость</a:t>
            </a:r>
          </a:p>
          <a:p>
            <a:r>
              <a:rPr lang="ru-RU" dirty="0" smtClean="0"/>
              <a:t>Неизменность</a:t>
            </a:r>
          </a:p>
          <a:p>
            <a:r>
              <a:rPr lang="ru-RU" dirty="0" smtClean="0"/>
              <a:t>Вероятность появления ошибок</a:t>
            </a:r>
          </a:p>
          <a:p>
            <a:r>
              <a:rPr lang="ru-RU" dirty="0" smtClean="0"/>
              <a:t>Неизменность функциональности</a:t>
            </a:r>
          </a:p>
          <a:p>
            <a:r>
              <a:rPr lang="ru-RU" dirty="0" smtClean="0"/>
              <a:t>Длительность использования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Критерии отбора задач на автоматизацию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Расставляет приоритеты</a:t>
            </a:r>
          </a:p>
          <a:p>
            <a:r>
              <a:rPr lang="ru-RU" dirty="0" smtClean="0"/>
              <a:t>Помогает при сравнении</a:t>
            </a:r>
          </a:p>
          <a:p>
            <a:r>
              <a:rPr lang="ru-RU" dirty="0" smtClean="0"/>
              <a:t>Невозможна в начале, т.к. нет данных для оценки окупаемости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Окупаемость</a:t>
            </a:r>
            <a:r>
              <a:rPr lang="en-US" dirty="0" smtClean="0"/>
              <a:t>/ROI (Return on Investment)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6" y="2095017"/>
            <a:ext cx="9648859" cy="4751387"/>
          </a:xfrm>
        </p:spPr>
        <p:txBody>
          <a:bodyPr>
            <a:normAutofit/>
          </a:bodyPr>
          <a:lstStyle/>
          <a:p>
            <a:r>
              <a:rPr lang="ru-RU" dirty="0" smtClean="0"/>
              <a:t>Нет ошибок продукта и не будет исправлений</a:t>
            </a:r>
          </a:p>
          <a:p>
            <a:r>
              <a:rPr lang="ru-RU" dirty="0" smtClean="0"/>
              <a:t>Нет планов по изменению данной функциональности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Неизменность функциональности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6" y="2095017"/>
            <a:ext cx="9648859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тест падает, то мы:</a:t>
            </a:r>
          </a:p>
          <a:p>
            <a:r>
              <a:rPr lang="ru-RU" dirty="0" smtClean="0"/>
              <a:t>Руками смотрим причину падения</a:t>
            </a:r>
          </a:p>
          <a:p>
            <a:r>
              <a:rPr lang="ru-RU" dirty="0" smtClean="0"/>
              <a:t>Локализуем ошибку</a:t>
            </a:r>
          </a:p>
          <a:p>
            <a:r>
              <a:rPr lang="ru-RU" dirty="0" smtClean="0"/>
              <a:t>Изменяем код теста в случае необходимости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Вероятность появления ошибок</a:t>
            </a:r>
          </a:p>
        </p:txBody>
      </p:sp>
    </p:spTree>
    <p:extLst>
      <p:ext uri="{BB962C8B-B14F-4D97-AF65-F5344CB8AC3E}">
        <p14:creationId xmlns:p14="http://schemas.microsoft.com/office/powerpoint/2010/main" val="30913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Пример. Что выгоднее автоматизировать?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847528" y="1700808"/>
          <a:ext cx="8127999" cy="4490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Параметры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Вариант №1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Вариант №2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Время на ручное тестирование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 мин.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 мин.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Время на автоматизацию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60 мин.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60 мин.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Регулярность тестирования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 раз/неделю на протяжении 1 года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 раз/неделю на протяжении 1 года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от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всех запусков, когда тест поймал баг в продукте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~0%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Запуски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+ анализ причин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ошибок + заведение багов = 52*10*0,3 мин.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+ убедиться, что тест прошел = 52* 0 мин.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Итого: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60+52*10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*0,3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216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мин.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60+52*0=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мин.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Автоматизировать будем с </a:t>
            </a:r>
            <a:r>
              <a:rPr lang="en-US" dirty="0" smtClean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нужны </a:t>
            </a:r>
            <a:r>
              <a:rPr lang="ru-RU" dirty="0" err="1" smtClean="0"/>
              <a:t>автотесты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именно </a:t>
            </a:r>
            <a:r>
              <a:rPr lang="en-US" dirty="0" smtClean="0"/>
              <a:t>Selenium?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2400" dirty="0" err="1" smtClean="0"/>
              <a:t>Wati</a:t>
            </a:r>
            <a:r>
              <a:rPr lang="en-US" dirty="0" err="1"/>
              <a:t>r</a:t>
            </a:r>
            <a:r>
              <a:rPr lang="ru-RU" sz="2400" dirty="0" smtClean="0"/>
              <a:t> (</a:t>
            </a:r>
            <a:r>
              <a:rPr lang="ru-RU" dirty="0" smtClean="0"/>
              <a:t>превратился в настройку для </a:t>
            </a:r>
            <a:r>
              <a:rPr lang="en-US" sz="2400" dirty="0" smtClean="0"/>
              <a:t>Selenium)</a:t>
            </a:r>
          </a:p>
          <a:p>
            <a:pPr>
              <a:spcAft>
                <a:spcPts val="1500"/>
              </a:spcAft>
            </a:pPr>
            <a:r>
              <a:rPr lang="en-US" dirty="0" err="1" smtClean="0"/>
              <a:t>Sahi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en-US" sz="2400" dirty="0" err="1" smtClean="0"/>
              <a:t>Telerik</a:t>
            </a:r>
            <a:r>
              <a:rPr lang="en-US" sz="2400" dirty="0" smtClean="0"/>
              <a:t> Test Studio</a:t>
            </a:r>
          </a:p>
          <a:p>
            <a:pPr>
              <a:spcAft>
                <a:spcPts val="1500"/>
              </a:spcAft>
            </a:pPr>
            <a:r>
              <a:rPr lang="en-US" dirty="0" err="1" smtClean="0"/>
              <a:t>SilkTest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en-US" sz="2400" dirty="0" err="1" smtClean="0"/>
              <a:t>Ranorex</a:t>
            </a:r>
            <a:endParaRPr lang="en-US" sz="2400" dirty="0" smtClean="0"/>
          </a:p>
          <a:p>
            <a:pPr>
              <a:spcAft>
                <a:spcPts val="1500"/>
              </a:spcAft>
            </a:pPr>
            <a:r>
              <a:rPr lang="en-US" dirty="0" err="1" smtClean="0"/>
              <a:t>TestComplete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en-US" dirty="0"/>
          </a:p>
        </p:txBody>
      </p:sp>
      <p:pic>
        <p:nvPicPr>
          <p:cNvPr id="1026" name="Picture 2" descr="https://habrastorage.org/webt/xh/_q/3p/xh_q3pacs7l2bva94a4agdtzda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6"/>
          <a:stretch/>
        </p:blipFill>
        <p:spPr bwMode="auto">
          <a:xfrm>
            <a:off x="1271553" y="1700808"/>
            <a:ext cx="793784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Selenium?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en-US" dirty="0" smtClean="0"/>
              <a:t>Selenium –</a:t>
            </a:r>
            <a:r>
              <a:rPr lang="ru-RU" dirty="0" smtClean="0"/>
              <a:t> это серия продуктов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11. 2004 – первый </a:t>
            </a:r>
            <a:r>
              <a:rPr lang="ru-RU" sz="2400" dirty="0" err="1" smtClean="0"/>
              <a:t>коммит</a:t>
            </a:r>
            <a:r>
              <a:rPr lang="ru-RU" sz="2400" dirty="0" smtClean="0"/>
              <a:t> (</a:t>
            </a:r>
            <a:r>
              <a:rPr lang="en-US" sz="2400" dirty="0" smtClean="0"/>
              <a:t>Firefox 1.0, IE 6)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09. 2005 – появился </a:t>
            </a:r>
            <a:r>
              <a:rPr lang="en-US" sz="2400" dirty="0" smtClean="0"/>
              <a:t>Selenium IDE</a:t>
            </a:r>
            <a:endParaRPr lang="ru-RU" sz="2400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2007-2008 – </a:t>
            </a:r>
            <a:r>
              <a:rPr lang="en-US" dirty="0" smtClean="0"/>
              <a:t>Selenium Grid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параллельность)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ru-RU" sz="2400" dirty="0" smtClean="0"/>
              <a:t>15 марта 2016 – последний релиз 2.53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 marL="0" indent="0">
              <a:spcAft>
                <a:spcPts val="1500"/>
              </a:spcAft>
              <a:buNone/>
            </a:pPr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Версия 4.0 – ждем, будет </a:t>
            </a:r>
            <a:r>
              <a:rPr lang="ru-RU" smtClean="0"/>
              <a:t>реализован </a:t>
            </a:r>
            <a:r>
              <a:rPr lang="ru-RU" smtClean="0"/>
              <a:t>стандарт </a:t>
            </a:r>
            <a:r>
              <a:rPr lang="en-US" smtClean="0"/>
              <a:t>W3C</a:t>
            </a:r>
            <a:endParaRPr lang="ru-RU" sz="2400" dirty="0" smtClean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история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en-US" dirty="0" smtClean="0"/>
              <a:t>Selenium – </a:t>
            </a:r>
            <a:r>
              <a:rPr lang="ru-RU" dirty="0" smtClean="0"/>
              <a:t>драйвер для браузера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Запустить браузер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Перейти по </a:t>
            </a:r>
            <a:r>
              <a:rPr lang="en-US" dirty="0" smtClean="0"/>
              <a:t>URL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ru-RU" sz="2400" dirty="0" smtClean="0"/>
              <a:t>Найти элемент/ссылку/…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Кликнуть/ввести текст…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Остановить браузер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Драйвер для браузера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Внедрение </a:t>
            </a:r>
            <a:r>
              <a:rPr lang="en-US" sz="2400" dirty="0" err="1" smtClean="0"/>
              <a:t>Javascript</a:t>
            </a:r>
            <a:endParaRPr lang="ru-RU" sz="2400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Управление внедренным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Преодоление ограничений безопасности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Действия, недоступные через </a:t>
            </a:r>
            <a:r>
              <a:rPr lang="en-US" dirty="0" err="1" smtClean="0"/>
              <a:t>Javascript</a:t>
            </a:r>
            <a:r>
              <a:rPr lang="ru-RU" dirty="0" smtClean="0"/>
              <a:t> (например, клик правой кнопкой мыши по меню, движение курсором)</a:t>
            </a:r>
            <a:endParaRPr lang="en-US" sz="2400" dirty="0" smtClean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 варианта взаимодействия с браузером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Быстрее (сбор инфо, подготовка к тестированию)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Раньше (находить ошибки)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Чаще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Больше (тестов, окружений, данных)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Другие (тестировать интереснее и выгоднее)</a:t>
            </a:r>
            <a:endParaRPr lang="en-US" sz="200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автоматизации (по </a:t>
            </a:r>
            <a:r>
              <a:rPr lang="ru-RU" dirty="0" err="1" smtClean="0"/>
              <a:t>Баранцеву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Управление браузером изнутри (расширение)</a:t>
            </a:r>
            <a:endParaRPr lang="en-US" sz="36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" y="1772816"/>
            <a:ext cx="10567129" cy="4372271"/>
          </a:xfrm>
        </p:spPr>
      </p:pic>
    </p:spTree>
    <p:extLst>
      <p:ext uri="{BB962C8B-B14F-4D97-AF65-F5344CB8AC3E}">
        <p14:creationId xmlns:p14="http://schemas.microsoft.com/office/powerpoint/2010/main" val="34595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Перехват действий через </a:t>
            </a:r>
            <a:r>
              <a:rPr lang="en-US" dirty="0" smtClean="0"/>
              <a:t>Proxy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4426"/>
          <a:stretch/>
        </p:blipFill>
        <p:spPr>
          <a:xfrm>
            <a:off x="263352" y="1700808"/>
            <a:ext cx="11665296" cy="3750636"/>
          </a:xfrm>
        </p:spPr>
      </p:pic>
      <p:sp>
        <p:nvSpPr>
          <p:cNvPr id="2" name="TextBox 1"/>
          <p:cNvSpPr txBox="1"/>
          <p:nvPr/>
        </p:nvSpPr>
        <p:spPr>
          <a:xfrm>
            <a:off x="767408" y="5589240"/>
            <a:ext cx="9865096" cy="720080"/>
          </a:xfrm>
          <a:prstGeom prst="rect">
            <a:avLst/>
          </a:prstGeom>
        </p:spPr>
        <p:txBody>
          <a:bodyPr wrap="square" lIns="0" rtlCol="0" anchor="b"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Перехват ответов от сервера и внедрение в него </a:t>
            </a:r>
            <a:r>
              <a:rPr lang="en-US" dirty="0" smtClean="0"/>
              <a:t>JS </a:t>
            </a:r>
            <a:r>
              <a:rPr lang="ru-RU" dirty="0" smtClean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18175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7448" y="332656"/>
            <a:ext cx="10081028" cy="10795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методов отладки браузеров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r="2539"/>
          <a:stretch/>
        </p:blipFill>
        <p:spPr>
          <a:xfrm>
            <a:off x="433005" y="2060848"/>
            <a:ext cx="11737304" cy="3242610"/>
          </a:xfrm>
        </p:spPr>
      </p:pic>
    </p:spTree>
    <p:extLst>
      <p:ext uri="{BB962C8B-B14F-4D97-AF65-F5344CB8AC3E}">
        <p14:creationId xmlns:p14="http://schemas.microsoft.com/office/powerpoint/2010/main" val="15617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А теперь сравним эти варианты!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endParaRPr lang="en-US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7211720"/>
              </p:ext>
            </p:extLst>
          </p:nvPr>
        </p:nvGraphicFramePr>
        <p:xfrm>
          <a:off x="1271588" y="1773238"/>
          <a:ext cx="9648824" cy="4699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6260"/>
                <a:gridCol w="2088232"/>
                <a:gridCol w="2088232"/>
                <a:gridCol w="2016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Свойство/Схема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Изнутри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з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Proxy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браузеров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Внедрение </a:t>
                      </a:r>
                      <a:r>
                        <a:rPr lang="en-US" sz="1800" dirty="0" err="1" smtClean="0"/>
                        <a:t>Javascript</a:t>
                      </a:r>
                      <a:endParaRPr lang="ru-RU" sz="1800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</a:p>
                    <a:p>
                      <a:pPr algn="ctr"/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</a:p>
                    <a:p>
                      <a:pPr algn="ctr"/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внедренным </a:t>
                      </a:r>
                      <a:r>
                        <a:rPr lang="en-US" dirty="0" err="1" smtClean="0"/>
                        <a:t>Javascript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</a:p>
                    <a:p>
                      <a:pPr algn="ctr"/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</a:p>
                    <a:p>
                      <a:pPr algn="ctr"/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Преодоление </a:t>
                      </a:r>
                      <a:r>
                        <a:rPr lang="ru-RU" dirty="0" smtClean="0"/>
                        <a:t>ограничений безопасности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  <a:endParaRPr lang="ru-RU" sz="28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Доступны действия, недоступные через </a:t>
                      </a:r>
                      <a:r>
                        <a:rPr lang="en-US" dirty="0" err="1" smtClean="0"/>
                        <a:t>Javascript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rgbClr val="0066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Комментарий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Для каждого браузера по-своему пишутся расширения 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Схема не универсальна, для каждого браузера пишется свой инструмент</a:t>
                      </a:r>
                      <a:endParaRPr lang="ru-RU" sz="2800" dirty="0" smtClean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Унификация </a:t>
            </a:r>
            <a:r>
              <a:rPr lang="en-US" dirty="0" smtClean="0"/>
              <a:t>Selenium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ru-RU" dirty="0" smtClean="0"/>
          </a:p>
          <a:p>
            <a:r>
              <a:rPr lang="en-US" dirty="0" smtClean="0"/>
              <a:t>Java</a:t>
            </a:r>
            <a:endParaRPr lang="ru-RU" dirty="0" smtClean="0"/>
          </a:p>
          <a:p>
            <a:r>
              <a:rPr lang="en-US" dirty="0" smtClean="0"/>
              <a:t>Python</a:t>
            </a:r>
            <a:endParaRPr lang="ru-RU" dirty="0" smtClean="0"/>
          </a:p>
          <a:p>
            <a:r>
              <a:rPr lang="en-US" dirty="0" smtClean="0"/>
              <a:t>Ruby</a:t>
            </a:r>
            <a:endParaRPr lang="ru-RU" dirty="0"/>
          </a:p>
          <a:p>
            <a:r>
              <a:rPr lang="en-US" dirty="0" err="1" smtClean="0"/>
              <a:t>Javascript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3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W3C</a:t>
            </a:r>
            <a:r>
              <a:rPr lang="ru-RU" dirty="0" smtClean="0"/>
              <a:t> </a:t>
            </a:r>
            <a:r>
              <a:rPr lang="en-US" dirty="0" smtClean="0"/>
              <a:t>WebDriver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221088"/>
            <a:ext cx="395342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с браузером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" t="1543" r="603" b="1543"/>
          <a:stretch/>
        </p:blipFill>
        <p:spPr>
          <a:xfrm>
            <a:off x="1066768" y="1916832"/>
            <a:ext cx="10058400" cy="45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22" y="2112773"/>
            <a:ext cx="9648859" cy="4751387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Набор команд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Алгоритмы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Сетевой протокол и механизмы его расширения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 описывает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Автотесты</a:t>
            </a:r>
            <a:r>
              <a:rPr lang="ru-RU" dirty="0" smtClean="0"/>
              <a:t> быстрее проходят нежели вручную</a:t>
            </a:r>
          </a:p>
          <a:p>
            <a:r>
              <a:rPr lang="ru-RU" dirty="0" smtClean="0"/>
              <a:t>Параллельность тестов относительно друг друга  и ручного</a:t>
            </a:r>
          </a:p>
          <a:p>
            <a:r>
              <a:rPr lang="ru-RU" dirty="0" smtClean="0"/>
              <a:t>Возможность прогонять тесты 24/7 </a:t>
            </a:r>
          </a:p>
          <a:p>
            <a:r>
              <a:rPr lang="ru-RU" dirty="0" smtClean="0"/>
              <a:t>Быстрее готовим данные и окружения</a:t>
            </a:r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быстрее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2400" dirty="0" err="1" smtClean="0"/>
              <a:t>Operaprestodriver</a:t>
            </a:r>
            <a:r>
              <a:rPr lang="en-US" sz="2400" dirty="0" smtClean="0"/>
              <a:t> (</a:t>
            </a:r>
            <a:r>
              <a:rPr lang="ru-RU" sz="2400" dirty="0" smtClean="0"/>
              <a:t>до версии 12, </a:t>
            </a:r>
            <a:r>
              <a:rPr lang="ru-RU" dirty="0" smtClean="0"/>
              <a:t>устарел)</a:t>
            </a:r>
          </a:p>
          <a:p>
            <a:pPr>
              <a:spcAft>
                <a:spcPts val="1500"/>
              </a:spcAft>
            </a:pPr>
            <a:r>
              <a:rPr lang="en-US" sz="2400" dirty="0" err="1" smtClean="0"/>
              <a:t>Chromedriver</a:t>
            </a:r>
            <a:endParaRPr lang="en-US" sz="2400" dirty="0" smtClean="0"/>
          </a:p>
          <a:p>
            <a:pPr>
              <a:spcAft>
                <a:spcPts val="1500"/>
              </a:spcAft>
            </a:pPr>
            <a:r>
              <a:rPr lang="en-US" dirty="0" err="1" smtClean="0"/>
              <a:t>Operachromiumdriver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en-US" sz="2400" dirty="0" err="1" smtClean="0"/>
              <a:t>MicrosoftWebDriver</a:t>
            </a:r>
            <a:r>
              <a:rPr lang="en-US" sz="2400" dirty="0" smtClean="0"/>
              <a:t> (</a:t>
            </a:r>
            <a:r>
              <a:rPr lang="en-US" sz="2400" dirty="0" err="1" smtClean="0"/>
              <a:t>edgedriver</a:t>
            </a:r>
            <a:r>
              <a:rPr lang="en-US" sz="2400" dirty="0" smtClean="0"/>
              <a:t>)</a:t>
            </a:r>
          </a:p>
          <a:p>
            <a:pPr>
              <a:spcAft>
                <a:spcPts val="1500"/>
              </a:spcAft>
            </a:pPr>
            <a:r>
              <a:rPr lang="en-US" dirty="0" err="1" smtClean="0"/>
              <a:t>Geckodriver</a:t>
            </a:r>
            <a:r>
              <a:rPr lang="en-US" dirty="0" smtClean="0"/>
              <a:t> (marionette)</a:t>
            </a:r>
          </a:p>
          <a:p>
            <a:pPr>
              <a:spcAft>
                <a:spcPts val="1500"/>
              </a:spcAft>
            </a:pPr>
            <a:r>
              <a:rPr lang="en-US" sz="2400" dirty="0" smtClean="0"/>
              <a:t>Apple Safari WebDriver support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Драйверы «от производителей»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Источники информации будут в конце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Ближе к практике…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081031" cy="4751387"/>
          </a:xfrm>
        </p:spPr>
        <p:txBody>
          <a:bodyPr>
            <a:normAutofit/>
          </a:bodyPr>
          <a:lstStyle/>
          <a:p>
            <a:r>
              <a:rPr lang="ru-RU" dirty="0" smtClean="0"/>
              <a:t>Предустановленный браузер (</a:t>
            </a:r>
            <a:r>
              <a:rPr lang="en-US" dirty="0" smtClean="0"/>
              <a:t>Chrome)</a:t>
            </a:r>
          </a:p>
          <a:p>
            <a:r>
              <a:rPr lang="en-US" sz="2400" dirty="0" err="1" smtClean="0"/>
              <a:t>Chromedriver</a:t>
            </a:r>
            <a:r>
              <a:rPr lang="en-US" sz="2400" dirty="0" smtClean="0"/>
              <a:t> (</a:t>
            </a:r>
            <a:r>
              <a:rPr lang="ru-RU" sz="2400" dirty="0" smtClean="0"/>
              <a:t>вспомогательный исполняемый файл)</a:t>
            </a:r>
          </a:p>
          <a:p>
            <a:r>
              <a:rPr lang="ru-RU" dirty="0" smtClean="0"/>
              <a:t>Библиотека </a:t>
            </a:r>
            <a:r>
              <a:rPr lang="en-US" dirty="0" smtClean="0"/>
              <a:t>Selenium </a:t>
            </a:r>
            <a:r>
              <a:rPr lang="ru-RU" dirty="0" smtClean="0"/>
              <a:t>для </a:t>
            </a:r>
            <a:r>
              <a:rPr lang="en-US" dirty="0" smtClean="0"/>
              <a:t>C#</a:t>
            </a:r>
          </a:p>
          <a:p>
            <a:r>
              <a:rPr lang="ru-RU" sz="2400" dirty="0" smtClean="0"/>
              <a:t>Язык программирования – </a:t>
            </a:r>
            <a:r>
              <a:rPr lang="en-US" sz="2400" dirty="0" smtClean="0"/>
              <a:t>C#</a:t>
            </a:r>
          </a:p>
          <a:p>
            <a:r>
              <a:rPr lang="ru-RU" dirty="0" smtClean="0"/>
              <a:t>Среда разработки – </a:t>
            </a:r>
            <a:r>
              <a:rPr lang="en-US" dirty="0" smtClean="0"/>
              <a:t>Microsoft Visual Studio</a:t>
            </a:r>
          </a:p>
          <a:p>
            <a:r>
              <a:rPr lang="ru-RU" sz="2400" dirty="0" smtClean="0"/>
              <a:t>Компилятор – </a:t>
            </a:r>
            <a:r>
              <a:rPr lang="en-US" sz="2400" dirty="0" err="1" smtClean="0"/>
              <a:t>MSBuild</a:t>
            </a:r>
            <a:endParaRPr lang="en-US" sz="2400" dirty="0" smtClean="0"/>
          </a:p>
          <a:p>
            <a:r>
              <a:rPr lang="ru-RU" dirty="0" smtClean="0"/>
              <a:t>Хранилище пакетов –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ru-RU" dirty="0" smtClean="0"/>
              <a:t>Фреймворк для запуска тестов - </a:t>
            </a:r>
            <a:r>
              <a:rPr lang="en-US" dirty="0" err="1" smtClean="0"/>
              <a:t>NUnit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56" y="2104315"/>
            <a:ext cx="4680396" cy="475139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Инициализация драйвера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Настройка драйвера</a:t>
            </a:r>
          </a:p>
          <a:p>
            <a:r>
              <a:rPr lang="ru-RU" sz="2400" dirty="0" smtClean="0"/>
              <a:t>Действия со страницами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Действия с окнами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Действия с диалогами</a:t>
            </a:r>
            <a:endParaRPr lang="en-US" sz="240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6263864" y="2106614"/>
            <a:ext cx="4656517" cy="475138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Поиск элементов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Свойства элементов</a:t>
            </a:r>
          </a:p>
          <a:p>
            <a:r>
              <a:rPr lang="ru-RU" sz="2400" dirty="0" smtClean="0"/>
              <a:t>Действия с элементами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Действия с фреймами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Выполнение </a:t>
            </a:r>
            <a:r>
              <a:rPr lang="en-US" sz="2400" dirty="0" smtClean="0">
                <a:solidFill>
                  <a:schemeClr val="bg2">
                    <a:lumMod val="85000"/>
                  </a:schemeClr>
                </a:solidFill>
              </a:rPr>
              <a:t>JS-</a:t>
            </a:r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кода</a:t>
            </a:r>
            <a:endParaRPr lang="ru-RU" sz="240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/>
          <a:p>
            <a:r>
              <a:rPr lang="ru-RU" dirty="0" smtClean="0"/>
              <a:t>Классификация команд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56" y="2104315"/>
            <a:ext cx="4680396" cy="475139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Инициализация драйвера</a:t>
            </a:r>
          </a:p>
          <a:p>
            <a:r>
              <a:rPr lang="ru-RU" sz="2400" dirty="0" smtClean="0"/>
              <a:t>Настройка драйвера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Действия со страницами</a:t>
            </a:r>
          </a:p>
          <a:p>
            <a:r>
              <a:rPr lang="ru-RU" sz="2400" dirty="0" smtClean="0"/>
              <a:t>Действия с окнами</a:t>
            </a:r>
          </a:p>
          <a:p>
            <a:r>
              <a:rPr lang="ru-RU" sz="2400" dirty="0" smtClean="0"/>
              <a:t>Действия с диалогами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6263864" y="2106614"/>
            <a:ext cx="4656517" cy="475138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Поиск элементов</a:t>
            </a:r>
          </a:p>
          <a:p>
            <a:r>
              <a:rPr lang="ru-RU" sz="2400" dirty="0" smtClean="0"/>
              <a:t>Свойства элементов</a:t>
            </a:r>
          </a:p>
          <a:p>
            <a:r>
              <a:rPr lang="ru-RU" sz="2400" dirty="0" smtClean="0">
                <a:solidFill>
                  <a:schemeClr val="bg2">
                    <a:lumMod val="85000"/>
                  </a:schemeClr>
                </a:solidFill>
              </a:rPr>
              <a:t>Действия с элементами</a:t>
            </a:r>
          </a:p>
          <a:p>
            <a:r>
              <a:rPr lang="ru-RU" sz="2400" dirty="0" smtClean="0"/>
              <a:t>Действия с фреймами</a:t>
            </a:r>
          </a:p>
          <a:p>
            <a:r>
              <a:rPr lang="ru-RU" sz="2400" dirty="0" smtClean="0"/>
              <a:t>Выполнение </a:t>
            </a:r>
            <a:r>
              <a:rPr lang="en-US" sz="2400" dirty="0" smtClean="0"/>
              <a:t>JS-</a:t>
            </a:r>
            <a:r>
              <a:rPr lang="ru-RU" sz="2400" dirty="0" smtClean="0"/>
              <a:t>кода</a:t>
            </a:r>
            <a:endParaRPr lang="ru-RU" sz="2400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/>
          <a:p>
            <a:r>
              <a:rPr lang="ru-RU" dirty="0" smtClean="0"/>
              <a:t>Классификация команд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369063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//</a:t>
            </a:r>
            <a:r>
              <a:rPr lang="ru-RU" dirty="0">
                <a:solidFill>
                  <a:srgbClr val="006600"/>
                </a:solidFill>
              </a:rPr>
              <a:t> ищет </a:t>
            </a:r>
            <a:r>
              <a:rPr lang="en-US" dirty="0">
                <a:solidFill>
                  <a:srgbClr val="006600"/>
                </a:solidFill>
              </a:rPr>
              <a:t>chromedriver.exe</a:t>
            </a:r>
            <a:r>
              <a:rPr lang="ru-RU" dirty="0">
                <a:solidFill>
                  <a:srgbClr val="006600"/>
                </a:solidFill>
              </a:rPr>
              <a:t>, ищет </a:t>
            </a:r>
            <a:r>
              <a:rPr lang="en-US" dirty="0">
                <a:solidFill>
                  <a:srgbClr val="006600"/>
                </a:solidFill>
              </a:rPr>
              <a:t>Chrome </a:t>
            </a:r>
            <a:r>
              <a:rPr lang="ru-RU" dirty="0">
                <a:solidFill>
                  <a:srgbClr val="006600"/>
                </a:solidFill>
              </a:rPr>
              <a:t>и запускает его</a:t>
            </a:r>
            <a:endParaRPr lang="en-US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driver = new </a:t>
            </a:r>
            <a:r>
              <a:rPr lang="en-US" dirty="0" err="1" smtClean="0"/>
              <a:t>ChromeDriver</a:t>
            </a:r>
            <a:r>
              <a:rPr lang="en-US" dirty="0" smtClean="0"/>
              <a:t>(); </a:t>
            </a:r>
            <a:endParaRPr lang="en-US" sz="2400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//</a:t>
            </a:r>
            <a:r>
              <a:rPr lang="ru-RU" dirty="0">
                <a:solidFill>
                  <a:srgbClr val="006600"/>
                </a:solidFill>
              </a:rPr>
              <a:t>переходит на </a:t>
            </a:r>
            <a:r>
              <a:rPr lang="en-US" dirty="0" smtClean="0">
                <a:solidFill>
                  <a:srgbClr val="006600"/>
                </a:solidFill>
              </a:rPr>
              <a:t>wikipedia.org</a:t>
            </a:r>
            <a:r>
              <a:rPr lang="ru-RU" dirty="0" smtClean="0">
                <a:solidFill>
                  <a:srgbClr val="006600"/>
                </a:solidFill>
              </a:rPr>
              <a:t> (адрес должен начинаться с </a:t>
            </a:r>
            <a:r>
              <a:rPr lang="en-US" dirty="0" smtClean="0">
                <a:solidFill>
                  <a:srgbClr val="006600"/>
                </a:solidFill>
              </a:rPr>
              <a:t>http </a:t>
            </a:r>
            <a:r>
              <a:rPr lang="ru-RU" dirty="0" smtClean="0">
                <a:solidFill>
                  <a:srgbClr val="006600"/>
                </a:solidFill>
              </a:rPr>
              <a:t>или </a:t>
            </a:r>
            <a:r>
              <a:rPr lang="en-US" dirty="0" smtClean="0">
                <a:solidFill>
                  <a:srgbClr val="006600"/>
                </a:solidFill>
              </a:rPr>
              <a:t>https)</a:t>
            </a:r>
            <a:endParaRPr lang="en-US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driver.Navigate</a:t>
            </a:r>
            <a:r>
              <a:rPr lang="en-US" dirty="0" smtClean="0"/>
              <a:t>().</a:t>
            </a:r>
            <a:r>
              <a:rPr lang="en-US" dirty="0" err="1" smtClean="0"/>
              <a:t>GoToUrl</a:t>
            </a:r>
            <a:r>
              <a:rPr lang="en-US" dirty="0"/>
              <a:t>("https://ru.wikipedia.org</a:t>
            </a:r>
            <a:r>
              <a:rPr lang="en-US" dirty="0" smtClean="0"/>
              <a:t>/"); 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драйвера и браузера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081031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</a:t>
            </a:r>
            <a:r>
              <a:rPr lang="ru-RU" dirty="0" smtClean="0">
                <a:solidFill>
                  <a:srgbClr val="006600"/>
                </a:solidFill>
              </a:rPr>
              <a:t>Поиск поля ввода для поиска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IWebElement</a:t>
            </a:r>
            <a:r>
              <a:rPr lang="en-US" dirty="0" smtClean="0"/>
              <a:t> </a:t>
            </a:r>
            <a:r>
              <a:rPr lang="en-US" dirty="0" err="1" smtClean="0"/>
              <a:t>queryInput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By.Name</a:t>
            </a:r>
            <a:r>
              <a:rPr lang="en-US" dirty="0" smtClean="0"/>
              <a:t>(“search"));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</a:t>
            </a:r>
            <a:r>
              <a:rPr lang="ru-RU" dirty="0" smtClean="0">
                <a:solidFill>
                  <a:srgbClr val="006600"/>
                </a:solidFill>
              </a:rPr>
              <a:t>Поиск кнопки</a:t>
            </a:r>
            <a:r>
              <a:rPr lang="en-US" dirty="0" smtClean="0">
                <a:solidFill>
                  <a:srgbClr val="006600"/>
                </a:solidFill>
              </a:rPr>
              <a:t>-</a:t>
            </a:r>
            <a:r>
              <a:rPr lang="ru-RU" dirty="0" smtClean="0">
                <a:solidFill>
                  <a:srgbClr val="006600"/>
                </a:solidFill>
              </a:rPr>
              <a:t>значка лупы для поиска</a:t>
            </a:r>
          </a:p>
          <a:p>
            <a:pPr marL="0" indent="0">
              <a:buNone/>
            </a:pPr>
            <a:r>
              <a:rPr lang="en-US" dirty="0" err="1" smtClean="0"/>
              <a:t>IWebElement</a:t>
            </a:r>
            <a:r>
              <a:rPr lang="en-US" dirty="0" smtClean="0"/>
              <a:t> </a:t>
            </a:r>
            <a:r>
              <a:rPr lang="en-US" dirty="0" err="1" smtClean="0"/>
              <a:t>searchButton</a:t>
            </a:r>
            <a:r>
              <a:rPr lang="en-US" dirty="0" smtClean="0"/>
              <a:t>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By.Name</a:t>
            </a:r>
            <a:r>
              <a:rPr lang="en-US" dirty="0" smtClean="0"/>
              <a:t>(“go"));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элемента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081031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</a:t>
            </a:r>
            <a:r>
              <a:rPr lang="ru-RU" dirty="0" smtClean="0">
                <a:solidFill>
                  <a:srgbClr val="006600"/>
                </a:solidFill>
              </a:rPr>
              <a:t>Ввод текста</a:t>
            </a:r>
          </a:p>
          <a:p>
            <a:pPr marL="0" indent="0">
              <a:buNone/>
            </a:pPr>
            <a:r>
              <a:rPr lang="en-US" dirty="0" err="1" smtClean="0"/>
              <a:t>queryInput.SendKeys</a:t>
            </a:r>
            <a:r>
              <a:rPr lang="en-US" dirty="0" smtClean="0"/>
              <a:t>(“Selenium");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</a:t>
            </a:r>
            <a:r>
              <a:rPr lang="ru-RU" dirty="0" smtClean="0">
                <a:solidFill>
                  <a:srgbClr val="006600"/>
                </a:solidFill>
              </a:rPr>
              <a:t>Клик левой кнопкой мышки</a:t>
            </a:r>
          </a:p>
          <a:p>
            <a:pPr marL="0" indent="0">
              <a:buNone/>
            </a:pPr>
            <a:r>
              <a:rPr lang="en-US" dirty="0" err="1" smtClean="0"/>
              <a:t>searchButton.Click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sz="24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6600"/>
                </a:solidFill>
              </a:rPr>
              <a:t>//</a:t>
            </a:r>
            <a:r>
              <a:rPr lang="en-US" dirty="0" smtClean="0">
                <a:solidFill>
                  <a:srgbClr val="006600"/>
                </a:solidFill>
              </a:rPr>
              <a:t>Selenium </a:t>
            </a:r>
            <a:r>
              <a:rPr lang="ru-RU" dirty="0" smtClean="0">
                <a:solidFill>
                  <a:srgbClr val="006600"/>
                </a:solidFill>
              </a:rPr>
              <a:t>как пользователь: взаимодействует (в общем случае) только с видимыми элементами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Действия: клик и ввод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081031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</a:t>
            </a:r>
            <a:r>
              <a:rPr lang="ru-RU" dirty="0" smtClean="0">
                <a:solidFill>
                  <a:srgbClr val="006600"/>
                </a:solidFill>
              </a:rPr>
              <a:t>Всё просто</a:t>
            </a:r>
          </a:p>
          <a:p>
            <a:pPr marL="0" indent="0">
              <a:buNone/>
            </a:pPr>
            <a:r>
              <a:rPr lang="en-US" dirty="0" err="1" smtClean="0"/>
              <a:t>driver.Quit</a:t>
            </a:r>
            <a:r>
              <a:rPr lang="en-US" dirty="0"/>
              <a:t>();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Закрытие браузера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Больше классов эквивалентности и больше их представителей</a:t>
            </a:r>
          </a:p>
          <a:p>
            <a:r>
              <a:rPr lang="ru-RU" dirty="0" smtClean="0"/>
              <a:t>На разных окружениях/платформах/браузерах</a:t>
            </a:r>
          </a:p>
          <a:p>
            <a:r>
              <a:rPr lang="ru-RU" dirty="0" smtClean="0"/>
              <a:t>Больше покрытие кода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больше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081031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</a:t>
            </a:r>
            <a:r>
              <a:rPr lang="ru-RU" dirty="0" smtClean="0">
                <a:solidFill>
                  <a:srgbClr val="006600"/>
                </a:solidFill>
              </a:rPr>
              <a:t>В нашем просто тесте можно проверить на </a:t>
            </a:r>
            <a:r>
              <a:rPr lang="en-US" dirty="0" smtClean="0">
                <a:solidFill>
                  <a:srgbClr val="006600"/>
                </a:solidFill>
              </a:rPr>
              <a:t>Title </a:t>
            </a:r>
            <a:r>
              <a:rPr lang="ru-RU" dirty="0" smtClean="0">
                <a:solidFill>
                  <a:srgbClr val="006600"/>
                </a:solidFill>
              </a:rPr>
              <a:t>страницы</a:t>
            </a:r>
          </a:p>
          <a:p>
            <a:pPr marL="0" indent="0">
              <a:buNone/>
            </a:pPr>
            <a:r>
              <a:rPr lang="en-US" dirty="0" err="1" smtClean="0"/>
              <a:t>Assert.IsTrue</a:t>
            </a:r>
            <a:r>
              <a:rPr lang="en-US" dirty="0" smtClean="0"/>
              <a:t>(</a:t>
            </a:r>
            <a:r>
              <a:rPr lang="en-US" dirty="0" err="1" smtClean="0"/>
              <a:t>driver.Title.Contains</a:t>
            </a:r>
            <a:r>
              <a:rPr lang="en-US" dirty="0" smtClean="0"/>
              <a:t>(“</a:t>
            </a:r>
            <a:r>
              <a:rPr lang="ru-RU" dirty="0" smtClean="0"/>
              <a:t> - Википедия</a:t>
            </a:r>
            <a:r>
              <a:rPr lang="en-US" dirty="0" smtClean="0"/>
              <a:t>”), “</a:t>
            </a:r>
            <a:r>
              <a:rPr lang="ru-RU" dirty="0" smtClean="0"/>
              <a:t>Неверный заголовок страницы</a:t>
            </a:r>
            <a:r>
              <a:rPr lang="en-US" dirty="0" smtClean="0"/>
              <a:t>”);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можно проверить в тесте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Практика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081031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</a:t>
            </a:r>
            <a:r>
              <a:rPr lang="en-US" dirty="0" err="1"/>
              <a:t>hromedriver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https://sites.google.com/a/chromium.org/chromedriver/</a:t>
            </a:r>
            <a:r>
              <a:rPr lang="ru-RU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 тебя должен уже быть </a:t>
            </a:r>
            <a:r>
              <a:rPr lang="en-US" dirty="0" smtClean="0"/>
              <a:t>chromedriver.exe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081031" cy="4751387"/>
          </a:xfrm>
        </p:spPr>
        <p:txBody>
          <a:bodyPr>
            <a:normAutofit/>
          </a:bodyPr>
          <a:lstStyle/>
          <a:p>
            <a:r>
              <a:rPr lang="ru-RU" dirty="0"/>
              <a:t>Официальный сайт </a:t>
            </a:r>
            <a:r>
              <a:rPr lang="ru-RU" dirty="0" err="1"/>
              <a:t>Selenium</a:t>
            </a:r>
            <a:r>
              <a:rPr lang="ru-RU" dirty="0"/>
              <a:t>: </a:t>
            </a:r>
            <a:r>
              <a:rPr lang="ru-RU" dirty="0">
                <a:hlinkClick r:id="rId2"/>
              </a:rPr>
              <a:t>http://www.seleniumhq.org</a:t>
            </a:r>
            <a:r>
              <a:rPr lang="ru-RU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/>
              <a:t>Русскоязычный сайт про </a:t>
            </a:r>
            <a:r>
              <a:rPr lang="ru-RU" dirty="0" err="1"/>
              <a:t>Selenium</a:t>
            </a:r>
            <a:r>
              <a:rPr lang="ru-RU" dirty="0"/>
              <a:t>: </a:t>
            </a:r>
            <a:r>
              <a:rPr lang="ru-RU" dirty="0">
                <a:hlinkClick r:id="rId3"/>
              </a:rPr>
              <a:t>http://selenium2.ru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/>
              <a:t>С</a:t>
            </a:r>
            <a:r>
              <a:rPr lang="en-US" dirty="0" err="1"/>
              <a:t>hromedriver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https://sites.google.com/a/chromium.org/chromedriver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/>
              <a:t>Лента новостей: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selenium2.ru/news.html</a:t>
            </a:r>
            <a:r>
              <a:rPr lang="ru-RU" dirty="0" smtClean="0"/>
              <a:t>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Нет человеческого фактора</a:t>
            </a:r>
          </a:p>
          <a:p>
            <a:r>
              <a:rPr lang="ru-RU" dirty="0" err="1" smtClean="0"/>
              <a:t>Тестировщики</a:t>
            </a:r>
            <a:r>
              <a:rPr lang="ru-RU" dirty="0" smtClean="0"/>
              <a:t> могут заняться чем-то более интересным, чем рутинные проверки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плюсы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А еще есть минусы…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Дополнительные затраты на внедрение и поддержку</a:t>
            </a:r>
          </a:p>
          <a:p>
            <a:r>
              <a:rPr lang="ru-RU" dirty="0" smtClean="0"/>
              <a:t>Не всё можно автоматизировать (или не целесообразно)</a:t>
            </a:r>
          </a:p>
          <a:p>
            <a:r>
              <a:rPr lang="ru-RU" dirty="0" smtClean="0"/>
              <a:t>Долгая окупаемость автоматизации (в начале всегда невыгодно)</a:t>
            </a:r>
          </a:p>
          <a:p>
            <a:r>
              <a:rPr lang="ru-RU" dirty="0" smtClean="0"/>
              <a:t>Трудно найти хорошего </a:t>
            </a:r>
            <a:r>
              <a:rPr lang="ru-RU" dirty="0" err="1" smtClean="0"/>
              <a:t>тестировщика</a:t>
            </a:r>
            <a:r>
              <a:rPr lang="ru-RU" dirty="0" smtClean="0"/>
              <a:t>, умеющего писать </a:t>
            </a:r>
            <a:r>
              <a:rPr lang="ru-RU" dirty="0" err="1" smtClean="0"/>
              <a:t>автотесты</a:t>
            </a:r>
            <a:endParaRPr lang="ru-RU" dirty="0" smtClean="0"/>
          </a:p>
          <a:p>
            <a:r>
              <a:rPr lang="ru-RU" dirty="0" smtClean="0"/>
              <a:t>Нестабильность тестов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автоматизации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Любая автоматизация – это инвестиция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3472" y="4149080"/>
            <a:ext cx="8352928" cy="504056"/>
          </a:xfrm>
          <a:prstGeom prst="rect">
            <a:avLst/>
          </a:prstGeom>
        </p:spPr>
        <p:txBody>
          <a:bodyPr wrap="square" lIns="0" rtlCol="0" anchor="b">
            <a:normAutofit/>
          </a:bodyPr>
          <a:lstStyle/>
          <a:p>
            <a:r>
              <a:rPr lang="ru-RU" dirty="0" smtClean="0"/>
              <a:t>Польза «потом», а не «сейчас»</a:t>
            </a:r>
          </a:p>
        </p:txBody>
      </p:sp>
    </p:spTree>
    <p:extLst>
      <p:ext uri="{BB962C8B-B14F-4D97-AF65-F5344CB8AC3E}">
        <p14:creationId xmlns:p14="http://schemas.microsoft.com/office/powerpoint/2010/main" val="12823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21072</TotalTime>
  <Words>990</Words>
  <Application>Microsoft Office PowerPoint</Application>
  <PresentationFormat>Широкоэкранный</PresentationFormat>
  <Paragraphs>249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Arial</vt:lpstr>
      <vt:lpstr>Calibri</vt:lpstr>
      <vt:lpstr>Segoe UI</vt:lpstr>
      <vt:lpstr>Segoe UI Light</vt:lpstr>
      <vt:lpstr>Wingdings</vt:lpstr>
      <vt:lpstr>Тема Контур</vt:lpstr>
      <vt:lpstr>Автоматизация тестирования с помощью Selenium</vt:lpstr>
      <vt:lpstr>Зачем нужны автотесты</vt:lpstr>
      <vt:lpstr>Цели автоматизации (по Баранцеву)</vt:lpstr>
      <vt:lpstr>Тестируем быстрее</vt:lpstr>
      <vt:lpstr>Тестируем больше</vt:lpstr>
      <vt:lpstr>Еще плюсы</vt:lpstr>
      <vt:lpstr>А еще есть минусы…</vt:lpstr>
      <vt:lpstr>Минусы автоматизации</vt:lpstr>
      <vt:lpstr>Любая автоматизация – это инвестиция</vt:lpstr>
      <vt:lpstr>А выгоду от инвестиции нужно уметь считать!</vt:lpstr>
      <vt:lpstr>Пример оценки выгоды</vt:lpstr>
      <vt:lpstr>Нужно автоматизировать задачи, а не тесты!</vt:lpstr>
      <vt:lpstr>Что можно автоматизировать?</vt:lpstr>
      <vt:lpstr>Критерии отбора задач на автоматизацию</vt:lpstr>
      <vt:lpstr>Окупаемость/ROI (Return on Investment)</vt:lpstr>
      <vt:lpstr>Неизменность функциональности</vt:lpstr>
      <vt:lpstr>Вероятность появления ошибок</vt:lpstr>
      <vt:lpstr>Пример. Что выгоднее автоматизировать?</vt:lpstr>
      <vt:lpstr>Автоматизировать будем с Selenium</vt:lpstr>
      <vt:lpstr>Почему именно Selenium?</vt:lpstr>
      <vt:lpstr>Конкуренты</vt:lpstr>
      <vt:lpstr>Конкуренты</vt:lpstr>
      <vt:lpstr>Что такое Selenium?</vt:lpstr>
      <vt:lpstr>Selenium – это серия продуктов</vt:lpstr>
      <vt:lpstr>Краткая история</vt:lpstr>
      <vt:lpstr>Selenium – драйвер для браузера</vt:lpstr>
      <vt:lpstr>Драйвер для браузера</vt:lpstr>
      <vt:lpstr>Основные задачи</vt:lpstr>
      <vt:lpstr>3 варианта взаимодействия с браузером</vt:lpstr>
      <vt:lpstr>Управление браузером изнутри (расширение)</vt:lpstr>
      <vt:lpstr>Перехват действий через Proxy </vt:lpstr>
      <vt:lpstr>Использование методов отладки браузеров</vt:lpstr>
      <vt:lpstr>А теперь сравним эти варианты!</vt:lpstr>
      <vt:lpstr>Плюсы и минусы </vt:lpstr>
      <vt:lpstr>Унификация Selenium </vt:lpstr>
      <vt:lpstr>Языки программирования</vt:lpstr>
      <vt:lpstr>Стандарт W3C WebDriver</vt:lpstr>
      <vt:lpstr>Интеграция с браузером</vt:lpstr>
      <vt:lpstr>Стандарт описывает</vt:lpstr>
      <vt:lpstr>Драйверы «от производителей»</vt:lpstr>
      <vt:lpstr>Источники информации будут в конце</vt:lpstr>
      <vt:lpstr>Ближе к практике…</vt:lpstr>
      <vt:lpstr>Инфраструктура</vt:lpstr>
      <vt:lpstr>Классификация команд</vt:lpstr>
      <vt:lpstr>Классификация команд</vt:lpstr>
      <vt:lpstr>Инициализация драйвера и браузера</vt:lpstr>
      <vt:lpstr>Поиск элемента</vt:lpstr>
      <vt:lpstr>Действия: клик и ввод текста</vt:lpstr>
      <vt:lpstr>Закрытие браузера</vt:lpstr>
      <vt:lpstr>Что можно проверить в тесте</vt:lpstr>
      <vt:lpstr>Практика</vt:lpstr>
      <vt:lpstr>У тебя должен уже быть chromedriver.exe</vt:lpstr>
      <vt:lpstr>Источники информации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/>
  <cp:keywords/>
  <dc:description/>
  <cp:lastModifiedBy>Мезенцева Марина Владимировна</cp:lastModifiedBy>
  <cp:revision>359</cp:revision>
  <dcterms:created xsi:type="dcterms:W3CDTF">2014-03-14T10:29:29Z</dcterms:created>
  <dcterms:modified xsi:type="dcterms:W3CDTF">2018-12-11T12:44:56Z</dcterms:modified>
  <cp:category/>
</cp:coreProperties>
</file>