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9" r:id="rId2"/>
    <p:sldId id="311" r:id="rId3"/>
    <p:sldId id="312" r:id="rId4"/>
    <p:sldId id="313" r:id="rId5"/>
    <p:sldId id="290" r:id="rId6"/>
    <p:sldId id="314" r:id="rId7"/>
    <p:sldId id="308" r:id="rId8"/>
    <p:sldId id="309" r:id="rId9"/>
    <p:sldId id="310" r:id="rId10"/>
    <p:sldId id="299" r:id="rId11"/>
    <p:sldId id="300" r:id="rId12"/>
    <p:sldId id="315" r:id="rId13"/>
    <p:sldId id="306" r:id="rId14"/>
    <p:sldId id="301" r:id="rId15"/>
    <p:sldId id="273" r:id="rId16"/>
    <p:sldId id="302" r:id="rId17"/>
    <p:sldId id="303" r:id="rId18"/>
    <p:sldId id="30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4048"/>
    <a:srgbClr val="C00000"/>
    <a:srgbClr val="CA0013"/>
    <a:srgbClr val="D9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12" autoAdjust="0"/>
    <p:restoredTop sz="95179" autoAdjust="0"/>
  </p:normalViewPr>
  <p:slideViewPr>
    <p:cSldViewPr>
      <p:cViewPr varScale="1">
        <p:scale>
          <a:sx n="71" d="100"/>
          <a:sy n="71" d="100"/>
        </p:scale>
        <p:origin x="5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A75CEC0-6C0D-8245-A5B9-0843AEC4F637}" type="presOf" srcId="{B75F6A3A-9A51-4DF3-8A57-9AEB0739425C}" destId="{B29ABF60-EC0F-45AD-A90E-9C76D15C2F14}" srcOrd="0" destOrd="0" presId="urn:microsoft.com/office/officeart/2008/layout/PictureGrid"/>
    <dgm:cxn modelId="{D1F1D3DA-B004-E54A-89C9-4CC9BF8FC564}" type="presOf" srcId="{EAB81984-5B84-4970-8447-2B456B8C58DF}" destId="{3A252E36-3D7E-49E5-B812-EE4CACF0D5CF}" srcOrd="0" destOrd="0" presId="urn:microsoft.com/office/officeart/2008/layout/PictureGrid"/>
    <dgm:cxn modelId="{9FE98B7C-6311-1B44-8766-4A8B734193B7}" type="presParOf" srcId="{3A252E36-3D7E-49E5-B812-EE4CACF0D5CF}" destId="{CF6D50B3-578A-4EA0-A5A0-492FA729F6ED}" srcOrd="0" destOrd="0" presId="urn:microsoft.com/office/officeart/2008/layout/PictureGrid"/>
    <dgm:cxn modelId="{A82BDDBA-848F-2E46-B63F-16EB36EC4473}" type="presParOf" srcId="{CF6D50B3-578A-4EA0-A5A0-492FA729F6ED}" destId="{B29ABF60-EC0F-45AD-A90E-9C76D15C2F14}" srcOrd="0" destOrd="0" presId="urn:microsoft.com/office/officeart/2008/layout/PictureGrid"/>
    <dgm:cxn modelId="{62DEBCE7-40EA-7C42-B446-809A6175100B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491588" y="416711"/>
          <a:ext cx="296209" cy="65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491588" y="416711"/>
        <a:ext cx="296209" cy="65646"/>
      </dsp:txXfrm>
    </dsp:sp>
    <dsp:sp modelId="{61EB78D8-69FF-471D-8FEB-71388C442F55}">
      <dsp:nvSpPr>
        <dsp:cNvPr id="0" name=""/>
        <dsp:cNvSpPr/>
      </dsp:nvSpPr>
      <dsp:spPr>
        <a:xfrm>
          <a:off x="0" y="178749"/>
          <a:ext cx="2231999" cy="396001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491588" y="416711"/>
          <a:ext cx="296209" cy="65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491588" y="416711"/>
        <a:ext cx="296209" cy="65646"/>
      </dsp:txXfrm>
    </dsp:sp>
    <dsp:sp modelId="{61EB78D8-69FF-471D-8FEB-71388C442F55}">
      <dsp:nvSpPr>
        <dsp:cNvPr id="0" name=""/>
        <dsp:cNvSpPr/>
      </dsp:nvSpPr>
      <dsp:spPr>
        <a:xfrm>
          <a:off x="0" y="178749"/>
          <a:ext cx="2231999" cy="396001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33F-8031-4831-8F3E-50C91F823C86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005B-06D2-48E8-9D1D-814134C67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mailto:mail@kontur.ru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kontur.ru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271590" y="1773242"/>
            <a:ext cx="9648825" cy="1648749"/>
          </a:xfr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2000" y="3421988"/>
            <a:ext cx="9648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71590" y="5343599"/>
            <a:ext cx="7200000" cy="461665"/>
          </a:xfrm>
        </p:spPr>
        <p:txBody>
          <a:bodyPr wrap="square">
            <a:spAutoFit/>
          </a:bodyPr>
          <a:lstStyle>
            <a:lvl1pPr marL="0" indent="0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1271590" y="5899728"/>
            <a:ext cx="7219887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aphicFrame>
        <p:nvGraphicFramePr>
          <p:cNvPr id="7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232116450"/>
              </p:ext>
            </p:extLst>
          </p:nvPr>
        </p:nvGraphicFramePr>
        <p:xfrm>
          <a:off x="8832304" y="5190432"/>
          <a:ext cx="2268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87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773241"/>
            <a:ext cx="9601133" cy="47513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94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1773241"/>
            <a:ext cx="9648825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6379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1"/>
            <a:ext cx="12192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333379"/>
            <a:ext cx="1089660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79"/>
            <a:ext cx="129540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91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157789"/>
            <a:ext cx="1089660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129540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81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6096000" y="-1304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333375"/>
            <a:ext cx="4464372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9086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79853" y="333375"/>
            <a:ext cx="4440560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39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271590" y="2420893"/>
            <a:ext cx="9648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16" name="Текст 9"/>
          <p:cNvSpPr txBox="1">
            <a:spLocks/>
          </p:cNvSpPr>
          <p:nvPr userDrawn="1"/>
        </p:nvSpPr>
        <p:spPr>
          <a:xfrm>
            <a:off x="6132128" y="6155293"/>
            <a:ext cx="4860416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hlinkClick r:id="rId2" action="ppaction://hlinkfile"/>
              </a:rPr>
              <a:t>kontur.ru</a:t>
            </a:r>
            <a:endParaRPr lang="ru-RU" sz="1800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2128" y="4077076"/>
            <a:ext cx="4824412" cy="49244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6132128" y="5173759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+ 7 900 000-00-00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3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6132128" y="5548592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en-US" dirty="0">
                <a:hlinkClick r:id="rId3"/>
              </a:rPr>
              <a:t>mail@kontur.ru</a:t>
            </a:r>
            <a:r>
              <a:rPr lang="en-US" dirty="0"/>
              <a:t> 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5" name="Текст 18"/>
          <p:cNvSpPr>
            <a:spLocks noGrp="1"/>
          </p:cNvSpPr>
          <p:nvPr>
            <p:ph type="body" sz="quarter" idx="19" hasCustomPrompt="1"/>
          </p:nvPr>
        </p:nvSpPr>
        <p:spPr>
          <a:xfrm>
            <a:off x="6132128" y="4782957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Должность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graphicFrame>
        <p:nvGraphicFramePr>
          <p:cNvPr id="11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678469136"/>
              </p:ext>
            </p:extLst>
          </p:nvPr>
        </p:nvGraphicFramePr>
        <p:xfrm>
          <a:off x="3611976" y="3861048"/>
          <a:ext cx="2268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877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71553" y="1773241"/>
            <a:ext cx="9648859" cy="4751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271590" y="2708920"/>
            <a:ext cx="9648825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7" y="4076700"/>
            <a:ext cx="9648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71587" y="3933056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68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25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680396" cy="4751390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>
          <a:xfrm>
            <a:off x="6240016" y="1773239"/>
            <a:ext cx="4656517" cy="4751386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8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7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1" y="2774530"/>
            <a:ext cx="4656139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240465" y="2774529"/>
            <a:ext cx="4656137" cy="3750099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1" y="1773238"/>
            <a:ext cx="4656139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240465" y="1773237"/>
            <a:ext cx="4656071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cxnSp>
        <p:nvCxnSpPr>
          <p:cNvPr id="12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79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3749" userDrawn="1">
          <p15:clr>
            <a:srgbClr val="FBAE40"/>
          </p15:clr>
        </p15:guide>
        <p15:guide id="3" pos="393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90" y="5724528"/>
            <a:ext cx="9648825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1271589" y="333378"/>
            <a:ext cx="9648824" cy="482441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/>
            </a:lvl1pPr>
            <a:lvl2pPr>
              <a:defRPr sz="20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27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1271590" y="333379"/>
            <a:ext cx="9648825" cy="48244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89" y="5724528"/>
            <a:ext cx="9648824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90" y="1773238"/>
            <a:ext cx="9648825" cy="4751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271590" y="333376"/>
            <a:ext cx="9648825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4" r:id="rId3"/>
    <p:sldLayoutId id="2147483668" r:id="rId4"/>
    <p:sldLayoutId id="2147483669" r:id="rId5"/>
    <p:sldLayoutId id="2147483670" r:id="rId6"/>
    <p:sldLayoutId id="2147483678" r:id="rId7"/>
    <p:sldLayoutId id="2147483679" r:id="rId8"/>
    <p:sldLayoutId id="2147483677" r:id="rId9"/>
    <p:sldLayoutId id="2147483673" r:id="rId10"/>
    <p:sldLayoutId id="2147483674" r:id="rId11"/>
    <p:sldLayoutId id="2147483661" r:id="rId12"/>
    <p:sldLayoutId id="2147483675" r:id="rId13"/>
    <p:sldLayoutId id="2147483676" r:id="rId14"/>
    <p:sldLayoutId id="2147483680" r:id="rId15"/>
    <p:sldLayoutId id="2147483681" r:id="rId16"/>
    <p:sldLayoutId id="2147483667" r:id="rId17"/>
    <p:sldLayoutId id="2147483655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801" userDrawn="1">
          <p15:clr>
            <a:srgbClr val="F26B43"/>
          </p15:clr>
        </p15:guide>
        <p15:guide id="2" pos="6879" userDrawn="1">
          <p15:clr>
            <a:srgbClr val="F26B43"/>
          </p15:clr>
        </p15:guide>
        <p15:guide id="4" orient="horz" pos="3249" userDrawn="1">
          <p15:clr>
            <a:srgbClr val="F26B43"/>
          </p15:clr>
        </p15:guide>
        <p15:guide id="5" orient="horz" pos="1117" userDrawn="1">
          <p15:clr>
            <a:srgbClr val="F26B43"/>
          </p15:clr>
        </p15:guide>
        <p15:guide id="6" orient="horz" pos="210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  <p15:guide id="8" orient="horz" pos="89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nedev.net/post/458" TargetMode="External"/><Relationship Id="rId2" Type="http://schemas.openxmlformats.org/officeDocument/2006/relationships/hyperlink" Target="https://seleniumhq.github.io/selenium/docs/api/java/org/openqa/selenium/By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Рисунок 2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2710235"/>
            <a:ext cx="12192000" cy="1366837"/>
          </a:xfrm>
          <a:solidFill>
            <a:schemeClr val="accent1">
              <a:alpha val="80000"/>
            </a:schemeClr>
          </a:solidFill>
        </p:spPr>
        <p:txBody>
          <a:bodyPr lIns="720000"/>
          <a:lstStyle/>
          <a:p>
            <a:r>
              <a:rPr lang="ru-RU" sz="5400" dirty="0" smtClean="0">
                <a:latin typeface="+mn-lt"/>
              </a:rPr>
              <a:t>Локаторы</a:t>
            </a:r>
          </a:p>
          <a:p>
            <a:r>
              <a:rPr lang="ru-RU" sz="1800" dirty="0">
                <a:latin typeface="+mn-lt"/>
              </a:rPr>
              <a:t>Как найти</a:t>
            </a:r>
            <a:r>
              <a:rPr lang="ru-RU" sz="1800" dirty="0" smtClean="0">
                <a:latin typeface="+mn-lt"/>
              </a:rPr>
              <a:t>?</a:t>
            </a:r>
            <a:endParaRPr lang="en-US" sz="1800" dirty="0">
              <a:latin typeface="+mn-lt"/>
            </a:endParaRP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112224" y="4920160"/>
            <a:ext cx="7200000" cy="1115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+mn-lt"/>
              </a:rPr>
              <a:t>Марина Третьякова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+mn-lt"/>
              </a:rPr>
              <a:t>Екатерина Гладышева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ru-RU" dirty="0" smtClean="0"/>
              <a:t>CSS</a:t>
            </a:r>
            <a:r>
              <a:rPr lang="ru-RU" altLang="ru-RU" dirty="0" smtClean="0"/>
              <a:t>-локаторы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1271590" y="1773239"/>
            <a:ext cx="4608385" cy="4751386"/>
          </a:xfrm>
        </p:spPr>
        <p:txBody>
          <a:bodyPr>
            <a:normAutofit/>
          </a:bodyPr>
          <a:lstStyle/>
          <a:p>
            <a:pPr marL="431800" indent="-323850">
              <a:lnSpc>
                <a:spcPts val="45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ru-RU" sz="2400" dirty="0" err="1" smtClean="0"/>
              <a:t>ul</a:t>
            </a:r>
            <a:r>
              <a:rPr lang="en-US" altLang="ru-RU" sz="2400" dirty="0" smtClean="0"/>
              <a:t> li</a:t>
            </a:r>
            <a:r>
              <a:rPr lang="ru-RU" altLang="ru-RU" sz="2400" dirty="0"/>
              <a:t>:</a:t>
            </a:r>
            <a:r>
              <a:rPr lang="en-US" altLang="ru-RU" sz="2400" dirty="0"/>
              <a:t>first</a:t>
            </a:r>
            <a:r>
              <a:rPr lang="ru-RU" altLang="ru-RU" sz="2400" dirty="0"/>
              <a:t>-</a:t>
            </a:r>
            <a:r>
              <a:rPr lang="en-US" altLang="ru-RU" sz="2400" dirty="0"/>
              <a:t>child</a:t>
            </a:r>
            <a:r>
              <a:rPr lang="ru-RU" altLang="ru-RU" sz="2400" dirty="0" smtClean="0"/>
              <a:t>, </a:t>
            </a:r>
            <a:r>
              <a:rPr lang="en-US" altLang="ru-RU" sz="2400" dirty="0" err="1" smtClean="0"/>
              <a:t>ul</a:t>
            </a:r>
            <a:r>
              <a:rPr lang="en-US" altLang="ru-RU" sz="2400" dirty="0" smtClean="0"/>
              <a:t> li</a:t>
            </a:r>
            <a:r>
              <a:rPr lang="ru-RU" altLang="ru-RU" sz="2400" dirty="0"/>
              <a:t>:</a:t>
            </a:r>
            <a:r>
              <a:rPr lang="en-US" altLang="ru-RU" sz="2400" dirty="0"/>
              <a:t>last</a:t>
            </a:r>
            <a:r>
              <a:rPr lang="ru-RU" altLang="ru-RU" sz="2400" dirty="0"/>
              <a:t>-</a:t>
            </a:r>
            <a:r>
              <a:rPr lang="en-US" altLang="ru-RU" sz="2400" dirty="0"/>
              <a:t>child</a:t>
            </a:r>
            <a:r>
              <a:rPr lang="ru-RU" altLang="ru-RU" sz="2400" dirty="0"/>
              <a:t>,</a:t>
            </a:r>
            <a:r>
              <a:rPr lang="en-US" altLang="ru-RU" sz="2400" dirty="0"/>
              <a:t> </a:t>
            </a:r>
            <a:r>
              <a:rPr lang="ru-RU" altLang="ru-RU" sz="2400" dirty="0" smtClean="0"/>
              <a:t> </a:t>
            </a:r>
            <a:r>
              <a:rPr lang="en-US" altLang="ru-RU" sz="2400" dirty="0" err="1" smtClean="0"/>
              <a:t>ul</a:t>
            </a:r>
            <a:r>
              <a:rPr lang="en-US" altLang="ru-RU" sz="2400" dirty="0" smtClean="0"/>
              <a:t> li</a:t>
            </a:r>
            <a:r>
              <a:rPr lang="ru-RU" altLang="ru-RU" sz="2400" dirty="0"/>
              <a:t>:</a:t>
            </a:r>
            <a:r>
              <a:rPr lang="en-US" altLang="ru-RU" sz="2400" dirty="0"/>
              <a:t>nth</a:t>
            </a:r>
            <a:r>
              <a:rPr lang="ru-RU" altLang="ru-RU" sz="2400" dirty="0"/>
              <a:t>-</a:t>
            </a:r>
            <a:r>
              <a:rPr lang="en-US" altLang="ru-RU" sz="2400" dirty="0"/>
              <a:t>child</a:t>
            </a:r>
            <a:r>
              <a:rPr lang="ru-RU" altLang="ru-RU" sz="2400" dirty="0" smtClean="0"/>
              <a:t>(</a:t>
            </a:r>
            <a:r>
              <a:rPr lang="en-US" altLang="ru-RU" sz="2400" dirty="0" smtClean="0"/>
              <a:t>5</a:t>
            </a:r>
            <a:r>
              <a:rPr lang="ru-RU" altLang="ru-RU" sz="2400" dirty="0" smtClean="0"/>
              <a:t>). </a:t>
            </a:r>
            <a:r>
              <a:rPr lang="ru-RU" altLang="ru-RU" sz="2400" b="1" dirty="0" smtClean="0">
                <a:solidFill>
                  <a:srgbClr val="FF0000"/>
                </a:solidFill>
              </a:rPr>
              <a:t>!</a:t>
            </a:r>
            <a:r>
              <a:rPr lang="ru-RU" altLang="ru-RU" sz="2400" dirty="0" smtClean="0"/>
              <a:t>Отсчет с 1</a:t>
            </a:r>
          </a:p>
          <a:p>
            <a:pPr marL="431800" indent="-323850">
              <a:lnSpc>
                <a:spcPts val="45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ru-RU" altLang="ru-RU" sz="2400" dirty="0"/>
          </a:p>
          <a:p>
            <a:pPr marL="431800" indent="-323850">
              <a:lnSpc>
                <a:spcPts val="45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ru-RU" sz="2400" dirty="0" err="1" smtClean="0"/>
              <a:t>div.ui</a:t>
            </a:r>
            <a:r>
              <a:rPr lang="en-US" altLang="ru-RU" sz="2400" dirty="0" smtClean="0"/>
              <a:t>-widget </a:t>
            </a:r>
            <a:r>
              <a:rPr lang="en-US" altLang="ru-RU" sz="2400" dirty="0" err="1" smtClean="0"/>
              <a:t>div:nth-of-type</a:t>
            </a:r>
            <a:r>
              <a:rPr lang="en-US" altLang="ru-RU" sz="2400" dirty="0" smtClean="0"/>
              <a:t>(2)</a:t>
            </a:r>
            <a:r>
              <a:rPr lang="ru-RU" altLang="ru-RU" sz="2400" dirty="0" smtClean="0"/>
              <a:t>. </a:t>
            </a:r>
            <a:r>
              <a:rPr lang="ru-RU" altLang="ru-RU" sz="2400" b="1" dirty="0" smtClean="0">
                <a:solidFill>
                  <a:srgbClr val="FF0000"/>
                </a:solidFill>
              </a:rPr>
              <a:t>!</a:t>
            </a:r>
            <a:r>
              <a:rPr lang="ru-RU" altLang="ru-RU" sz="2400" dirty="0" smtClean="0"/>
              <a:t>Отсчет с 1</a:t>
            </a:r>
            <a:endParaRPr lang="ru-RU" altLang="ru-RU" sz="2400" dirty="0">
              <a:cs typeface="Arial" panose="020B0604020202020204" pitchFamily="34" charset="0"/>
            </a:endParaRPr>
          </a:p>
          <a:p>
            <a:pPr marL="431800" indent="-323850">
              <a:lnSpc>
                <a:spcPts val="45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altLang="ru-RU" sz="2400" dirty="0"/>
          </a:p>
          <a:p>
            <a:pPr marL="431800" indent="-323850">
              <a:lnSpc>
                <a:spcPts val="45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altLang="ru-RU" sz="2400" dirty="0"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881" y="1773239"/>
            <a:ext cx="5077534" cy="19624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5" y="4148932"/>
            <a:ext cx="524900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ru-RU" dirty="0"/>
              <a:t>XPath</a:t>
            </a:r>
            <a:r>
              <a:rPr lang="ru-RU" altLang="ru-RU" dirty="0"/>
              <a:t> в сравнении с </a:t>
            </a:r>
            <a:r>
              <a:rPr lang="en-US" altLang="ru-RU" dirty="0"/>
              <a:t>CSS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1271590" y="1773239"/>
            <a:ext cx="4656517" cy="4751386"/>
          </a:xfrm>
        </p:spPr>
        <p:txBody>
          <a:bodyPr>
            <a:normAutofit/>
          </a:bodyPr>
          <a:lstStyle/>
          <a:p>
            <a:pPr marL="0" indent="0">
              <a:lnSpc>
                <a:spcPts val="4500"/>
              </a:lnSpc>
              <a:buNone/>
            </a:pPr>
            <a:r>
              <a:rPr lang="en-US" altLang="ru-RU" sz="2400" dirty="0" smtClean="0"/>
              <a:t>CSS</a:t>
            </a:r>
            <a:endParaRPr lang="ru-RU" altLang="ru-RU" sz="2400" dirty="0" smtClean="0"/>
          </a:p>
          <a:p>
            <a:pPr>
              <a:lnSpc>
                <a:spcPts val="4500"/>
              </a:lnSpc>
            </a:pPr>
            <a:r>
              <a:rPr lang="en-US" altLang="ru-RU" sz="2400" dirty="0" smtClean="0"/>
              <a:t>#width</a:t>
            </a:r>
          </a:p>
          <a:p>
            <a:pPr>
              <a:lnSpc>
                <a:spcPts val="4500"/>
              </a:lnSpc>
            </a:pPr>
            <a:r>
              <a:rPr lang="en-US" altLang="ru-RU" sz="2400" dirty="0" smtClean="0"/>
              <a:t>[name=email]</a:t>
            </a:r>
            <a:endParaRPr lang="en-US" altLang="ru-RU" sz="2400" dirty="0"/>
          </a:p>
          <a:p>
            <a:pPr>
              <a:lnSpc>
                <a:spcPts val="4500"/>
              </a:lnSpc>
            </a:pPr>
            <a:r>
              <a:rPr lang="en-US" altLang="ru-RU" sz="2400" dirty="0" smtClean="0"/>
              <a:t>div[name</a:t>
            </a:r>
            <a:r>
              <a:rPr lang="en-US" altLang="ru-RU" sz="2400" dirty="0"/>
              <a:t>*=email]</a:t>
            </a:r>
          </a:p>
          <a:p>
            <a:pPr>
              <a:lnSpc>
                <a:spcPts val="4500"/>
              </a:lnSpc>
            </a:pPr>
            <a:r>
              <a:rPr lang="en-US" altLang="ru-RU" sz="2400" dirty="0"/>
              <a:t>[name^=email</a:t>
            </a:r>
            <a:r>
              <a:rPr lang="en-US" altLang="ru-RU" sz="2400" dirty="0" smtClean="0"/>
              <a:t>]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6263898" y="1772816"/>
            <a:ext cx="4656517" cy="4751386"/>
          </a:xfrm>
        </p:spPr>
        <p:txBody>
          <a:bodyPr>
            <a:normAutofit/>
          </a:bodyPr>
          <a:lstStyle/>
          <a:p>
            <a:pPr marL="0" indent="0">
              <a:lnSpc>
                <a:spcPts val="4500"/>
              </a:lnSpc>
              <a:buNone/>
            </a:pPr>
            <a:r>
              <a:rPr lang="en-US" altLang="ru-RU" sz="2400" dirty="0" smtClean="0"/>
              <a:t>XPath</a:t>
            </a:r>
          </a:p>
          <a:p>
            <a:pPr>
              <a:lnSpc>
                <a:spcPts val="4500"/>
              </a:lnSpc>
            </a:pPr>
            <a:r>
              <a:rPr lang="en-US" altLang="ru-RU" sz="2400" dirty="0" smtClean="0"/>
              <a:t>//*[@id=‘width’]</a:t>
            </a:r>
          </a:p>
          <a:p>
            <a:pPr>
              <a:lnSpc>
                <a:spcPts val="4500"/>
              </a:lnSpc>
            </a:pPr>
            <a:r>
              <a:rPr lang="en-US" altLang="ru-RU" sz="2400" dirty="0" smtClean="0"/>
              <a:t>//</a:t>
            </a:r>
            <a:r>
              <a:rPr lang="ru-RU" altLang="ru-RU" sz="2400" dirty="0" smtClean="0"/>
              <a:t>*</a:t>
            </a:r>
            <a:r>
              <a:rPr lang="en-US" altLang="ru-RU" sz="2400" dirty="0" smtClean="0"/>
              <a:t>[@name=‘</a:t>
            </a:r>
            <a:r>
              <a:rPr lang="en-US" altLang="ru-RU" sz="2400" dirty="0"/>
              <a:t>email’]</a:t>
            </a:r>
            <a:endParaRPr lang="ru-RU" altLang="ru-RU" sz="2400" dirty="0"/>
          </a:p>
          <a:p>
            <a:pPr>
              <a:lnSpc>
                <a:spcPts val="4500"/>
              </a:lnSpc>
            </a:pPr>
            <a:r>
              <a:rPr lang="en-US" altLang="ru-RU" sz="2400" dirty="0" smtClean="0"/>
              <a:t>//div[contains</a:t>
            </a:r>
            <a:r>
              <a:rPr lang="en-US" altLang="ru-RU" sz="2400" dirty="0"/>
              <a:t>(@name, ‘email’)]</a:t>
            </a:r>
          </a:p>
          <a:p>
            <a:pPr>
              <a:lnSpc>
                <a:spcPts val="4500"/>
              </a:lnSpc>
            </a:pPr>
            <a:r>
              <a:rPr lang="en-US" altLang="ru-RU" sz="2400" dirty="0"/>
              <a:t>//*[starts-with(@name, ‘email</a:t>
            </a:r>
            <a:r>
              <a:rPr lang="en-US" altLang="ru-RU" sz="2400" dirty="0" smtClean="0"/>
              <a:t>’)]</a:t>
            </a:r>
          </a:p>
        </p:txBody>
      </p:sp>
    </p:spTree>
    <p:extLst>
      <p:ext uri="{BB962C8B-B14F-4D97-AF65-F5344CB8AC3E}">
        <p14:creationId xmlns:p14="http://schemas.microsoft.com/office/powerpoint/2010/main" val="15725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XPath</a:t>
            </a:r>
            <a:r>
              <a:rPr lang="ru-RU" altLang="ru-RU" dirty="0"/>
              <a:t> в сравнении с </a:t>
            </a:r>
            <a:r>
              <a:rPr lang="en-US" altLang="ru-RU" dirty="0"/>
              <a:t>CSS</a:t>
            </a:r>
            <a:endParaRPr lang="ru-RU" dirty="0"/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1271590" y="1773239"/>
            <a:ext cx="4656517" cy="4751386"/>
          </a:xfrm>
        </p:spPr>
        <p:txBody>
          <a:bodyPr>
            <a:normAutofit/>
          </a:bodyPr>
          <a:lstStyle/>
          <a:p>
            <a:pPr marL="0" indent="0">
              <a:lnSpc>
                <a:spcPts val="4500"/>
              </a:lnSpc>
              <a:buNone/>
            </a:pPr>
            <a:r>
              <a:rPr lang="en-US" altLang="ru-RU" sz="2400" dirty="0" smtClean="0"/>
              <a:t>CSS</a:t>
            </a:r>
            <a:endParaRPr lang="ru-RU" altLang="ru-RU" sz="2400" dirty="0" smtClean="0"/>
          </a:p>
          <a:p>
            <a:pPr>
              <a:lnSpc>
                <a:spcPts val="4500"/>
              </a:lnSpc>
            </a:pPr>
            <a:r>
              <a:rPr lang="en-US" altLang="ru-RU" sz="2400" dirty="0" err="1"/>
              <a:t>ul</a:t>
            </a:r>
            <a:r>
              <a:rPr lang="en-US" altLang="ru-RU" sz="2400" dirty="0"/>
              <a:t> li</a:t>
            </a:r>
            <a:r>
              <a:rPr lang="ru-RU" altLang="ru-RU" sz="2400" dirty="0"/>
              <a:t>:</a:t>
            </a:r>
            <a:r>
              <a:rPr lang="en-US" altLang="ru-RU" sz="2400" dirty="0"/>
              <a:t>first</a:t>
            </a:r>
            <a:r>
              <a:rPr lang="ru-RU" altLang="ru-RU" sz="2400" dirty="0"/>
              <a:t>-</a:t>
            </a:r>
            <a:r>
              <a:rPr lang="en-US" altLang="ru-RU" sz="2400" dirty="0" smtClean="0"/>
              <a:t>child</a:t>
            </a:r>
          </a:p>
          <a:p>
            <a:pPr>
              <a:lnSpc>
                <a:spcPts val="4500"/>
              </a:lnSpc>
            </a:pPr>
            <a:r>
              <a:rPr lang="en-US" altLang="ru-RU" sz="2400" dirty="0" err="1" smtClean="0"/>
              <a:t>ul</a:t>
            </a:r>
            <a:r>
              <a:rPr lang="en-US" altLang="ru-RU" sz="2400" dirty="0" smtClean="0"/>
              <a:t> </a:t>
            </a:r>
            <a:r>
              <a:rPr lang="en-US" altLang="ru-RU" sz="2400" dirty="0"/>
              <a:t>li</a:t>
            </a:r>
            <a:r>
              <a:rPr lang="ru-RU" altLang="ru-RU" sz="2400" dirty="0" smtClean="0"/>
              <a:t>:</a:t>
            </a:r>
            <a:r>
              <a:rPr lang="en-US" altLang="ru-RU" sz="2400" dirty="0" smtClean="0"/>
              <a:t>last</a:t>
            </a:r>
            <a:r>
              <a:rPr lang="ru-RU" altLang="ru-RU" sz="2400" dirty="0" smtClean="0"/>
              <a:t>-</a:t>
            </a:r>
            <a:r>
              <a:rPr lang="en-US" altLang="ru-RU" sz="2400" dirty="0" smtClean="0"/>
              <a:t>child</a:t>
            </a:r>
            <a:endParaRPr lang="ru-RU" altLang="ru-RU" sz="2400" dirty="0"/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>
            <a:off x="6263898" y="1772816"/>
            <a:ext cx="4656517" cy="4751386"/>
          </a:xfrm>
        </p:spPr>
        <p:txBody>
          <a:bodyPr>
            <a:normAutofit/>
          </a:bodyPr>
          <a:lstStyle/>
          <a:p>
            <a:pPr marL="0" indent="0">
              <a:lnSpc>
                <a:spcPts val="4500"/>
              </a:lnSpc>
              <a:buNone/>
            </a:pPr>
            <a:r>
              <a:rPr lang="en-US" altLang="ru-RU" sz="2400" dirty="0" smtClean="0"/>
              <a:t>XPath</a:t>
            </a:r>
          </a:p>
          <a:p>
            <a:pPr>
              <a:lnSpc>
                <a:spcPts val="4500"/>
              </a:lnSpc>
            </a:pPr>
            <a:r>
              <a:rPr lang="en-US" altLang="ru-RU" sz="2400" dirty="0"/>
              <a:t>//</a:t>
            </a:r>
            <a:r>
              <a:rPr lang="en-US" altLang="ru-RU" sz="2400" dirty="0" err="1"/>
              <a:t>ul</a:t>
            </a:r>
            <a:r>
              <a:rPr lang="en-US" altLang="ru-RU" sz="2400" dirty="0"/>
              <a:t>/li[1</a:t>
            </a:r>
            <a:r>
              <a:rPr lang="en-US" altLang="ru-RU" sz="2400" dirty="0" smtClean="0"/>
              <a:t>]</a:t>
            </a:r>
          </a:p>
          <a:p>
            <a:pPr>
              <a:lnSpc>
                <a:spcPts val="4500"/>
              </a:lnSpc>
            </a:pPr>
            <a:r>
              <a:rPr lang="en-US" altLang="ru-RU" sz="2400" dirty="0" smtClean="0"/>
              <a:t>//</a:t>
            </a:r>
            <a:r>
              <a:rPr lang="en-US" altLang="ru-RU" sz="2400" dirty="0" err="1" smtClean="0"/>
              <a:t>ul</a:t>
            </a:r>
            <a:r>
              <a:rPr lang="en-US" altLang="ru-RU" sz="2400" dirty="0" smtClean="0"/>
              <a:t>/li[last()]</a:t>
            </a:r>
          </a:p>
          <a:p>
            <a:pPr>
              <a:lnSpc>
                <a:spcPts val="4500"/>
              </a:lnSpc>
            </a:pPr>
            <a:r>
              <a:rPr lang="en-US" altLang="ru-RU" sz="2400" dirty="0" smtClean="0"/>
              <a:t>//div[text()=‘area’]</a:t>
            </a:r>
          </a:p>
        </p:txBody>
      </p:sp>
    </p:spTree>
    <p:extLst>
      <p:ext uri="{BB962C8B-B14F-4D97-AF65-F5344CB8AC3E}">
        <p14:creationId xmlns:p14="http://schemas.microsoft.com/office/powerpoint/2010/main" val="30086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Только у </a:t>
            </a:r>
            <a:r>
              <a:rPr lang="en-US" dirty="0" smtClean="0"/>
              <a:t>XPath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8640833" cy="4751390"/>
          </a:xfrm>
        </p:spPr>
        <p:txBody>
          <a:bodyPr>
            <a:normAutofit/>
          </a:bodyPr>
          <a:lstStyle/>
          <a:p>
            <a:pPr>
              <a:lnSpc>
                <a:spcPts val="4800"/>
              </a:lnSpc>
            </a:pPr>
            <a:r>
              <a:rPr lang="ru-RU" dirty="0"/>
              <a:t>//</a:t>
            </a:r>
            <a:r>
              <a:rPr lang="en-US" dirty="0"/>
              <a:t>input</a:t>
            </a:r>
            <a:r>
              <a:rPr lang="ru-RU" dirty="0"/>
              <a:t>[@</a:t>
            </a:r>
            <a:r>
              <a:rPr lang="en-US" dirty="0"/>
              <a:t>id</a:t>
            </a:r>
            <a:r>
              <a:rPr lang="ru-RU" dirty="0"/>
              <a:t>=’</a:t>
            </a:r>
            <a:r>
              <a:rPr lang="en-US" dirty="0"/>
              <a:t>email</a:t>
            </a:r>
            <a:r>
              <a:rPr lang="ru-RU" dirty="0"/>
              <a:t>’]/../</a:t>
            </a:r>
            <a:r>
              <a:rPr lang="en-US" dirty="0"/>
              <a:t>input</a:t>
            </a:r>
            <a:r>
              <a:rPr lang="ru-RU" dirty="0"/>
              <a:t>[@</a:t>
            </a:r>
            <a:r>
              <a:rPr lang="en-US" dirty="0"/>
              <a:t>type</a:t>
            </a:r>
            <a:r>
              <a:rPr lang="ru-RU" dirty="0"/>
              <a:t>=’</a:t>
            </a:r>
            <a:r>
              <a:rPr lang="en-US" dirty="0"/>
              <a:t>button</a:t>
            </a:r>
            <a:r>
              <a:rPr lang="ru-RU" dirty="0"/>
              <a:t>’]</a:t>
            </a:r>
            <a:endParaRPr lang="ru-RU" altLang="ru-RU" dirty="0"/>
          </a:p>
          <a:p>
            <a:pPr>
              <a:lnSpc>
                <a:spcPts val="4800"/>
              </a:lnSpc>
            </a:pPr>
            <a:r>
              <a:rPr lang="ru-RU" dirty="0"/>
              <a:t>//</a:t>
            </a:r>
            <a:r>
              <a:rPr lang="en-US" dirty="0"/>
              <a:t>form</a:t>
            </a:r>
            <a:r>
              <a:rPr lang="ru-RU" dirty="0"/>
              <a:t>[.//</a:t>
            </a:r>
            <a:r>
              <a:rPr lang="en-US" dirty="0"/>
              <a:t>input</a:t>
            </a:r>
            <a:r>
              <a:rPr lang="ru-RU" dirty="0"/>
              <a:t>[@</a:t>
            </a:r>
            <a:r>
              <a:rPr lang="en-US" dirty="0"/>
              <a:t>name</a:t>
            </a:r>
            <a:r>
              <a:rPr lang="ru-RU" dirty="0"/>
              <a:t>=’</a:t>
            </a:r>
            <a:r>
              <a:rPr lang="en-US" dirty="0"/>
              <a:t>email</a:t>
            </a:r>
            <a:r>
              <a:rPr lang="ru-RU" dirty="0"/>
              <a:t>’]] </a:t>
            </a:r>
          </a:p>
        </p:txBody>
      </p:sp>
    </p:spTree>
    <p:extLst>
      <p:ext uri="{BB962C8B-B14F-4D97-AF65-F5344CB8AC3E}">
        <p14:creationId xmlns:p14="http://schemas.microsoft.com/office/powerpoint/2010/main" val="31254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  <a:latin typeface="Segoe UI" panose="020B0502040204020203" pitchFamily="34" charset="0"/>
              </a:rPr>
              <a:t>Вывод – </a:t>
            </a:r>
            <a:r>
              <a:rPr lang="en-US" altLang="ru-RU" dirty="0">
                <a:solidFill>
                  <a:schemeClr val="tx1"/>
                </a:solidFill>
                <a:latin typeface="Segoe UI" panose="020B0502040204020203" pitchFamily="34" charset="0"/>
              </a:rPr>
              <a:t>CSS </a:t>
            </a:r>
            <a:r>
              <a:rPr lang="ru-RU" altLang="ru-RU" dirty="0">
                <a:solidFill>
                  <a:schemeClr val="tx1"/>
                </a:solidFill>
                <a:latin typeface="Segoe UI" panose="020B0502040204020203" pitchFamily="34" charset="0"/>
              </a:rPr>
              <a:t>или </a:t>
            </a:r>
            <a:r>
              <a:rPr lang="en-US" altLang="ru-RU" dirty="0" smtClean="0">
                <a:solidFill>
                  <a:schemeClr val="tx1"/>
                </a:solidFill>
                <a:latin typeface="Segoe UI" panose="020B0502040204020203" pitchFamily="34" charset="0"/>
              </a:rPr>
              <a:t>XPath</a:t>
            </a:r>
            <a:r>
              <a:rPr lang="ru-RU" altLang="ru-RU" dirty="0">
                <a:solidFill>
                  <a:schemeClr val="tx1"/>
                </a:solidFill>
                <a:latin typeface="Segoe UI" panose="020B0502040204020203" pitchFamily="34" charset="0"/>
              </a:rPr>
              <a:t>?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4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31800" indent="-323850">
              <a:lnSpc>
                <a:spcPts val="43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ru-RU" altLang="ru-RU" dirty="0" smtClean="0"/>
              <a:t>Корректным</a:t>
            </a:r>
          </a:p>
          <a:p>
            <a:pPr marL="431800" indent="-323850">
              <a:lnSpc>
                <a:spcPts val="43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ru-RU" altLang="ru-RU" dirty="0" smtClean="0"/>
              <a:t>Устойчивым к изменениям верстки</a:t>
            </a:r>
            <a:endParaRPr lang="ru-RU" altLang="ru-RU" dirty="0"/>
          </a:p>
          <a:p>
            <a:pPr marL="431800" indent="-323850">
              <a:lnSpc>
                <a:spcPts val="43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ru-RU" altLang="ru-RU" dirty="0" err="1" smtClean="0"/>
              <a:t>Легкочитаемым</a:t>
            </a:r>
            <a:r>
              <a:rPr lang="en-US" altLang="ru-RU" dirty="0" smtClean="0"/>
              <a:t> </a:t>
            </a:r>
            <a:r>
              <a:rPr lang="ru-RU" altLang="ru-RU" smtClean="0"/>
              <a:t>и коротким</a:t>
            </a:r>
            <a:endParaRPr lang="ru-RU" altLang="ru-RU" dirty="0" smtClean="0"/>
          </a:p>
          <a:p>
            <a:pPr marL="431800" indent="-323850">
              <a:lnSpc>
                <a:spcPts val="43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ru-RU" altLang="ru-RU" dirty="0" smtClean="0"/>
              <a:t>Уникальным</a:t>
            </a:r>
            <a:endParaRPr lang="ru-RU" alt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Хороший локатор должен быть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31800" indent="-323850">
              <a:lnSpc>
                <a:spcPts val="50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ru-RU" altLang="ru-RU" dirty="0"/>
              <a:t>Невалидный локатор</a:t>
            </a:r>
          </a:p>
          <a:p>
            <a:pPr marL="431800" indent="-323850">
              <a:lnSpc>
                <a:spcPts val="50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ru-RU" altLang="ru-RU" dirty="0"/>
              <a:t>Изменилась верстка</a:t>
            </a:r>
          </a:p>
          <a:p>
            <a:pPr marL="431800" indent="-323850">
              <a:lnSpc>
                <a:spcPts val="50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ru-RU" altLang="ru-RU" dirty="0"/>
              <a:t>Элемент не успел отрисоваться в </a:t>
            </a:r>
            <a:r>
              <a:rPr lang="en-US" altLang="ru-RU" dirty="0"/>
              <a:t>DOM</a:t>
            </a:r>
            <a:r>
              <a:rPr lang="ru-RU" altLang="ru-RU" dirty="0"/>
              <a:t>-модели</a:t>
            </a:r>
          </a:p>
          <a:p>
            <a:pPr marL="431800" indent="-323850">
              <a:lnSpc>
                <a:spcPts val="50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ru-RU" altLang="ru-RU" dirty="0"/>
              <a:t>Нашли элемент и обновили страницу</a:t>
            </a:r>
          </a:p>
          <a:p>
            <a:pPr marL="431800" indent="-323850">
              <a:lnSpc>
                <a:spcPts val="50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ru-RU" altLang="ru-RU" dirty="0"/>
              <a:t>Элемент находится в другом окне/фрейме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Почему мы можем не найти элемент?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  <a:latin typeface="Segoe UI" panose="020B0502040204020203" pitchFamily="34" charset="0"/>
              </a:rPr>
              <a:t>Проверять наличие элемента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Полный список стратегий - </a:t>
            </a:r>
            <a:r>
              <a:rPr lang="ru-RU" u="sng" dirty="0">
                <a:hlinkClick r:id="rId2"/>
              </a:rPr>
              <a:t>https://</a:t>
            </a:r>
            <a:r>
              <a:rPr lang="ru-RU" u="sng" dirty="0" smtClean="0">
                <a:hlinkClick r:id="rId2"/>
              </a:rPr>
              <a:t>seleniumhq.github.io/selenium/docs/api/java/org/openqa/selenium/By.html</a:t>
            </a:r>
            <a:endParaRPr lang="en-US" u="sng" dirty="0" smtClean="0"/>
          </a:p>
          <a:p>
            <a:r>
              <a:rPr lang="ru-RU" dirty="0" smtClean="0"/>
              <a:t>Другие интересные команды </a:t>
            </a:r>
            <a:r>
              <a:rPr lang="en-US" dirty="0" err="1" smtClean="0"/>
              <a:t>Xpath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onedev.net/post/458</a:t>
            </a:r>
            <a:endParaRPr lang="ru-RU" u="sng" dirty="0" smtClean="0"/>
          </a:p>
          <a:p>
            <a:endParaRPr lang="en-US" u="sng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3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ru-RU" dirty="0" smtClean="0"/>
              <a:t>DOM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19" y="1772816"/>
            <a:ext cx="8491766" cy="43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ru-RU" dirty="0" smtClean="0"/>
              <a:t>Как ищет </a:t>
            </a:r>
            <a:r>
              <a:rPr lang="en-US" altLang="ru-RU" dirty="0" smtClean="0"/>
              <a:t>Selenium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1271590" y="1773239"/>
            <a:ext cx="9648825" cy="4751386"/>
          </a:xfrm>
        </p:spPr>
        <p:txBody>
          <a:bodyPr>
            <a:normAutofit/>
          </a:bodyPr>
          <a:lstStyle/>
          <a:p>
            <a:pPr marL="431800" indent="-323850">
              <a:lnSpc>
                <a:spcPts val="45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ru-RU" altLang="ru-RU" sz="2400" dirty="0" smtClean="0"/>
              <a:t>Получает уникальный </a:t>
            </a:r>
            <a:r>
              <a:rPr lang="en-US" altLang="ru-RU" sz="2400" dirty="0" smtClean="0"/>
              <a:t>id-</a:t>
            </a:r>
            <a:r>
              <a:rPr lang="ru-RU" altLang="ru-RU" sz="2400" dirty="0" smtClean="0"/>
              <a:t>элемента</a:t>
            </a:r>
          </a:p>
          <a:p>
            <a:pPr marL="431800" indent="-323850">
              <a:lnSpc>
                <a:spcPts val="45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ru-RU" altLang="ru-RU" sz="2400" dirty="0" smtClean="0"/>
              <a:t>После обновления страницы этот </a:t>
            </a:r>
            <a:r>
              <a:rPr lang="en-US" altLang="ru-RU" sz="2400" dirty="0" smtClean="0"/>
              <a:t>id </a:t>
            </a:r>
            <a:r>
              <a:rPr lang="ru-RU" altLang="ru-RU" sz="2400" dirty="0" smtClean="0"/>
              <a:t>генерируется заново</a:t>
            </a:r>
            <a:endParaRPr lang="en-US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63220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поиска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9648824" cy="4751390"/>
          </a:xfrm>
        </p:spPr>
        <p:txBody>
          <a:bodyPr/>
          <a:lstStyle/>
          <a:p>
            <a:pPr>
              <a:lnSpc>
                <a:spcPts val="4500"/>
              </a:lnSpc>
            </a:pPr>
            <a:r>
              <a:rPr lang="en-US" dirty="0"/>
              <a:t>FindElement</a:t>
            </a:r>
            <a:r>
              <a:rPr lang="en-US" dirty="0" smtClean="0"/>
              <a:t>(“</a:t>
            </a:r>
            <a:r>
              <a:rPr lang="ru-RU" dirty="0" smtClean="0"/>
              <a:t>локатор</a:t>
            </a:r>
            <a:r>
              <a:rPr lang="en-US" dirty="0" smtClean="0"/>
              <a:t>”)</a:t>
            </a:r>
            <a:r>
              <a:rPr lang="ru-RU" dirty="0" smtClean="0"/>
              <a:t> – возвращает первый найденный элемент</a:t>
            </a:r>
          </a:p>
          <a:p>
            <a:pPr>
              <a:lnSpc>
                <a:spcPts val="4500"/>
              </a:lnSpc>
            </a:pPr>
            <a:r>
              <a:rPr lang="en-US" dirty="0" err="1" smtClean="0"/>
              <a:t>FindElement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(“</a:t>
            </a:r>
            <a:r>
              <a:rPr lang="ru-RU" dirty="0" smtClean="0"/>
              <a:t>локатор</a:t>
            </a:r>
            <a:r>
              <a:rPr lang="en-US" dirty="0" smtClean="0"/>
              <a:t>”)</a:t>
            </a:r>
            <a:r>
              <a:rPr lang="ru-RU" dirty="0" smtClean="0"/>
              <a:t> – возвращает список элементов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53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ru-RU" dirty="0"/>
              <a:t>Стратегии</a:t>
            </a:r>
            <a:r>
              <a:rPr lang="ru-RU" altLang="ru-RU" b="1" dirty="0"/>
              <a:t> </a:t>
            </a:r>
            <a:r>
              <a:rPr lang="ru-RU" altLang="ru-RU" dirty="0"/>
              <a:t>поиска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1271590" y="1773239"/>
            <a:ext cx="4656517" cy="4751386"/>
          </a:xfrm>
        </p:spPr>
        <p:txBody>
          <a:bodyPr>
            <a:normAutofit/>
          </a:bodyPr>
          <a:lstStyle/>
          <a:p>
            <a:pPr marL="431800" indent="-323850">
              <a:lnSpc>
                <a:spcPts val="45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ru-RU" altLang="ru-RU" sz="2400" dirty="0" smtClean="0"/>
              <a:t>By.</a:t>
            </a:r>
            <a:r>
              <a:rPr lang="en-US" altLang="ru-RU" sz="2400" dirty="0" smtClean="0"/>
              <a:t>I</a:t>
            </a:r>
            <a:r>
              <a:rPr lang="ru-RU" altLang="ru-RU" sz="2400" dirty="0" smtClean="0"/>
              <a:t>d</a:t>
            </a:r>
            <a:endParaRPr lang="ru-RU" altLang="ru-RU" sz="2400" dirty="0"/>
          </a:p>
          <a:p>
            <a:pPr marL="431800" indent="-323850">
              <a:lnSpc>
                <a:spcPts val="45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ru-RU" altLang="ru-RU" sz="2400" dirty="0" smtClean="0"/>
              <a:t>By.</a:t>
            </a:r>
            <a:r>
              <a:rPr lang="en-US" altLang="ru-RU" sz="2400" dirty="0" smtClean="0"/>
              <a:t>T</a:t>
            </a:r>
            <a:r>
              <a:rPr lang="ru-RU" altLang="ru-RU" sz="2400" dirty="0" smtClean="0"/>
              <a:t>agName</a:t>
            </a:r>
            <a:endParaRPr lang="ru-RU" altLang="ru-RU" sz="2400" dirty="0"/>
          </a:p>
          <a:p>
            <a:pPr marL="431800" indent="-323850">
              <a:lnSpc>
                <a:spcPts val="45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ru-RU" altLang="ru-RU" sz="2400" dirty="0" smtClean="0"/>
              <a:t>By.</a:t>
            </a:r>
            <a:r>
              <a:rPr lang="en-US" altLang="ru-RU" sz="2400" dirty="0" smtClean="0"/>
              <a:t>C</a:t>
            </a:r>
            <a:r>
              <a:rPr lang="ru-RU" altLang="ru-RU" sz="2400" dirty="0" smtClean="0"/>
              <a:t>lassName</a:t>
            </a:r>
            <a:endParaRPr lang="ru-RU" altLang="ru-RU" sz="2400" dirty="0"/>
          </a:p>
          <a:p>
            <a:pPr marL="431800" indent="-323850">
              <a:lnSpc>
                <a:spcPts val="4500"/>
              </a:lnSpc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ru-RU" altLang="ru-RU" sz="2400" dirty="0" err="1" smtClean="0"/>
              <a:t>By</a:t>
            </a:r>
            <a:r>
              <a:rPr lang="ru-RU" altLang="ru-RU" sz="2400" dirty="0" smtClean="0"/>
              <a:t>.</a:t>
            </a:r>
            <a:r>
              <a:rPr lang="en-US" altLang="ru-RU" sz="2400" dirty="0" err="1" smtClean="0"/>
              <a:t>Css</a:t>
            </a:r>
            <a:r>
              <a:rPr lang="ru-RU" altLang="ru-RU" sz="2400" dirty="0" err="1" smtClean="0"/>
              <a:t>Selector</a:t>
            </a:r>
            <a:endParaRPr lang="en-US" altLang="ru-RU" sz="2400" dirty="0"/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6263898" y="1772816"/>
            <a:ext cx="4656517" cy="4751386"/>
          </a:xfrm>
        </p:spPr>
        <p:txBody>
          <a:bodyPr>
            <a:normAutofit/>
          </a:bodyPr>
          <a:lstStyle/>
          <a:p>
            <a:pPr>
              <a:lnSpc>
                <a:spcPts val="4500"/>
              </a:lnSpc>
              <a:buSzPct val="45000"/>
              <a:buFont typeface="Wingdings" panose="05000000000000000000" pitchFamily="2" charset="2"/>
              <a:buChar char=""/>
            </a:pPr>
            <a:r>
              <a:rPr lang="ru-RU" altLang="ru-RU" sz="2400" dirty="0" smtClean="0"/>
              <a:t>By.</a:t>
            </a:r>
            <a:r>
              <a:rPr lang="en-US" altLang="ru-RU" sz="2400" dirty="0" smtClean="0"/>
              <a:t>N</a:t>
            </a:r>
            <a:r>
              <a:rPr lang="ru-RU" altLang="ru-RU" sz="2400" dirty="0" smtClean="0"/>
              <a:t>ame</a:t>
            </a:r>
            <a:endParaRPr lang="ru-RU" altLang="ru-RU" sz="2400" dirty="0"/>
          </a:p>
          <a:p>
            <a:pPr>
              <a:lnSpc>
                <a:spcPts val="4500"/>
              </a:lnSpc>
              <a:buSzPct val="45000"/>
              <a:buFont typeface="Wingdings" panose="05000000000000000000" pitchFamily="2" charset="2"/>
              <a:buChar char=""/>
            </a:pPr>
            <a:r>
              <a:rPr lang="ru-RU" altLang="ru-RU" sz="2400" dirty="0" smtClean="0"/>
              <a:t>By.</a:t>
            </a:r>
            <a:r>
              <a:rPr lang="en-US" altLang="ru-RU" sz="2400" dirty="0" smtClean="0"/>
              <a:t>L</a:t>
            </a:r>
            <a:r>
              <a:rPr lang="ru-RU" altLang="ru-RU" sz="2400" dirty="0" smtClean="0"/>
              <a:t>inkText</a:t>
            </a:r>
            <a:endParaRPr lang="ru-RU" altLang="ru-RU" sz="2400" dirty="0"/>
          </a:p>
          <a:p>
            <a:pPr>
              <a:lnSpc>
                <a:spcPts val="4500"/>
              </a:lnSpc>
              <a:buSzPct val="45000"/>
              <a:buFont typeface="Wingdings" panose="05000000000000000000" pitchFamily="2" charset="2"/>
              <a:buChar char=""/>
            </a:pPr>
            <a:r>
              <a:rPr lang="ru-RU" altLang="ru-RU" sz="2400" dirty="0" smtClean="0"/>
              <a:t>By.</a:t>
            </a:r>
            <a:r>
              <a:rPr lang="en-US" altLang="ru-RU" sz="2400" dirty="0" smtClean="0"/>
              <a:t>P</a:t>
            </a:r>
            <a:r>
              <a:rPr lang="ru-RU" altLang="ru-RU" sz="2400" dirty="0" smtClean="0"/>
              <a:t>artialLinkText</a:t>
            </a:r>
            <a:endParaRPr lang="ru-RU" altLang="ru-RU" sz="2400" dirty="0"/>
          </a:p>
          <a:p>
            <a:pPr>
              <a:lnSpc>
                <a:spcPts val="4500"/>
              </a:lnSpc>
              <a:buSzPct val="45000"/>
              <a:buFont typeface="Wingdings" panose="05000000000000000000" pitchFamily="2" charset="2"/>
              <a:buChar char=""/>
            </a:pPr>
            <a:r>
              <a:rPr lang="ru-RU" altLang="ru-RU" sz="2400" dirty="0" smtClean="0"/>
              <a:t>By.</a:t>
            </a:r>
            <a:r>
              <a:rPr lang="en-US" altLang="ru-RU" sz="2400" dirty="0" smtClean="0"/>
              <a:t>XP</a:t>
            </a:r>
            <a:r>
              <a:rPr lang="ru-RU" altLang="ru-RU" sz="2400" dirty="0" smtClean="0"/>
              <a:t>ath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38489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стратегии выглядят в </a:t>
            </a:r>
            <a:r>
              <a:rPr lang="en-US" dirty="0" err="1" smtClean="0"/>
              <a:t>VisualStudio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549268"/>
            <a:ext cx="9961748" cy="49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</a:rPr>
              <a:t>CSS-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</a:rPr>
              <a:t>локаторы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CSS-</a:t>
            </a:r>
            <a:r>
              <a:rPr lang="ru-RU" dirty="0" smtClean="0"/>
              <a:t>локаторы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6000"/>
              </a:lnSpc>
            </a:pPr>
            <a:r>
              <a:rPr lang="en-US" altLang="ru-RU" sz="2400" dirty="0" smtClean="0"/>
              <a:t>div#maxwidth</a:t>
            </a:r>
          </a:p>
          <a:p>
            <a:pPr marL="0" indent="0">
              <a:lnSpc>
                <a:spcPts val="4000"/>
              </a:lnSpc>
              <a:buNone/>
            </a:pPr>
            <a:endParaRPr lang="en-US" altLang="ru-RU" sz="2400" dirty="0" smtClean="0"/>
          </a:p>
          <a:p>
            <a:pPr>
              <a:lnSpc>
                <a:spcPts val="6000"/>
              </a:lnSpc>
            </a:pPr>
            <a:r>
              <a:rPr lang="en-US" altLang="ru-RU" sz="2400" dirty="0" smtClean="0"/>
              <a:t>div.b-</a:t>
            </a:r>
            <a:r>
              <a:rPr lang="en-US" altLang="ru-RU" sz="2400" dirty="0" err="1" smtClean="0"/>
              <a:t>cdm</a:t>
            </a:r>
            <a:r>
              <a:rPr lang="en-US" altLang="ru-RU" sz="2400" dirty="0" smtClean="0"/>
              <a:t>-e-arrow</a:t>
            </a:r>
          </a:p>
          <a:p>
            <a:pPr>
              <a:lnSpc>
                <a:spcPts val="4000"/>
              </a:lnSpc>
            </a:pPr>
            <a:endParaRPr lang="ru-RU" altLang="ru-RU" sz="2400" dirty="0" smtClean="0"/>
          </a:p>
          <a:p>
            <a:pPr>
              <a:lnSpc>
                <a:spcPts val="4000"/>
              </a:lnSpc>
            </a:pPr>
            <a:r>
              <a:rPr lang="en-US" altLang="ru-RU" sz="2400" dirty="0" smtClean="0">
                <a:cs typeface="Arial" panose="020B0604020202020204" pitchFamily="34" charset="0"/>
              </a:rPr>
              <a:t>form[name] </a:t>
            </a:r>
            <a:r>
              <a:rPr lang="ru-RU" altLang="ru-RU" sz="2400" dirty="0" smtClean="0">
                <a:cs typeface="Arial" panose="020B0604020202020204" pitchFamily="34" charset="0"/>
              </a:rPr>
              <a:t>и </a:t>
            </a:r>
            <a:r>
              <a:rPr lang="en-US" altLang="ru-RU" sz="2400" dirty="0" smtClean="0">
                <a:cs typeface="Arial" panose="020B0604020202020204" pitchFamily="34" charset="0"/>
              </a:rPr>
              <a:t>form[name=</a:t>
            </a:r>
            <a:r>
              <a:rPr lang="en-US" altLang="ru-RU" sz="2400" dirty="0" err="1" smtClean="0">
                <a:cs typeface="Arial" panose="020B0604020202020204" pitchFamily="34" charset="0"/>
              </a:rPr>
              <a:t>searchform</a:t>
            </a:r>
            <a:r>
              <a:rPr lang="en-US" altLang="ru-RU" sz="2400" dirty="0" smtClean="0">
                <a:cs typeface="Arial" panose="020B0604020202020204" pitchFamily="34" charset="0"/>
              </a:rPr>
              <a:t>]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01009"/>
            <a:ext cx="5817471" cy="662296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3239"/>
            <a:ext cx="4824415" cy="1009971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29200"/>
            <a:ext cx="5830292" cy="11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CSS-</a:t>
            </a:r>
            <a:r>
              <a:rPr lang="ru-RU" dirty="0" smtClean="0"/>
              <a:t>локаторы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0" y="1773239"/>
            <a:ext cx="4896417" cy="48961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ts val="4000"/>
              </a:lnSpc>
            </a:pPr>
            <a:r>
              <a:rPr lang="en-US" altLang="ru-RU" dirty="0" smtClean="0">
                <a:cs typeface="Arial" panose="020B0604020202020204" pitchFamily="34" charset="0"/>
              </a:rPr>
              <a:t>form[name</a:t>
            </a:r>
            <a:r>
              <a:rPr lang="ru-RU" altLang="ru-RU" dirty="0" smtClean="0">
                <a:cs typeface="Arial" panose="020B0604020202020204" pitchFamily="34" charset="0"/>
              </a:rPr>
              <a:t>*=</a:t>
            </a:r>
            <a:r>
              <a:rPr lang="en-US" altLang="ru-RU" dirty="0" smtClean="0">
                <a:cs typeface="Arial" panose="020B0604020202020204" pitchFamily="34" charset="0"/>
              </a:rPr>
              <a:t>form], form[name^= search], form[name$=fixed]</a:t>
            </a:r>
          </a:p>
          <a:p>
            <a:pPr marL="0" indent="0">
              <a:buNone/>
            </a:pPr>
            <a:endParaRPr lang="en-US" altLang="ru-RU" dirty="0" smtClean="0">
              <a:cs typeface="Arial" panose="020B0604020202020204" pitchFamily="34" charset="0"/>
            </a:endParaRPr>
          </a:p>
          <a:p>
            <a:r>
              <a:rPr lang="en-US" altLang="ru-RU" dirty="0" err="1" smtClean="0">
                <a:cs typeface="Arial" panose="020B0604020202020204" pitchFamily="34" charset="0"/>
              </a:rPr>
              <a:t>option:not</a:t>
            </a:r>
            <a:r>
              <a:rPr lang="en-US" altLang="ru-RU" dirty="0" smtClean="0">
                <a:cs typeface="Arial" panose="020B0604020202020204" pitchFamily="34" charset="0"/>
              </a:rPr>
              <a:t>([selected])</a:t>
            </a:r>
          </a:p>
          <a:p>
            <a:endParaRPr lang="en-US" altLang="ru-RU" dirty="0">
              <a:cs typeface="Arial" panose="020B0604020202020204" pitchFamily="34" charset="0"/>
            </a:endParaRPr>
          </a:p>
          <a:p>
            <a:endParaRPr lang="en-US" altLang="ru-RU" dirty="0" smtClean="0">
              <a:cs typeface="Arial" panose="020B0604020202020204" pitchFamily="34" charset="0"/>
            </a:endParaRPr>
          </a:p>
          <a:p>
            <a:pPr>
              <a:lnSpc>
                <a:spcPts val="4000"/>
              </a:lnSpc>
            </a:pPr>
            <a:r>
              <a:rPr lang="en-US" altLang="ru-RU" dirty="0" smtClean="0"/>
              <a:t>div.guestbook</a:t>
            </a:r>
            <a:r>
              <a:rPr lang="ru-RU" altLang="ru-RU" dirty="0" smtClean="0"/>
              <a:t> </a:t>
            </a:r>
            <a:r>
              <a:rPr lang="en-US" altLang="ru-RU" dirty="0" smtClean="0"/>
              <a:t>form, </a:t>
            </a:r>
            <a:r>
              <a:rPr lang="en-US" altLang="ru-RU" dirty="0" err="1" smtClean="0"/>
              <a:t>div#sendmessage</a:t>
            </a:r>
            <a:r>
              <a:rPr lang="ru-RU" altLang="ru-RU" dirty="0" smtClean="0"/>
              <a:t> &gt;</a:t>
            </a:r>
            <a:r>
              <a:rPr lang="en-US" altLang="ru-RU" dirty="0" smtClean="0"/>
              <a:t>form</a:t>
            </a:r>
            <a:endParaRPr lang="en-US" altLang="ru-RU" dirty="0"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802955"/>
            <a:ext cx="4536383" cy="6359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3912043"/>
            <a:ext cx="4334480" cy="3810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4819416"/>
            <a:ext cx="530616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Контур">
  <a:themeElements>
    <a:clrScheme name="Другая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281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23744</TotalTime>
  <Words>318</Words>
  <Application>Microsoft Office PowerPoint</Application>
  <PresentationFormat>Широкоэкранный</PresentationFormat>
  <Paragraphs>77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Wingdings</vt:lpstr>
      <vt:lpstr>Тема Контур</vt:lpstr>
      <vt:lpstr>Презентация PowerPoint</vt:lpstr>
      <vt:lpstr>DOM</vt:lpstr>
      <vt:lpstr>Как ищет Selenium</vt:lpstr>
      <vt:lpstr>Команды поиска</vt:lpstr>
      <vt:lpstr>Стратегии поиска</vt:lpstr>
      <vt:lpstr>Так стратегии выглядят в VisualStudio</vt:lpstr>
      <vt:lpstr>CSS-локаторы</vt:lpstr>
      <vt:lpstr>CSS-локаторы</vt:lpstr>
      <vt:lpstr>CSS-локаторы</vt:lpstr>
      <vt:lpstr>CSS-локаторы</vt:lpstr>
      <vt:lpstr>XPath в сравнении с CSS</vt:lpstr>
      <vt:lpstr>XPath в сравнении с CSS</vt:lpstr>
      <vt:lpstr>Только у XPath</vt:lpstr>
      <vt:lpstr>Вывод – CSS или XPath?</vt:lpstr>
      <vt:lpstr>Хороший локатор должен быть</vt:lpstr>
      <vt:lpstr>Почему мы можем не найти элемент?</vt:lpstr>
      <vt:lpstr>Проверять наличие элемента</vt:lpstr>
      <vt:lpstr>Ссылки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subject/>
  <dc:creator>Гладышева Екатерина Алексеевна</dc:creator>
  <cp:keywords/>
  <dc:description/>
  <cp:lastModifiedBy>Гладышева Екатерина Алексеевна</cp:lastModifiedBy>
  <cp:revision>324</cp:revision>
  <dcterms:created xsi:type="dcterms:W3CDTF">2014-03-14T10:29:29Z</dcterms:created>
  <dcterms:modified xsi:type="dcterms:W3CDTF">2018-12-13T12:06:09Z</dcterms:modified>
  <cp:category/>
</cp:coreProperties>
</file>