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5" r:id="rId2"/>
    <p:sldId id="282" r:id="rId3"/>
    <p:sldId id="330" r:id="rId4"/>
    <p:sldId id="273" r:id="rId5"/>
    <p:sldId id="297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39" r:id="rId15"/>
    <p:sldId id="337" r:id="rId16"/>
    <p:sldId id="340" r:id="rId17"/>
    <p:sldId id="341" r:id="rId18"/>
    <p:sldId id="343" r:id="rId19"/>
    <p:sldId id="342" r:id="rId20"/>
    <p:sldId id="344" r:id="rId21"/>
    <p:sldId id="348" r:id="rId22"/>
    <p:sldId id="345" r:id="rId23"/>
    <p:sldId id="346" r:id="rId24"/>
    <p:sldId id="347" r:id="rId25"/>
    <p:sldId id="369" r:id="rId26"/>
    <p:sldId id="36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5" r:id="rId40"/>
    <p:sldId id="361" r:id="rId41"/>
    <p:sldId id="366" r:id="rId42"/>
    <p:sldId id="367" r:id="rId43"/>
    <p:sldId id="36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92BA83-31EF-4D87-A191-F876A3358C1C}">
          <p14:sldIdLst>
            <p14:sldId id="285"/>
            <p14:sldId id="282"/>
            <p14:sldId id="330"/>
            <p14:sldId id="273"/>
            <p14:sldId id="297"/>
            <p14:sldId id="329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  <p14:sldId id="337"/>
            <p14:sldId id="340"/>
            <p14:sldId id="341"/>
            <p14:sldId id="343"/>
            <p14:sldId id="342"/>
            <p14:sldId id="344"/>
            <p14:sldId id="348"/>
            <p14:sldId id="345"/>
            <p14:sldId id="346"/>
            <p14:sldId id="347"/>
            <p14:sldId id="369"/>
            <p14:sldId id="36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5"/>
            <p14:sldId id="361"/>
            <p14:sldId id="366"/>
            <p14:sldId id="367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12" autoAdjust="0"/>
    <p:restoredTop sz="95179" autoAdjust="0"/>
  </p:normalViewPr>
  <p:slideViewPr>
    <p:cSldViewPr>
      <p:cViewPr varScale="1">
        <p:scale>
          <a:sx n="108" d="100"/>
          <a:sy n="108" d="100"/>
        </p:scale>
        <p:origin x="11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32116450"/>
              </p:ext>
            </p:extLst>
          </p:nvPr>
        </p:nvGraphicFramePr>
        <p:xfrm>
          <a:off x="8832304" y="5190432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678469136"/>
              </p:ext>
            </p:extLst>
          </p:nvPr>
        </p:nvGraphicFramePr>
        <p:xfrm>
          <a:off x="3611976" y="3861048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3 занятие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тестирования с помощью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71590" y="5343599"/>
            <a:ext cx="7200000" cy="1038746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ru-RU" dirty="0" smtClean="0"/>
              <a:t>Марина Третьякова</a:t>
            </a:r>
          </a:p>
          <a:p>
            <a:pPr>
              <a:lnSpc>
                <a:spcPts val="3300"/>
              </a:lnSpc>
            </a:pPr>
            <a:r>
              <a:rPr lang="ru-RU" dirty="0" smtClean="0"/>
              <a:t>Екатерина Гладышева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Элемент исчез из </a:t>
            </a:r>
            <a:r>
              <a:rPr lang="en-US" sz="2400" dirty="0" smtClean="0"/>
              <a:t>DOM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Элемент прозрачный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ru-RU" dirty="0" smtClean="0"/>
              <a:t>может получить фокус ввода (</a:t>
            </a:r>
            <a:r>
              <a:rPr lang="en-US" dirty="0" err="1" smtClean="0"/>
              <a:t>ChromeDriver</a:t>
            </a:r>
            <a:r>
              <a:rPr lang="en-US" dirty="0" smtClean="0"/>
              <a:t>)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Элемент невидимый (например, за левой верхней границей)</a:t>
            </a:r>
          </a:p>
          <a:p>
            <a:pPr marL="457200" indent="-457200">
              <a:buFont typeface="+mj-lt"/>
              <a:buAutoNum type="arabicPeriod"/>
            </a:pPr>
            <a:r>
              <a:rPr lang="ru-RU" strike="sngStrike" dirty="0"/>
              <a:t>Элемент закрыт/перекрыт другим </a:t>
            </a:r>
            <a:r>
              <a:rPr lang="ru-RU" strike="sngStrike" dirty="0" smtClean="0"/>
              <a:t>элементом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ru-RU" dirty="0" smtClean="0">
                <a:solidFill>
                  <a:srgbClr val="FF0000"/>
                </a:solidFill>
              </a:rPr>
              <a:t>не помеха! Можно перейти в поле по </a:t>
            </a:r>
            <a:r>
              <a:rPr lang="en-US" dirty="0" smtClean="0">
                <a:solidFill>
                  <a:srgbClr val="FF0000"/>
                </a:solidFill>
              </a:rPr>
              <a:t>Tab</a:t>
            </a: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проблемы с </a:t>
            </a:r>
            <a:r>
              <a:rPr lang="en-US" dirty="0" err="1" smtClean="0"/>
              <a:t>SendKeys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Сначала ставит фокус в поле ввода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Курсор ставится в конец поля ввода </a:t>
            </a:r>
          </a:p>
          <a:p>
            <a:pPr marL="857250" lvl="1" indent="-457200">
              <a:buFont typeface="+mj-lt"/>
              <a:buAutoNum type="alphaLcPeriod"/>
            </a:pPr>
            <a:r>
              <a:rPr lang="ru-RU" sz="2000" dirty="0" smtClean="0"/>
              <a:t>Не удаляет то, что уже введено в поле ввода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Посимвольный ввод, симулирует все события для каждой клавиши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err="1" smtClean="0"/>
              <a:t>KeyDown</a:t>
            </a:r>
            <a:r>
              <a:rPr lang="en-US" dirty="0" smtClean="0"/>
              <a:t> – </a:t>
            </a:r>
            <a:r>
              <a:rPr lang="ru-RU" dirty="0" smtClean="0"/>
              <a:t>нажатие клавиши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err="1" smtClean="0"/>
              <a:t>KeyPress</a:t>
            </a:r>
            <a:r>
              <a:rPr lang="en-US" dirty="0" smtClean="0"/>
              <a:t> – </a:t>
            </a:r>
            <a:r>
              <a:rPr lang="ru-RU" dirty="0" smtClean="0"/>
              <a:t>возникает сразу после </a:t>
            </a:r>
            <a:r>
              <a:rPr lang="en-US" dirty="0" err="1" smtClean="0"/>
              <a:t>KeyDown</a:t>
            </a:r>
            <a:r>
              <a:rPr lang="ru-RU" dirty="0" smtClean="0"/>
              <a:t>, если нажатие приводит к появлению символа</a:t>
            </a:r>
            <a:endParaRPr lang="en-US" dirty="0" smtClean="0"/>
          </a:p>
          <a:p>
            <a:pPr marL="857250" lvl="1" indent="-457200">
              <a:buFont typeface="+mj-lt"/>
              <a:buAutoNum type="alphaLcPeriod"/>
            </a:pPr>
            <a:r>
              <a:rPr lang="en-US" dirty="0" err="1" smtClean="0"/>
              <a:t>KeyUp</a:t>
            </a:r>
            <a:r>
              <a:rPr lang="en-US" dirty="0" smtClean="0"/>
              <a:t> – </a:t>
            </a:r>
            <a:r>
              <a:rPr lang="ru-RU" dirty="0" smtClean="0"/>
              <a:t>отпускание клавиши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В </a:t>
            </a:r>
            <a:r>
              <a:rPr lang="en-US" dirty="0" smtClean="0"/>
              <a:t>IE </a:t>
            </a:r>
            <a:r>
              <a:rPr lang="ru-RU" dirty="0" smtClean="0"/>
              <a:t>медленно, так как спец. задержки, чтобы события «не </a:t>
            </a:r>
            <a:r>
              <a:rPr lang="ru-RU" dirty="0" err="1" smtClean="0"/>
              <a:t>схлапывались</a:t>
            </a:r>
            <a:r>
              <a:rPr lang="ru-RU" dirty="0" smtClean="0"/>
              <a:t>»</a:t>
            </a:r>
          </a:p>
          <a:p>
            <a:pPr marL="857250" lvl="1" indent="-457200">
              <a:buFont typeface="+mj-lt"/>
              <a:buAutoNum type="alphaLcPeriod"/>
            </a:pP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ru-RU" dirty="0" smtClean="0"/>
              <a:t>печатает так: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en-US" dirty="0" smtClean="0"/>
              <a:t>Clear </a:t>
            </a:r>
            <a:r>
              <a:rPr lang="ru-RU" dirty="0" smtClean="0"/>
              <a:t>и </a:t>
            </a:r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 password</a:t>
            </a:r>
            <a:r>
              <a:rPr lang="ru-RU" dirty="0" smtClean="0">
                <a:solidFill>
                  <a:srgbClr val="0066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</a:rPr>
              <a:t>- </a:t>
            </a:r>
            <a:r>
              <a:rPr lang="ru-RU" dirty="0" smtClean="0">
                <a:solidFill>
                  <a:srgbClr val="006600"/>
                </a:solidFill>
              </a:rPr>
              <a:t>это </a:t>
            </a:r>
            <a:r>
              <a:rPr lang="en-US" dirty="0" err="1" smtClean="0">
                <a:solidFill>
                  <a:srgbClr val="006600"/>
                </a:solidFill>
              </a:rPr>
              <a:t>IWebElement</a:t>
            </a:r>
            <a:r>
              <a:rPr lang="ru-RU" dirty="0" smtClean="0">
                <a:solidFill>
                  <a:srgbClr val="006600"/>
                </a:solidFill>
              </a:rPr>
              <a:t>, заранее нашли элемент</a:t>
            </a:r>
          </a:p>
          <a:p>
            <a:pPr marL="0" indent="0">
              <a:buNone/>
            </a:pPr>
            <a:r>
              <a:rPr lang="en-US" dirty="0" err="1" smtClean="0"/>
              <a:t>password.Clear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– </a:t>
            </a:r>
            <a:r>
              <a:rPr lang="ru-RU" dirty="0" smtClean="0"/>
              <a:t>Очистка поля ввода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4005064"/>
            <a:ext cx="2409800" cy="24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48662" y="1988840"/>
            <a:ext cx="9648859" cy="4751387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Нельзя использовать для очистки файловых полей ввода</a:t>
            </a:r>
            <a:endParaRPr lang="en-US" dirty="0" smtClean="0"/>
          </a:p>
          <a:p>
            <a:pPr marL="857250" lvl="1" indent="-457200">
              <a:buFont typeface="+mj-lt"/>
              <a:buAutoNum type="alphaLcPeriod"/>
            </a:pPr>
            <a:r>
              <a:rPr lang="ru-RU" dirty="0" smtClean="0"/>
              <a:t>Всё как в жизни, пользователь тоже ведь не может очистить файловое поле ввода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Еще очищает </a:t>
            </a:r>
            <a:r>
              <a:rPr lang="ru-RU" dirty="0" err="1" smtClean="0"/>
              <a:t>чекбокс</a:t>
            </a:r>
            <a:endParaRPr lang="ru-RU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Лучше всё же применять только к текстовым полям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//input - </a:t>
            </a:r>
            <a:r>
              <a:rPr lang="ru-RU" dirty="0" smtClean="0">
                <a:solidFill>
                  <a:srgbClr val="006600"/>
                </a:solidFill>
              </a:rPr>
              <a:t>это </a:t>
            </a:r>
            <a:r>
              <a:rPr lang="en-US" dirty="0" err="1" smtClean="0">
                <a:solidFill>
                  <a:srgbClr val="006600"/>
                </a:solidFill>
              </a:rPr>
              <a:t>IWebElement</a:t>
            </a:r>
            <a:r>
              <a:rPr lang="ru-RU" dirty="0" smtClean="0">
                <a:solidFill>
                  <a:srgbClr val="006600"/>
                </a:solidFill>
              </a:rPr>
              <a:t>, заранее нашли элемент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nput.Submit</a:t>
            </a:r>
            <a:r>
              <a:rPr lang="en-US" dirty="0" smtClean="0"/>
              <a:t>();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– </a:t>
            </a:r>
            <a:r>
              <a:rPr lang="ru-RU" dirty="0" smtClean="0"/>
              <a:t>Отправка формы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3645024"/>
            <a:ext cx="2119702" cy="26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Команда </a:t>
            </a:r>
            <a:r>
              <a:rPr lang="en-US" sz="2400" dirty="0" smtClean="0"/>
              <a:t>Submit </a:t>
            </a:r>
            <a:r>
              <a:rPr lang="ru-RU" sz="2400" dirty="0" smtClean="0"/>
              <a:t>не включена в стандарт </a:t>
            </a:r>
            <a:r>
              <a:rPr lang="en-US" sz="2400" dirty="0" smtClean="0"/>
              <a:t>W3C</a:t>
            </a:r>
            <a:endParaRPr lang="ru-RU" sz="24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Не соответствует никакому действию пользователя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ru-RU" dirty="0" smtClean="0"/>
              <a:t>     Пользователи отправляют форму так в основном:</a:t>
            </a:r>
          </a:p>
          <a:p>
            <a:pPr marL="857250" lvl="1" indent="-457200">
              <a:buFont typeface="+mj-lt"/>
              <a:buAutoNum type="alphaLcPeriod"/>
            </a:pPr>
            <a:r>
              <a:rPr lang="ru-RU" dirty="0" smtClean="0"/>
              <a:t>Встали в поле ввода и нажали </a:t>
            </a:r>
            <a:r>
              <a:rPr lang="en-US" dirty="0" smtClean="0"/>
              <a:t>Enter</a:t>
            </a:r>
          </a:p>
          <a:p>
            <a:pPr marL="857250" lvl="1" indent="-457200">
              <a:buFont typeface="+mj-lt"/>
              <a:buAutoNum type="alphaLcPeriod"/>
            </a:pPr>
            <a:r>
              <a:rPr lang="ru-RU" dirty="0" smtClean="0"/>
              <a:t>Кликнули по спец. </a:t>
            </a:r>
            <a:r>
              <a:rPr lang="ru-RU" dirty="0"/>
              <a:t>к</a:t>
            </a:r>
            <a:r>
              <a:rPr lang="ru-RU" dirty="0" smtClean="0"/>
              <a:t>нопке «Отправить»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Лучше не использовать! Будет удалена скоро!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en-US" dirty="0" smtClean="0"/>
              <a:t>Advanced Interactions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6" y="1844824"/>
            <a:ext cx="9648859" cy="3600399"/>
          </a:xfrm>
        </p:spPr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 err="1"/>
              <a:t>ClickAndHold</a:t>
            </a:r>
            <a:endParaRPr lang="en-US" dirty="0"/>
          </a:p>
          <a:p>
            <a:r>
              <a:rPr lang="en-US" dirty="0" err="1"/>
              <a:t>ContextClick</a:t>
            </a:r>
            <a:r>
              <a:rPr lang="en-US" dirty="0"/>
              <a:t> (right-click)</a:t>
            </a:r>
          </a:p>
          <a:p>
            <a:r>
              <a:rPr lang="en-US" dirty="0"/>
              <a:t>DoubleClick</a:t>
            </a:r>
          </a:p>
          <a:p>
            <a:r>
              <a:rPr lang="en-US" dirty="0" err="1"/>
              <a:t>SendKeys</a:t>
            </a:r>
            <a:endParaRPr lang="en-US" dirty="0"/>
          </a:p>
          <a:p>
            <a:r>
              <a:rPr lang="en-US" dirty="0" err="1" smtClean="0"/>
              <a:t>MoveToElement</a:t>
            </a:r>
            <a:r>
              <a:rPr lang="en-US" dirty="0" smtClean="0"/>
              <a:t> / </a:t>
            </a:r>
            <a:r>
              <a:rPr lang="en-US" dirty="0" err="1" smtClean="0"/>
              <a:t>MoveByOffset</a:t>
            </a:r>
            <a:endParaRPr lang="en-US" dirty="0" smtClean="0"/>
          </a:p>
          <a:p>
            <a:r>
              <a:rPr lang="en-US" dirty="0" smtClean="0"/>
              <a:t>Release</a:t>
            </a:r>
          </a:p>
          <a:p>
            <a:r>
              <a:rPr lang="en-US" dirty="0" err="1" smtClean="0"/>
              <a:t>KeyDown</a:t>
            </a:r>
            <a:endParaRPr lang="en-US" dirty="0" smtClean="0"/>
          </a:p>
          <a:p>
            <a:r>
              <a:rPr lang="en-US" dirty="0" err="1" smtClean="0"/>
              <a:t>KeyUp</a:t>
            </a:r>
            <a:endParaRPr lang="en-US" dirty="0"/>
          </a:p>
          <a:p>
            <a:r>
              <a:rPr lang="en-US" dirty="0" err="1"/>
              <a:t>DragAndDrop</a:t>
            </a:r>
            <a:endParaRPr lang="en-US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251788" y="5013176"/>
            <a:ext cx="9648859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Не реализовано в современном </a:t>
            </a:r>
            <a:r>
              <a:rPr lang="en-US" dirty="0" smtClean="0"/>
              <a:t>Firefox </a:t>
            </a:r>
            <a:r>
              <a:rPr lang="ru-RU" dirty="0" smtClean="0"/>
              <a:t>драйвере (</a:t>
            </a:r>
            <a:r>
              <a:rPr lang="en-US" dirty="0" err="1" smtClean="0"/>
              <a:t>GeckoDriver</a:t>
            </a:r>
            <a:r>
              <a:rPr lang="en-US" dirty="0" smtClean="0"/>
              <a:t>)</a:t>
            </a:r>
            <a:endParaRPr lang="ru-RU" dirty="0" smtClean="0"/>
          </a:p>
          <a:p>
            <a:pPr marL="857250" lvl="1" indent="-457200">
              <a:buFont typeface="+mj-lt"/>
              <a:buAutoNum type="alphaL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24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new Actions(driver)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MoveToElement</a:t>
            </a:r>
            <a:r>
              <a:rPr lang="en-US" dirty="0"/>
              <a:t>(drag)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ClickAndHold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MoveToElement</a:t>
            </a:r>
            <a:r>
              <a:rPr lang="en-US" dirty="0"/>
              <a:t>(drop)</a:t>
            </a:r>
          </a:p>
          <a:p>
            <a:pPr marL="0" indent="0">
              <a:buNone/>
            </a:pPr>
            <a:r>
              <a:rPr lang="en-US" dirty="0"/>
              <a:t>    .Release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.Build()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smtClean="0"/>
              <a:t>Perform();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Build</a:t>
            </a:r>
            <a:r>
              <a:rPr lang="ru-RU" dirty="0" smtClean="0"/>
              <a:t>, </a:t>
            </a:r>
            <a:r>
              <a:rPr lang="en-US" dirty="0" smtClean="0"/>
              <a:t>Perform – </a:t>
            </a:r>
            <a:r>
              <a:rPr lang="ru-RU" dirty="0" err="1" smtClean="0"/>
              <a:t>сбилдить</a:t>
            </a:r>
            <a:r>
              <a:rPr lang="ru-RU" dirty="0" smtClean="0"/>
              <a:t> и запустить цепочку действий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Действия с элементами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Actions(driver)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 smtClean="0"/>
              <a:t>MoveToElement</a:t>
            </a:r>
            <a:r>
              <a:rPr lang="en-US" dirty="0" smtClean="0"/>
              <a:t>(menu)</a:t>
            </a:r>
          </a:p>
          <a:p>
            <a:pPr marL="0" indent="0"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MoveToElement</a:t>
            </a:r>
            <a:r>
              <a:rPr lang="en-US" dirty="0" smtClean="0"/>
              <a:t>(submenu)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</a:t>
            </a:r>
            <a:r>
              <a:rPr lang="en-US" dirty="0" err="1" smtClean="0"/>
              <a:t>MoveToElement</a:t>
            </a:r>
            <a:r>
              <a:rPr lang="en-US" dirty="0" smtClean="0"/>
              <a:t>(menu-item)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smtClean="0"/>
              <a:t>Click()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.Build()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smtClean="0"/>
              <a:t>Perform();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всплывающими меню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Работа  со сложными элементами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Работа  с </a:t>
            </a:r>
            <a:r>
              <a:rPr lang="ru-RU" dirty="0" err="1" smtClean="0"/>
              <a:t>селектом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500"/>
              </a:spcAft>
              <a:buNone/>
            </a:pPr>
            <a:r>
              <a:rPr lang="ru-RU" dirty="0" smtClean="0"/>
              <a:t>Пользователь совершает такие действия:</a:t>
            </a:r>
            <a:endParaRPr lang="en-US" sz="24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Клик по самому элементу </a:t>
            </a:r>
            <a:r>
              <a:rPr lang="ru-RU" sz="2400" dirty="0" err="1" smtClean="0"/>
              <a:t>селекту</a:t>
            </a:r>
            <a:endParaRPr lang="ru-RU" sz="24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Кликнуть по конкретному значению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endParaRPr lang="ru-RU" dirty="0"/>
          </a:p>
          <a:p>
            <a:pPr marL="0" indent="0">
              <a:spcAft>
                <a:spcPts val="150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(!)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Selenium </a:t>
            </a:r>
            <a:r>
              <a:rPr lang="ru-RU" dirty="0" smtClean="0"/>
              <a:t>есть </a:t>
            </a:r>
            <a:r>
              <a:rPr lang="en-US" dirty="0" err="1" smtClean="0"/>
              <a:t>SelectElement</a:t>
            </a:r>
            <a:endParaRPr lang="ru-RU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селектом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countryElem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By.Name</a:t>
            </a:r>
            <a:r>
              <a:rPr lang="en-US" dirty="0" smtClean="0"/>
              <a:t>("country-select"));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countrySelector</a:t>
            </a:r>
            <a:r>
              <a:rPr lang="en-US" dirty="0"/>
              <a:t> = new </a:t>
            </a:r>
            <a:r>
              <a:rPr lang="en-US" dirty="0" err="1" smtClean="0"/>
              <a:t>SelectElement</a:t>
            </a:r>
            <a:r>
              <a:rPr lang="en-US" dirty="0" smtClean="0"/>
              <a:t>(</a:t>
            </a:r>
            <a:r>
              <a:rPr lang="en-US" dirty="0" err="1" smtClean="0"/>
              <a:t>countryElem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 </a:t>
            </a:r>
            <a:r>
              <a:rPr lang="ru-RU" dirty="0" smtClean="0">
                <a:solidFill>
                  <a:srgbClr val="006600"/>
                </a:solidFill>
              </a:rPr>
              <a:t>А потом уже можно выполнять разные действия</a:t>
            </a:r>
          </a:p>
          <a:p>
            <a:pPr marL="0" indent="0">
              <a:buNone/>
            </a:pPr>
            <a:r>
              <a:rPr lang="en-US" dirty="0" err="1"/>
              <a:t>countrySelector.SelectByIndex</a:t>
            </a:r>
            <a:r>
              <a:rPr lang="en-US" dirty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countrySelector.SelectByText</a:t>
            </a:r>
            <a:r>
              <a:rPr lang="en-US" dirty="0"/>
              <a:t>("Russia");</a:t>
            </a:r>
          </a:p>
          <a:p>
            <a:pPr marL="0" indent="0">
              <a:buNone/>
            </a:pPr>
            <a:r>
              <a:rPr lang="en-US" dirty="0" err="1" smtClean="0"/>
              <a:t>countrySelector.DeselectByIndex</a:t>
            </a:r>
            <a:r>
              <a:rPr lang="en-US" dirty="0" smtClean="0"/>
              <a:t>(2</a:t>
            </a:r>
            <a:r>
              <a:rPr lang="en-US" dirty="0"/>
              <a:t>);</a:t>
            </a:r>
            <a:endParaRPr lang="ru-RU" dirty="0" smtClean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SelectElement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4005064"/>
            <a:ext cx="30293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/>
              <a:t>Есть </a:t>
            </a:r>
            <a:r>
              <a:rPr lang="ru-RU" dirty="0" err="1"/>
              <a:t>кастомные</a:t>
            </a:r>
            <a:r>
              <a:rPr lang="ru-RU" dirty="0"/>
              <a:t> </a:t>
            </a:r>
            <a:r>
              <a:rPr lang="ru-RU" dirty="0" err="1"/>
              <a:t>селекты</a:t>
            </a:r>
            <a:r>
              <a:rPr lang="ru-RU" dirty="0"/>
              <a:t> – с ними беда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87201"/>
            <a:ext cx="9785197" cy="67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Работа  с датой в календаре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Например, с использованием </a:t>
            </a:r>
            <a:r>
              <a:rPr lang="en-US" dirty="0" smtClean="0"/>
              <a:t>jQuery API</a:t>
            </a:r>
            <a:r>
              <a:rPr lang="ru-RU" dirty="0" smtClean="0"/>
              <a:t> для взаимодействия</a:t>
            </a:r>
            <a:endParaRPr lang="ru-RU" dirty="0" smtClean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даты в календаре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754" r="-1"/>
          <a:stretch/>
        </p:blipFill>
        <p:spPr>
          <a:xfrm>
            <a:off x="8400256" y="3573016"/>
            <a:ext cx="3274815" cy="28853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374335"/>
            <a:ext cx="8621328" cy="838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1553" y="3501008"/>
            <a:ext cx="6408623" cy="1008112"/>
          </a:xfrm>
          <a:prstGeom prst="rect">
            <a:avLst/>
          </a:prstGeom>
        </p:spPr>
        <p:txBody>
          <a:bodyPr wrap="square" lIns="0" rtlCol="0" anchor="b"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(!)</a:t>
            </a:r>
            <a:r>
              <a:rPr lang="en-US" dirty="0" smtClean="0"/>
              <a:t> </a:t>
            </a:r>
            <a:r>
              <a:rPr lang="ru-RU" dirty="0" smtClean="0"/>
              <a:t>В данном случае нам не придется искать все ссылки с текстом «8»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19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Хитрые идеи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Клик мышкой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en-US" dirty="0" err="1" smtClean="0"/>
              <a:t>ExecuteScript</a:t>
            </a:r>
            <a:r>
              <a:rPr lang="ru-RU" dirty="0" smtClean="0"/>
              <a:t> можно: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Сделать элемент видимым (задать ему стиль </a:t>
            </a:r>
            <a:r>
              <a:rPr lang="en-US" dirty="0" smtClean="0"/>
              <a:t>CSS</a:t>
            </a:r>
            <a:r>
              <a:rPr lang="ru-RU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Изменить свойства элемента и сгенерировать события изменения (например, </a:t>
            </a:r>
            <a:r>
              <a:rPr lang="en-US" dirty="0" smtClean="0"/>
              <a:t>“change”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элемент скрыт… </a:t>
            </a:r>
            <a:r>
              <a:rPr lang="ru-RU" strike="sngStrike" dirty="0" smtClean="0"/>
              <a:t>(и опасен)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2703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en-US" dirty="0" smtClean="0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6600"/>
                </a:solidFill>
              </a:rPr>
              <a:t>//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ru-RU" dirty="0" smtClean="0">
                <a:solidFill>
                  <a:srgbClr val="006600"/>
                </a:solidFill>
              </a:rPr>
              <a:t>На диалоговое окно нужно сначала переключиться</a:t>
            </a:r>
          </a:p>
          <a:p>
            <a:pPr marL="0" indent="0">
              <a:buNone/>
            </a:pPr>
            <a:r>
              <a:rPr lang="en-US" dirty="0" err="1" smtClean="0"/>
              <a:t>IAlert</a:t>
            </a:r>
            <a:r>
              <a:rPr lang="en-US" dirty="0" smtClean="0"/>
              <a:t> </a:t>
            </a:r>
            <a:r>
              <a:rPr lang="en-US" dirty="0"/>
              <a:t>alert = </a:t>
            </a:r>
            <a:r>
              <a:rPr lang="en-US" dirty="0" err="1"/>
              <a:t>driver.SwitchTo</a:t>
            </a:r>
            <a:r>
              <a:rPr lang="en-US" dirty="0"/>
              <a:t>().Alert();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alertText</a:t>
            </a:r>
            <a:r>
              <a:rPr lang="en-US" dirty="0"/>
              <a:t> = </a:t>
            </a:r>
            <a:r>
              <a:rPr lang="en-US" dirty="0" err="1"/>
              <a:t>alert.Text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alert.Accept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// </a:t>
            </a:r>
            <a:r>
              <a:rPr lang="ru-RU" dirty="0" smtClean="0">
                <a:solidFill>
                  <a:srgbClr val="006600"/>
                </a:solidFill>
              </a:rPr>
              <a:t>можно еще </a:t>
            </a:r>
            <a:r>
              <a:rPr lang="en-US" dirty="0" err="1" smtClean="0">
                <a:solidFill>
                  <a:srgbClr val="006600"/>
                </a:solidFill>
              </a:rPr>
              <a:t>alert.Dismiss</a:t>
            </a:r>
            <a:r>
              <a:rPr lang="en-US" dirty="0">
                <a:solidFill>
                  <a:srgbClr val="006600"/>
                </a:solidFill>
              </a:rPr>
              <a:t>();</a:t>
            </a:r>
            <a:endParaRPr lang="ru-RU" dirty="0" smtClean="0">
              <a:solidFill>
                <a:srgbClr val="00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4005064"/>
            <a:ext cx="435353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фреймами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6600"/>
                </a:solidFill>
              </a:rPr>
              <a:t>// Переключаемся во фрейм</a:t>
            </a:r>
          </a:p>
          <a:p>
            <a:pPr marL="0" indent="0">
              <a:buNone/>
            </a:pPr>
            <a:r>
              <a:rPr lang="en-US" dirty="0" err="1" smtClean="0"/>
              <a:t>driver.SwitchTo</a:t>
            </a:r>
            <a:r>
              <a:rPr lang="en-US" dirty="0"/>
              <a:t>().Frame(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By.TagName</a:t>
            </a:r>
            <a:r>
              <a:rPr lang="en-US" dirty="0"/>
              <a:t>("iframe</a:t>
            </a:r>
            <a:r>
              <a:rPr lang="en-US" dirty="0" smtClean="0"/>
              <a:t>")));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6600"/>
                </a:solidFill>
              </a:rPr>
              <a:t>// Возвращаемся обратно из фрейма (в основную страницу)</a:t>
            </a:r>
            <a:endParaRPr lang="en-US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err="1"/>
              <a:t>driver.SwitchTo</a:t>
            </a:r>
            <a:r>
              <a:rPr lang="en-US" dirty="0"/>
              <a:t>().</a:t>
            </a:r>
            <a:r>
              <a:rPr lang="en-US" dirty="0" err="1"/>
              <a:t>DefaultContent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Загрузка/Скачивание файлов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Загрузка 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441072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Не стоит кликать на «Выберите файл»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 поле ввода надо передать полный путь к файлу (</a:t>
            </a:r>
            <a:r>
              <a:rPr lang="en-US" dirty="0" err="1" smtClean="0"/>
              <a:t>SendKeys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Если поля ввода нет, но при клике есть </a:t>
            </a:r>
            <a:r>
              <a:rPr lang="en-US" dirty="0" smtClean="0"/>
              <a:t>window-</a:t>
            </a:r>
            <a:r>
              <a:rPr lang="ru-RU" dirty="0" smtClean="0"/>
              <a:t>окно выбора пути/файла =</a:t>
            </a:r>
            <a:r>
              <a:rPr lang="en-US" dirty="0" smtClean="0"/>
              <a:t>&gt; </a:t>
            </a:r>
            <a:r>
              <a:rPr lang="ru-RU" dirty="0" smtClean="0"/>
              <a:t>есть невидимое поле ввода! Надо лишь найти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Поле ввода – это </a:t>
            </a:r>
            <a:r>
              <a:rPr lang="en-US" dirty="0" smtClean="0">
                <a:sym typeface="Wingdings" panose="05000000000000000000" pitchFamily="2" charset="2"/>
              </a:rPr>
              <a:t>&lt;input type=“file”&gt;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файлов. Основные моменты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" b="13483"/>
          <a:stretch/>
        </p:blipFill>
        <p:spPr>
          <a:xfrm>
            <a:off x="7320136" y="4725144"/>
            <a:ext cx="396044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Скачивание 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Скачивание </a:t>
            </a:r>
            <a:r>
              <a:rPr lang="ru-RU" dirty="0" smtClean="0"/>
              <a:t>не стоит проверять с помощью </a:t>
            </a:r>
            <a:r>
              <a:rPr lang="en-US" dirty="0" smtClean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ru-RU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 link  - </a:t>
            </a:r>
            <a:r>
              <a:rPr lang="ru-RU" dirty="0" smtClean="0">
                <a:solidFill>
                  <a:srgbClr val="006600"/>
                </a:solidFill>
              </a:rPr>
              <a:t>это </a:t>
            </a:r>
            <a:r>
              <a:rPr lang="en-US" dirty="0" err="1" smtClean="0">
                <a:solidFill>
                  <a:srgbClr val="006600"/>
                </a:solidFill>
              </a:rPr>
              <a:t>IWebElement</a:t>
            </a:r>
            <a:r>
              <a:rPr lang="ru-RU" dirty="0" smtClean="0">
                <a:solidFill>
                  <a:srgbClr val="006600"/>
                </a:solidFill>
              </a:rPr>
              <a:t>, заранее нашли элемент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sz="2400" dirty="0" err="1" smtClean="0"/>
              <a:t>ink.Click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Клик левой кнопкой мышки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3212976"/>
            <a:ext cx="2524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441072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</a:t>
            </a:r>
            <a:r>
              <a:rPr lang="en-US" dirty="0"/>
              <a:t>Selenium </a:t>
            </a:r>
            <a:r>
              <a:rPr lang="ru-RU" dirty="0" smtClean="0"/>
              <a:t> не умеет работать с окном «Куда сохранить»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Настроить браузер на </a:t>
            </a:r>
            <a:r>
              <a:rPr lang="ru-RU" dirty="0" err="1" smtClean="0"/>
              <a:t>автосохранение</a:t>
            </a:r>
            <a:endParaRPr lang="ru-RU" dirty="0" smtClean="0"/>
          </a:p>
          <a:p>
            <a:pPr marL="857250" lvl="1" indent="-457200">
              <a:buFont typeface="+mj-lt"/>
              <a:buAutoNum type="arabicPeriod"/>
            </a:pPr>
            <a:r>
              <a:rPr lang="ru-RU" dirty="0" smtClean="0"/>
              <a:t>Разные браузеры настраиваются по-разному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dirty="0" smtClean="0"/>
              <a:t>Непонятно, когда завершилась загрузка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Скачать файл без браузера (например, </a:t>
            </a:r>
            <a:r>
              <a:rPr lang="en-US" dirty="0" smtClean="0"/>
              <a:t>http-</a:t>
            </a:r>
            <a:r>
              <a:rPr lang="ru-RU" dirty="0" smtClean="0"/>
              <a:t>клиентом)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Перехват скачивания через </a:t>
            </a:r>
            <a:r>
              <a:rPr lang="en-US" dirty="0" smtClean="0"/>
              <a:t>proxy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Вообще отказаться от скачивания, если тестируем не загрузку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Скачивание файлов. Основные идеи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 </a:t>
            </a:r>
            <a:r>
              <a:rPr lang="ru-RU" dirty="0" smtClean="0"/>
              <a:t>еще иногда нужно подождать элемент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10441072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// link  - </a:t>
            </a:r>
            <a:r>
              <a:rPr lang="ru-RU" dirty="0">
                <a:solidFill>
                  <a:srgbClr val="006600"/>
                </a:solidFill>
              </a:rPr>
              <a:t>это </a:t>
            </a:r>
            <a:r>
              <a:rPr lang="en-US" dirty="0" err="1">
                <a:solidFill>
                  <a:srgbClr val="006600"/>
                </a:solidFill>
              </a:rPr>
              <a:t>IWebElement</a:t>
            </a:r>
            <a:r>
              <a:rPr lang="ru-RU" dirty="0">
                <a:solidFill>
                  <a:srgbClr val="006600"/>
                </a:solidFill>
              </a:rPr>
              <a:t>, заранее нашли </a:t>
            </a:r>
            <a:r>
              <a:rPr lang="ru-RU" dirty="0" smtClean="0">
                <a:solidFill>
                  <a:srgbClr val="006600"/>
                </a:solidFill>
              </a:rPr>
              <a:t>элемент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//wait – </a:t>
            </a:r>
            <a:r>
              <a:rPr lang="ru-RU" dirty="0" smtClean="0">
                <a:solidFill>
                  <a:srgbClr val="006600"/>
                </a:solidFill>
              </a:rPr>
              <a:t>это </a:t>
            </a:r>
            <a:r>
              <a:rPr lang="en-US" dirty="0" err="1" smtClean="0">
                <a:solidFill>
                  <a:srgbClr val="006600"/>
                </a:solidFill>
              </a:rPr>
              <a:t>WebDriverWait</a:t>
            </a:r>
            <a:r>
              <a:rPr lang="ru-RU" dirty="0" smtClean="0">
                <a:solidFill>
                  <a:srgbClr val="006600"/>
                </a:solidFill>
              </a:rPr>
              <a:t>, определили его заранее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 </a:t>
            </a:r>
            <a:r>
              <a:rPr lang="en-US" dirty="0" err="1" smtClean="0">
                <a:solidFill>
                  <a:srgbClr val="006600"/>
                </a:solidFill>
              </a:rPr>
              <a:t>var</a:t>
            </a:r>
            <a:r>
              <a:rPr lang="en-US" dirty="0" smtClean="0">
                <a:solidFill>
                  <a:srgbClr val="006600"/>
                </a:solidFill>
              </a:rPr>
              <a:t> wait = new </a:t>
            </a:r>
            <a:r>
              <a:rPr lang="en-US" dirty="0" err="1">
                <a:solidFill>
                  <a:srgbClr val="006600"/>
                </a:solidFill>
              </a:rPr>
              <a:t>WebDriverWait</a:t>
            </a:r>
            <a:r>
              <a:rPr lang="en-US" dirty="0">
                <a:solidFill>
                  <a:srgbClr val="006600"/>
                </a:solidFill>
              </a:rPr>
              <a:t>(driver, </a:t>
            </a:r>
            <a:r>
              <a:rPr lang="en-US" dirty="0" err="1">
                <a:solidFill>
                  <a:srgbClr val="006600"/>
                </a:solidFill>
              </a:rPr>
              <a:t>TimeSpan.FromSeconds</a:t>
            </a:r>
            <a:r>
              <a:rPr lang="en-US" dirty="0">
                <a:solidFill>
                  <a:srgbClr val="006600"/>
                </a:solidFill>
              </a:rPr>
              <a:t>(5));</a:t>
            </a:r>
            <a:endParaRPr lang="ru-RU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wait.Until</a:t>
            </a:r>
            <a:r>
              <a:rPr lang="en-US" dirty="0" smtClean="0"/>
              <a:t>(</a:t>
            </a:r>
            <a:r>
              <a:rPr lang="en-US" dirty="0" err="1" smtClean="0"/>
              <a:t>ExpectedConditions.ElementIsVisible</a:t>
            </a:r>
            <a:r>
              <a:rPr lang="en-US" dirty="0" smtClean="0"/>
              <a:t>(link));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Например, ждем видимости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А теперь </a:t>
            </a:r>
            <a:r>
              <a:rPr lang="ru-RU" dirty="0" smtClean="0"/>
              <a:t>тренировка и практика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Элемент исчез из </a:t>
            </a:r>
            <a:r>
              <a:rPr lang="en-US" sz="2400" dirty="0" smtClean="0"/>
              <a:t>DOM </a:t>
            </a:r>
            <a:endParaRPr lang="ru-RU" sz="2400" dirty="0" smtClean="0"/>
          </a:p>
          <a:p>
            <a:pPr marL="857250" lvl="1" indent="-457200">
              <a:buFont typeface="+mj-lt"/>
              <a:buAutoNum type="alphaLcPeriod"/>
            </a:pPr>
            <a:r>
              <a:rPr lang="ru-RU" sz="2000" dirty="0" smtClean="0"/>
              <a:t>Например, на </a:t>
            </a:r>
            <a:r>
              <a:rPr lang="en-US" dirty="0" smtClean="0"/>
              <a:t>aviasales.ru </a:t>
            </a:r>
            <a:r>
              <a:rPr lang="ru-RU" dirty="0" smtClean="0"/>
              <a:t>исчезает календарь при выборе даты</a:t>
            </a:r>
            <a:endParaRPr lang="ru-RU" sz="20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Элемент </a:t>
            </a:r>
            <a:r>
              <a:rPr lang="ru-RU" dirty="0" smtClean="0"/>
              <a:t>прозрачный</a:t>
            </a:r>
            <a:endParaRPr lang="en-US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Элемент невидимый </a:t>
            </a:r>
            <a:endParaRPr lang="ru-RU" sz="2400" dirty="0" smtClean="0"/>
          </a:p>
          <a:p>
            <a:pPr marL="857250" lvl="1" indent="-457200">
              <a:buFont typeface="+mj-lt"/>
              <a:buAutoNum type="alphaLcPeriod"/>
            </a:pPr>
            <a:r>
              <a:rPr lang="ru-RU" sz="2000" dirty="0" smtClean="0"/>
              <a:t>Например</a:t>
            </a:r>
            <a:r>
              <a:rPr lang="ru-RU" sz="2000" dirty="0" smtClean="0"/>
              <a:t>, за левой верхней </a:t>
            </a:r>
            <a:r>
              <a:rPr lang="ru-RU" sz="2000" dirty="0" smtClean="0"/>
              <a:t>границей оказался при применении стилей</a:t>
            </a:r>
            <a:endParaRPr lang="ru-RU" sz="20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Элемент </a:t>
            </a:r>
            <a:r>
              <a:rPr lang="ru-RU" dirty="0" smtClean="0"/>
              <a:t>закрыт/перекрыт </a:t>
            </a:r>
            <a:r>
              <a:rPr lang="ru-RU" dirty="0" smtClean="0"/>
              <a:t>другим элементом</a:t>
            </a:r>
          </a:p>
          <a:p>
            <a:pPr marL="0" indent="0">
              <a:spcAft>
                <a:spcPts val="1500"/>
              </a:spcAft>
              <a:buNone/>
            </a:pPr>
            <a:endParaRPr lang="ru-RU" dirty="0" smtClean="0"/>
          </a:p>
          <a:p>
            <a:pPr marL="0" indent="0">
              <a:spcAft>
                <a:spcPts val="1500"/>
              </a:spcAft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</a:t>
            </a:r>
            <a:r>
              <a:rPr lang="en-US" dirty="0" smtClean="0"/>
              <a:t>Selenium </a:t>
            </a:r>
            <a:r>
              <a:rPr lang="ru-RU" dirty="0" smtClean="0"/>
              <a:t>автоматически </a:t>
            </a:r>
            <a:r>
              <a:rPr lang="ru-RU" dirty="0" err="1" smtClean="0"/>
              <a:t>скроллит</a:t>
            </a:r>
            <a:r>
              <a:rPr lang="ru-RU" dirty="0" smtClean="0"/>
              <a:t> до элемента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проблемы с кликом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В центр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В центр первого прямоугольника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В центр первого видимого прямоугольника</a:t>
            </a:r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В видимую точку любого прямоугольника</a:t>
            </a:r>
          </a:p>
          <a:p>
            <a:pPr marL="0" indent="0">
              <a:spcAft>
                <a:spcPts val="1500"/>
              </a:spcAft>
              <a:buNone/>
            </a:pPr>
            <a:endParaRPr lang="ru-RU" dirty="0"/>
          </a:p>
          <a:p>
            <a:pPr marL="0" indent="0">
              <a:spcAft>
                <a:spcPts val="1500"/>
              </a:spcAft>
              <a:buNone/>
            </a:pPr>
            <a:r>
              <a:rPr lang="en-US" dirty="0" err="1" smtClean="0"/>
              <a:t>ChromeDriver</a:t>
            </a:r>
            <a:r>
              <a:rPr lang="ru-RU" dirty="0" smtClean="0"/>
              <a:t>: 1-3</a:t>
            </a:r>
            <a:endParaRPr lang="en-US" dirty="0" smtClean="0"/>
          </a:p>
          <a:p>
            <a:pPr marL="0" indent="0">
              <a:spcAft>
                <a:spcPts val="1500"/>
              </a:spcAft>
              <a:buNone/>
            </a:pPr>
            <a:r>
              <a:rPr lang="en-US" dirty="0" err="1" smtClean="0"/>
              <a:t>FirefoxDriver</a:t>
            </a:r>
            <a:r>
              <a:rPr lang="en-US" dirty="0" smtClean="0"/>
              <a:t> (</a:t>
            </a:r>
            <a:r>
              <a:rPr lang="ru-RU" dirty="0" smtClean="0"/>
              <a:t>старая версия): 1-4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dirty="0" err="1" smtClean="0"/>
              <a:t>GeckoDriver</a:t>
            </a:r>
            <a:r>
              <a:rPr lang="en-US" dirty="0" smtClean="0"/>
              <a:t> (</a:t>
            </a:r>
            <a:r>
              <a:rPr lang="ru-RU" dirty="0" smtClean="0"/>
              <a:t>новый </a:t>
            </a:r>
            <a:r>
              <a:rPr lang="en-US" dirty="0" smtClean="0"/>
              <a:t>FF)</a:t>
            </a:r>
            <a:r>
              <a:rPr lang="ru-RU" dirty="0" smtClean="0"/>
              <a:t>: 1-2</a:t>
            </a:r>
          </a:p>
          <a:p>
            <a:pPr marL="0" indent="0">
              <a:spcAft>
                <a:spcPts val="1500"/>
              </a:spcAft>
              <a:buNone/>
            </a:pPr>
            <a:endParaRPr lang="en-US" dirty="0" smtClean="0"/>
          </a:p>
          <a:p>
            <a:pPr marL="0" indent="0">
              <a:spcAft>
                <a:spcPts val="1500"/>
              </a:spcAft>
              <a:buNone/>
            </a:pPr>
            <a:r>
              <a:rPr lang="ru-RU" dirty="0" smtClean="0">
                <a:solidFill>
                  <a:srgbClr val="FF0000"/>
                </a:solidFill>
              </a:rPr>
              <a:t>(!)</a:t>
            </a:r>
            <a:r>
              <a:rPr lang="ru-RU" dirty="0" smtClean="0"/>
              <a:t> Поэтому надо избегать крайних случаев</a:t>
            </a:r>
          </a:p>
          <a:p>
            <a:pPr marL="0" indent="0">
              <a:spcAft>
                <a:spcPts val="1500"/>
              </a:spcAft>
              <a:buNone/>
            </a:pP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кликает </a:t>
            </a:r>
            <a:r>
              <a:rPr lang="en-US" dirty="0" smtClean="0"/>
              <a:t>Selenium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2780928"/>
            <a:ext cx="2047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 smtClean="0"/>
              <a:t>Ввод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// password, input - </a:t>
            </a:r>
            <a:r>
              <a:rPr lang="ru-RU" dirty="0" smtClean="0">
                <a:solidFill>
                  <a:srgbClr val="006600"/>
                </a:solidFill>
              </a:rPr>
              <a:t>это </a:t>
            </a:r>
            <a:r>
              <a:rPr lang="en-US" dirty="0" err="1" smtClean="0">
                <a:solidFill>
                  <a:srgbClr val="006600"/>
                </a:solidFill>
              </a:rPr>
              <a:t>IWebElement</a:t>
            </a:r>
            <a:r>
              <a:rPr lang="ru-RU" dirty="0" smtClean="0">
                <a:solidFill>
                  <a:srgbClr val="006600"/>
                </a:solidFill>
              </a:rPr>
              <a:t>, заранее нашли элемент</a:t>
            </a:r>
            <a:r>
              <a:rPr lang="ru-RU" dirty="0">
                <a:solidFill>
                  <a:srgbClr val="006600"/>
                </a:solidFill>
              </a:rPr>
              <a:t>ы</a:t>
            </a:r>
            <a:endParaRPr lang="ru-RU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password.SendKeys</a:t>
            </a:r>
            <a:r>
              <a:rPr lang="en-US" dirty="0" smtClean="0"/>
              <a:t>(“qwerty123”);</a:t>
            </a:r>
            <a:endParaRPr lang="ru-RU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dirty="0" smtClean="0"/>
              <a:t>input</a:t>
            </a:r>
            <a:r>
              <a:rPr lang="ru-RU" dirty="0" smtClean="0"/>
              <a:t>.</a:t>
            </a:r>
            <a:r>
              <a:rPr lang="en-US" dirty="0" smtClean="0"/>
              <a:t>S</a:t>
            </a:r>
            <a:r>
              <a:rPr lang="ru-RU" dirty="0" err="1" smtClean="0"/>
              <a:t>endKeys</a:t>
            </a:r>
            <a:r>
              <a:rPr lang="ru-RU" dirty="0" smtClean="0"/>
              <a:t>(“</a:t>
            </a:r>
            <a:r>
              <a:rPr lang="en-US" dirty="0" smtClean="0"/>
              <a:t>text</a:t>
            </a:r>
            <a:r>
              <a:rPr lang="ru-RU" dirty="0" smtClean="0"/>
              <a:t>" </a:t>
            </a:r>
            <a:r>
              <a:rPr lang="ru-RU" dirty="0"/>
              <a:t>+ </a:t>
            </a:r>
            <a:r>
              <a:rPr lang="ru-RU" dirty="0" err="1" smtClean="0"/>
              <a:t>Keys.E</a:t>
            </a:r>
            <a:r>
              <a:rPr lang="en-US" dirty="0" err="1" smtClean="0"/>
              <a:t>nter</a:t>
            </a:r>
            <a:r>
              <a:rPr lang="ru-RU" dirty="0" smtClean="0"/>
              <a:t>);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текста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90" y="4149080"/>
            <a:ext cx="4136732" cy="24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/>
              <a:t>Симуляция нажатия клавиш </a:t>
            </a:r>
            <a:r>
              <a:rPr lang="en-US" sz="2400" dirty="0" smtClean="0"/>
              <a:t>Enter, Return, Tab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457200" indent="-457200">
              <a:spcAft>
                <a:spcPts val="1500"/>
              </a:spcAft>
              <a:buFont typeface="+mj-lt"/>
              <a:buAutoNum type="arabicPeriod"/>
            </a:pPr>
            <a:r>
              <a:rPr lang="ru-RU" dirty="0" smtClean="0"/>
              <a:t>Нажатия стрелочек вверх-вниз-влево-вправо, </a:t>
            </a:r>
            <a:r>
              <a:rPr lang="en-US" dirty="0" smtClean="0"/>
              <a:t>Home, </a:t>
            </a:r>
            <a:r>
              <a:rPr lang="en-US" dirty="0" err="1" smtClean="0"/>
              <a:t>PageUp</a:t>
            </a:r>
            <a:r>
              <a:rPr lang="en-US" dirty="0" smtClean="0"/>
              <a:t>…</a:t>
            </a:r>
            <a:endParaRPr lang="ru-RU" dirty="0" smtClean="0"/>
          </a:p>
          <a:p>
            <a:pPr marL="857250" lvl="1" indent="-457200">
              <a:buFont typeface="+mj-lt"/>
              <a:buAutoNum type="alphaLcPeriod"/>
            </a:pPr>
            <a:r>
              <a:rPr lang="ru-RU" sz="2000" dirty="0" smtClean="0"/>
              <a:t>Может </a:t>
            </a:r>
            <a:r>
              <a:rPr lang="ru-RU" dirty="0" smtClean="0"/>
              <a:t>помочь при </a:t>
            </a:r>
            <a:r>
              <a:rPr lang="ru-RU" dirty="0" err="1" smtClean="0"/>
              <a:t>скролле</a:t>
            </a:r>
            <a:r>
              <a:rPr lang="ru-RU" dirty="0" smtClean="0"/>
              <a:t> на странице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Спец. Клавиши (</a:t>
            </a:r>
            <a:r>
              <a:rPr lang="en-US" dirty="0" smtClean="0"/>
              <a:t>Alt, Shift, Ctrl)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err="1" smtClean="0"/>
              <a:t>Ctrl+A</a:t>
            </a:r>
            <a:r>
              <a:rPr lang="en-US" dirty="0" smtClean="0"/>
              <a:t>, </a:t>
            </a:r>
            <a:r>
              <a:rPr lang="en-US" dirty="0" err="1" smtClean="0"/>
              <a:t>Ctrl+C</a:t>
            </a:r>
            <a:r>
              <a:rPr lang="en-US" dirty="0" smtClean="0"/>
              <a:t>, </a:t>
            </a:r>
            <a:r>
              <a:rPr lang="en-US" dirty="0" err="1" smtClean="0"/>
              <a:t>Ctrl+V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Прикрепляет файлы, в поле ввода – полный путь к файлу</a:t>
            </a:r>
            <a:endParaRPr lang="ru-RU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SendKeys</a:t>
            </a:r>
            <a:r>
              <a:rPr lang="en-US" dirty="0" smtClean="0"/>
              <a:t> </a:t>
            </a:r>
            <a:r>
              <a:rPr lang="ru-RU" dirty="0" smtClean="0"/>
              <a:t>не только вводит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24843</TotalTime>
  <Words>888</Words>
  <Application>Microsoft Office PowerPoint</Application>
  <PresentationFormat>Широкоэкранный</PresentationFormat>
  <Paragraphs>181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Wingdings</vt:lpstr>
      <vt:lpstr>Тема Контур</vt:lpstr>
      <vt:lpstr>Автоматизация тестирования с помощью Selenium</vt:lpstr>
      <vt:lpstr>Действия с элементами</vt:lpstr>
      <vt:lpstr>Клик мышкой</vt:lpstr>
      <vt:lpstr>Клик левой кнопкой мышки</vt:lpstr>
      <vt:lpstr>Основные проблемы с кликом</vt:lpstr>
      <vt:lpstr>Куда кликает Selenium</vt:lpstr>
      <vt:lpstr>Ввод текста</vt:lpstr>
      <vt:lpstr>Ввод текста</vt:lpstr>
      <vt:lpstr>SendKeys не только вводит текст</vt:lpstr>
      <vt:lpstr>Основные проблемы с SendKeys</vt:lpstr>
      <vt:lpstr>Selenium печатает так:</vt:lpstr>
      <vt:lpstr>Clear и submit</vt:lpstr>
      <vt:lpstr>Clear – Очистка поля ввода </vt:lpstr>
      <vt:lpstr>Особенности Clear</vt:lpstr>
      <vt:lpstr>Submit – Отправка формы</vt:lpstr>
      <vt:lpstr>Особенности Submit</vt:lpstr>
      <vt:lpstr>Advanced Interactions API</vt:lpstr>
      <vt:lpstr>Actions</vt:lpstr>
      <vt:lpstr>Drag and drop</vt:lpstr>
      <vt:lpstr>Работа со всплывающими меню</vt:lpstr>
      <vt:lpstr>Работа  со сложными элементами</vt:lpstr>
      <vt:lpstr>Работа  с селектом</vt:lpstr>
      <vt:lpstr>Работа с селектом</vt:lpstr>
      <vt:lpstr>SelectElement</vt:lpstr>
      <vt:lpstr>Есть кастомные селекты – с ними беда</vt:lpstr>
      <vt:lpstr>Презентация PowerPoint</vt:lpstr>
      <vt:lpstr>Работа  с датой в календаре</vt:lpstr>
      <vt:lpstr>Установка даты в календаре</vt:lpstr>
      <vt:lpstr>Хитрые идеи </vt:lpstr>
      <vt:lpstr>Если элемент скрыт… (и опасен)</vt:lpstr>
      <vt:lpstr>Работа с Alert</vt:lpstr>
      <vt:lpstr>Alert</vt:lpstr>
      <vt:lpstr>Работа с фреймами</vt:lpstr>
      <vt:lpstr>Фрейм</vt:lpstr>
      <vt:lpstr>Загрузка/Скачивание файлов </vt:lpstr>
      <vt:lpstr>Загрузка файлов</vt:lpstr>
      <vt:lpstr>Загрузка файлов. Основные моменты</vt:lpstr>
      <vt:lpstr>Скачивание файлов</vt:lpstr>
      <vt:lpstr>Скачивание не стоит проверять с помощью Selenium</vt:lpstr>
      <vt:lpstr>Скачивание файлов. Основные идеи</vt:lpstr>
      <vt:lpstr>А еще иногда нужно подождать элемент</vt:lpstr>
      <vt:lpstr>Например, ждем видимости</vt:lpstr>
      <vt:lpstr>А теперь тренировка и практика!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Мезенцева Марина Владимировна</cp:lastModifiedBy>
  <cp:revision>393</cp:revision>
  <dcterms:created xsi:type="dcterms:W3CDTF">2014-03-14T10:29:29Z</dcterms:created>
  <dcterms:modified xsi:type="dcterms:W3CDTF">2018-11-20T07:52:13Z</dcterms:modified>
  <cp:category/>
</cp:coreProperties>
</file>