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7FA6E3A-45EF-4B26-89FC-F880B19158DD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lang="ru-RU" sz="1800" b="0" i="1" strike="noStrike" spc="-1">
                <a:latin typeface="Arial"/>
              </a:rPr>
              <a:t>"Що зробити</a:t>
            </a:r>
            <a:r>
              <a:rPr lang="ru-RU" sz="1800" b="0" strike="noStrike" spc="-1">
                <a:latin typeface="Arial"/>
              </a:rPr>
              <a:t> для досягнення мети і </a:t>
            </a:r>
            <a:r>
              <a:rPr lang="ru-RU" sz="1800" b="0" i="1" strike="noStrike" spc="-1">
                <a:latin typeface="Arial"/>
              </a:rPr>
              <a:t>яким чином це зробити?"</a:t>
            </a:r>
            <a:r>
              <a:rPr lang="ru-RU" sz="1800" b="0" strike="noStrike" spc="-1">
                <a:latin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Мета проекту повинна відповідати на запитання: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- Чи достатньо значуща і актуальна мета, щоб її здійснювати?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- Чи є дана мета передумовою успіху?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- Чи відповідають засоби досягнення і мета між собою?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- Наскільки мета реальна та відповідає напряму діяльності і потенціалу організації?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- Чи прослідковується логічна послідовність між метою та етапами її здійснення?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- Чи відповідають очікувані результати вирішенню мети?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- Чи матиме мета розвиток після реалізації проекту у майбутньому?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Серед критеріїв відповідності завдань меті проекту є: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1. Зв'язок з проблемою.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2. Доцільність.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3. Відповідність місії.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4. Зацікавленість клієнтів.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5. Виправданість завдань.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6. Дотримання етики.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7. Відповідність кінцевих результатів до заявленої цілі.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8. Кваліфікація персоналу.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9. Підтримка у суспільстві.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1. Чіткість, конкретність, певність, дієвість.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2. Вимірність - підлягають оглядовому підтвердженню.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3. Реалістичність - можна досягти за допомогою наявних ресурсів.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4. Гідність - не бути надто дрібними.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5. Адекватність - відповідність потребам громади.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</a:p>
          <a:p>
            <a:pPr marL="216000">
              <a:lnSpc>
                <a:spcPct val="100000"/>
              </a:lnSpc>
            </a:pPr>
            <a:r>
              <a:rPr lang="ru-RU" sz="1800" b="1" strike="noStrike" spc="-1">
                <a:latin typeface="Arial"/>
              </a:rPr>
              <a:t>Приклад формулювання мети та завдань.</a:t>
            </a:r>
            <a:endParaRPr lang="ru-RU" sz="1800" b="0" strike="noStrike" spc="-1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Завдання: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4. Продемонструвати підтримку Представництва Фонду ім. Гайнріха Бьолля в Україні.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6. Привернути увагу ЗМІ до майбутнього Проекту.</a:t>
            </a:r>
          </a:p>
          <a:p>
            <a:pPr marL="216000"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7. Залучити до майбутнього Проекту нових учасників, експертів, спонсорів.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Під час виступу: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 - визначити процеси, що дають найбільший бізнес ефект – Відслідковування зміни ціни товару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 - визначити процеси, що будуть сервісами – Оплата замовлення.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Під час виступу: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 - визначити процеси, що дають найбільший бізнес ефект – Відслідковування зміни ціни товару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 - визначити процеси, що будуть сервісами – Оплата замовлення.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Створити гіперпосилання на адресу прототипу. Кнопка.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Title Text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tIns="91440" bIns="91440"/>
          <a:lstStyle/>
          <a:p>
            <a:pPr marL="457200" indent="-43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Calibri"/>
              </a:rPr>
              <a:t>Body Level One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 marL="972360" lvl="1" indent="-464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Calibri"/>
              </a:rPr>
              <a:t>Body Level Two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 marL="1498680" lvl="2" indent="-507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Calibri"/>
              </a:rPr>
              <a:t>Body Level Three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 marL="2042280" lvl="3" indent="-5684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Calibri"/>
              </a:rPr>
              <a:t>Body Level Four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 marL="2499480" lvl="4" indent="-5684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»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Calibri"/>
              </a:rPr>
              <a:t>Body Level Five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22920" y="6404400"/>
            <a:ext cx="263520" cy="268920"/>
          </a:xfrm>
          <a:prstGeom prst="rect">
            <a:avLst/>
          </a:prstGeom>
        </p:spPr>
        <p:txBody>
          <a:bodyPr lIns="45720" rIns="45720" anchor="ctr"/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Title Text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tIns="91440" bIns="91440"/>
          <a:lstStyle/>
          <a:p>
            <a:pPr marL="457200" indent="-43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Calibri"/>
              </a:rPr>
              <a:t>Body Level One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 marL="972360" lvl="1" indent="-464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Calibri"/>
              </a:rPr>
              <a:t>Body Level Two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 marL="1498680" lvl="2" indent="-507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Calibri"/>
              </a:rPr>
              <a:t>Body Level Three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 marL="2042280" lvl="3" indent="-5684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Calibri"/>
              </a:rPr>
              <a:t>Body Level Four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 marL="2499480" lvl="4" indent="-5684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»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Calibri"/>
              </a:rPr>
              <a:t>Body Level Five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22920" y="6404400"/>
            <a:ext cx="263520" cy="268920"/>
          </a:xfrm>
          <a:prstGeom prst="rect">
            <a:avLst/>
          </a:prstGeom>
        </p:spPr>
        <p:txBody>
          <a:bodyPr lIns="45720" rIns="45720" anchor="ctr"/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36520" y="2637000"/>
            <a:ext cx="8670600" cy="10713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ru-RU" sz="3200" b="1" strike="noStrike" spc="-1">
                <a:solidFill>
                  <a:srgbClr val="E46C0A"/>
                </a:solidFill>
                <a:latin typeface="Arial"/>
                <a:ea typeface="Arial"/>
              </a:rPr>
              <a:t>Онлайн публічна бібліотека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164;p25"/>
          <p:cNvPicPr/>
          <p:nvPr/>
        </p:nvPicPr>
        <p:blipFill>
          <a:blip r:embed="rId2"/>
          <a:stretch/>
        </p:blipFill>
        <p:spPr>
          <a:xfrm>
            <a:off x="6219720" y="5175360"/>
            <a:ext cx="2923920" cy="1682280"/>
          </a:xfrm>
          <a:prstGeom prst="rect">
            <a:avLst/>
          </a:prstGeom>
          <a:ln w="12600">
            <a:noFill/>
          </a:ln>
        </p:spPr>
      </p:pic>
      <p:pic>
        <p:nvPicPr>
          <p:cNvPr id="86" name="Google Shape;166;p25"/>
          <p:cNvPicPr/>
          <p:nvPr/>
        </p:nvPicPr>
        <p:blipFill>
          <a:blip r:embed="rId3"/>
          <a:stretch/>
        </p:blipFill>
        <p:spPr>
          <a:xfrm>
            <a:off x="7070760" y="76320"/>
            <a:ext cx="1909440" cy="1907640"/>
          </a:xfrm>
          <a:prstGeom prst="rect">
            <a:avLst/>
          </a:prstGeom>
          <a:ln w="12600">
            <a:noFill/>
          </a:ln>
        </p:spPr>
      </p:pic>
      <p:pic>
        <p:nvPicPr>
          <p:cNvPr id="87" name="Google Shape;167;p25"/>
          <p:cNvPicPr/>
          <p:nvPr/>
        </p:nvPicPr>
        <p:blipFill>
          <a:blip r:embed="rId4"/>
          <a:srcRect t="7349"/>
          <a:stretch/>
        </p:blipFill>
        <p:spPr>
          <a:xfrm>
            <a:off x="0" y="0"/>
            <a:ext cx="5644800" cy="2060280"/>
          </a:xfrm>
          <a:prstGeom prst="rect">
            <a:avLst/>
          </a:prstGeom>
          <a:ln w="12600">
            <a:noFill/>
          </a:ln>
        </p:spPr>
      </p:pic>
      <p:pic>
        <p:nvPicPr>
          <p:cNvPr id="88" name="Google Shape;168;p25"/>
          <p:cNvPicPr/>
          <p:nvPr/>
        </p:nvPicPr>
        <p:blipFill>
          <a:blip r:embed="rId5"/>
          <a:stretch/>
        </p:blipFill>
        <p:spPr>
          <a:xfrm>
            <a:off x="0" y="2060640"/>
            <a:ext cx="9143640" cy="107640"/>
          </a:xfrm>
          <a:prstGeom prst="rect">
            <a:avLst/>
          </a:prstGeom>
          <a:ln w="12600"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250920" y="4869000"/>
            <a:ext cx="6819480" cy="943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ru-RU" sz="1400" b="1" strike="noStrike" spc="-1">
                <a:solidFill>
                  <a:srgbClr val="244061"/>
                </a:solidFill>
                <a:latin typeface="Arial"/>
                <a:ea typeface="Arial"/>
              </a:rPr>
              <a:t>НТУУ «Київський політехнічний інститут імені Ігоря Сікорського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400" b="1" strike="noStrike" spc="-1">
                <a:solidFill>
                  <a:srgbClr val="244061"/>
                </a:solidFill>
                <a:latin typeface="Arial"/>
                <a:ea typeface="Arial"/>
              </a:rPr>
              <a:t>Кафедра прикладної математики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400" b="1" strike="noStrike" spc="-1">
                <a:solidFill>
                  <a:srgbClr val="244061"/>
                </a:solidFill>
                <a:latin typeface="Arial"/>
                <a:ea typeface="Arial"/>
              </a:rPr>
              <a:t>Зінчук Костянтин ВІкторович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3870360" y="6350040"/>
            <a:ext cx="1402920" cy="304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ru-RU" sz="1400" b="1" strike="noStrike" spc="-1">
                <a:solidFill>
                  <a:srgbClr val="244061"/>
                </a:solidFill>
                <a:latin typeface="Arial"/>
                <a:ea typeface="Arial"/>
              </a:rPr>
              <a:t>Київ 2020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175;p26"/>
          <p:cNvPicPr/>
          <p:nvPr/>
        </p:nvPicPr>
        <p:blipFill>
          <a:blip r:embed="rId2"/>
          <a:stretch/>
        </p:blipFill>
        <p:spPr>
          <a:xfrm>
            <a:off x="0" y="1062000"/>
            <a:ext cx="9143640" cy="107640"/>
          </a:xfrm>
          <a:prstGeom prst="rect">
            <a:avLst/>
          </a:prstGeom>
          <a:ln w="12600">
            <a:noFill/>
          </a:ln>
        </p:spPr>
      </p:pic>
      <p:sp>
        <p:nvSpPr>
          <p:cNvPr id="92" name="TextShape 1"/>
          <p:cNvSpPr txBox="1"/>
          <p:nvPr/>
        </p:nvSpPr>
        <p:spPr>
          <a:xfrm>
            <a:off x="0" y="189000"/>
            <a:ext cx="8243640" cy="7837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Актуальність проблеми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3" name="Group 2"/>
          <p:cNvGrpSpPr/>
          <p:nvPr/>
        </p:nvGrpSpPr>
        <p:grpSpPr>
          <a:xfrm>
            <a:off x="8372520" y="186480"/>
            <a:ext cx="663120" cy="365040"/>
            <a:chOff x="8372520" y="186480"/>
            <a:chExt cx="663120" cy="365040"/>
          </a:xfrm>
        </p:grpSpPr>
        <p:sp>
          <p:nvSpPr>
            <p:cNvPr id="94" name="CustomShape 3"/>
            <p:cNvSpPr/>
            <p:nvPr/>
          </p:nvSpPr>
          <p:spPr>
            <a:xfrm>
              <a:off x="8372520" y="189000"/>
              <a:ext cx="663120" cy="360000"/>
            </a:xfrm>
            <a:prstGeom prst="rect">
              <a:avLst/>
            </a:prstGeom>
            <a:gradFill rotWithShape="0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/>
            </a:gradFill>
            <a:ln w="9360">
              <a:solidFill>
                <a:srgbClr val="4A7EBB"/>
              </a:solidFill>
              <a:miter/>
            </a:ln>
            <a:effectLst>
              <a:outerShdw blurRad="63500" dist="38100" dir="5400000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4"/>
            <p:cNvSpPr/>
            <p:nvPr/>
          </p:nvSpPr>
          <p:spPr>
            <a:xfrm>
              <a:off x="8372520" y="186480"/>
              <a:ext cx="663120" cy="365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/>
            <a:lstStyle/>
            <a:p>
              <a:pPr algn="ctr">
                <a:lnSpc>
                  <a:spcPct val="100000"/>
                </a:lnSpc>
              </a:pPr>
              <a:r>
                <a:rPr lang="ru-RU" sz="18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19</a:t>
              </a:r>
              <a:endParaRPr lang="ru-RU" sz="1800" b="0" strike="noStrike" spc="-1">
                <a:latin typeface="Arial"/>
              </a:endParaRPr>
            </a:p>
          </p:txBody>
        </p:sp>
      </p:grpSp>
      <p:grpSp>
        <p:nvGrpSpPr>
          <p:cNvPr id="96" name="Group 5"/>
          <p:cNvGrpSpPr/>
          <p:nvPr/>
        </p:nvGrpSpPr>
        <p:grpSpPr>
          <a:xfrm>
            <a:off x="8372520" y="186480"/>
            <a:ext cx="663120" cy="365040"/>
            <a:chOff x="8372520" y="186480"/>
            <a:chExt cx="663120" cy="365040"/>
          </a:xfrm>
        </p:grpSpPr>
        <p:sp>
          <p:nvSpPr>
            <p:cNvPr id="97" name="CustomShape 6"/>
            <p:cNvSpPr/>
            <p:nvPr/>
          </p:nvSpPr>
          <p:spPr>
            <a:xfrm>
              <a:off x="8372520" y="189000"/>
              <a:ext cx="663120" cy="360000"/>
            </a:xfrm>
            <a:prstGeom prst="rect">
              <a:avLst/>
            </a:prstGeom>
            <a:gradFill rotWithShape="0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/>
            </a:gradFill>
            <a:ln w="9360">
              <a:solidFill>
                <a:srgbClr val="4A7EBB"/>
              </a:solidFill>
              <a:miter/>
            </a:ln>
            <a:effectLst>
              <a:outerShdw blurRad="63500" dist="38100" dir="5400000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7"/>
            <p:cNvSpPr/>
            <p:nvPr/>
          </p:nvSpPr>
          <p:spPr>
            <a:xfrm>
              <a:off x="8372520" y="186480"/>
              <a:ext cx="663120" cy="365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/>
            <a:lstStyle/>
            <a:p>
              <a:pPr algn="ctr">
                <a:lnSpc>
                  <a:spcPct val="100000"/>
                </a:lnSpc>
              </a:pPr>
              <a:r>
                <a:rPr lang="ru-RU" sz="18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1</a:t>
              </a:r>
              <a:endParaRPr lang="ru-RU" sz="1800" b="0" strike="noStrike" spc="-1">
                <a:latin typeface="Arial"/>
              </a:endParaRPr>
            </a:p>
          </p:txBody>
        </p:sp>
      </p:grpSp>
      <p:sp>
        <p:nvSpPr>
          <p:cNvPr id="99" name="CustomShape 8"/>
          <p:cNvSpPr/>
          <p:nvPr/>
        </p:nvSpPr>
        <p:spPr>
          <a:xfrm>
            <a:off x="237960" y="1243080"/>
            <a:ext cx="2836440" cy="2009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ru-RU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Опис, як було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  <a:ea typeface="Arial"/>
              </a:rPr>
              <a:t>Люди замовляють літературу безпосередньо в бібліотеці.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</p:txBody>
      </p:sp>
      <p:sp>
        <p:nvSpPr>
          <p:cNvPr id="100" name="CustomShape 9"/>
          <p:cNvSpPr/>
          <p:nvPr/>
        </p:nvSpPr>
        <p:spPr>
          <a:xfrm>
            <a:off x="3203640" y="1258920"/>
            <a:ext cx="2736360" cy="3075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ru-RU" sz="1400" b="0" i="1" strike="noStrike" spc="-1">
                <a:solidFill>
                  <a:srgbClr val="C00000"/>
                </a:solidFill>
                <a:latin typeface="Arial"/>
                <a:ea typeface="Arial"/>
              </a:rPr>
              <a:t>Список проблем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lang="ru-RU" sz="1400" b="0" i="1" strike="noStrike" spc="-1">
                <a:solidFill>
                  <a:srgbClr val="C00000"/>
                </a:solidFill>
                <a:latin typeface="Arial"/>
                <a:ea typeface="Arial"/>
              </a:rPr>
              <a:t>Тривале очікування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lang="ru-RU" sz="1400" b="0" i="1" strike="noStrike" spc="-1">
                <a:solidFill>
                  <a:srgbClr val="C00000"/>
                </a:solidFill>
                <a:latin typeface="Arial"/>
                <a:ea typeface="Arial"/>
              </a:rPr>
              <a:t>Не зручний сайт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lang="ru-RU" sz="1400" b="0" i="1" strike="noStrike" spc="-1">
                <a:solidFill>
                  <a:srgbClr val="C00000"/>
                </a:solidFill>
                <a:latin typeface="Arial"/>
                <a:ea typeface="Arial"/>
              </a:rPr>
              <a:t>Не зрозуміло, чи є посібник в наявності 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</p:txBody>
      </p:sp>
      <p:sp>
        <p:nvSpPr>
          <p:cNvPr id="101" name="CustomShape 10"/>
          <p:cNvSpPr/>
          <p:nvPr/>
        </p:nvSpPr>
        <p:spPr>
          <a:xfrm>
            <a:off x="6248520" y="1258920"/>
            <a:ext cx="2838240" cy="264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ru-RU" sz="1400" b="0" i="1" strike="noStrike" spc="-1">
                <a:solidFill>
                  <a:srgbClr val="00B050"/>
                </a:solidFill>
                <a:latin typeface="Arial"/>
                <a:ea typeface="Arial"/>
              </a:rPr>
              <a:t>Які ключові рішення потрібні і для чого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lang="ru-RU" sz="1400" b="0" i="1" strike="noStrike" spc="-1">
                <a:solidFill>
                  <a:srgbClr val="00B050"/>
                </a:solidFill>
                <a:latin typeface="Arial"/>
                <a:ea typeface="Arial"/>
              </a:rPr>
              <a:t>Формування замовлення літературу поза межами бібліотеки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lang="ru-RU" sz="1400" b="0" i="1" strike="noStrike" spc="-1">
                <a:solidFill>
                  <a:srgbClr val="00B050"/>
                </a:solidFill>
                <a:latin typeface="Arial"/>
                <a:ea typeface="Arial"/>
              </a:rPr>
              <a:t>Можливість зарезервувати посібник, якщо його ще не повернули в бібліотеку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lang="ru-RU" sz="1400" b="0" i="1" strike="noStrike" spc="-1">
                <a:solidFill>
                  <a:srgbClr val="00B050"/>
                </a:solidFill>
                <a:latin typeface="Arial"/>
                <a:ea typeface="Arial"/>
              </a:rPr>
              <a:t>Відслідковування наявності посібника в бібліотеці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90;p27"/>
          <p:cNvPicPr/>
          <p:nvPr/>
        </p:nvPicPr>
        <p:blipFill>
          <a:blip r:embed="rId3"/>
          <a:stretch/>
        </p:blipFill>
        <p:spPr>
          <a:xfrm>
            <a:off x="0" y="1062000"/>
            <a:ext cx="9143640" cy="107640"/>
          </a:xfrm>
          <a:prstGeom prst="rect">
            <a:avLst/>
          </a:prstGeom>
          <a:ln w="12600">
            <a:noFill/>
          </a:ln>
        </p:spPr>
      </p:pic>
      <p:sp>
        <p:nvSpPr>
          <p:cNvPr id="103" name="TextShape 1"/>
          <p:cNvSpPr txBox="1"/>
          <p:nvPr/>
        </p:nvSpPr>
        <p:spPr>
          <a:xfrm>
            <a:off x="0" y="189000"/>
            <a:ext cx="8243640" cy="7837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Мета та завдання проекту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4" name="Group 2"/>
          <p:cNvGrpSpPr/>
          <p:nvPr/>
        </p:nvGrpSpPr>
        <p:grpSpPr>
          <a:xfrm>
            <a:off x="8372520" y="186480"/>
            <a:ext cx="663120" cy="365040"/>
            <a:chOff x="8372520" y="186480"/>
            <a:chExt cx="663120" cy="365040"/>
          </a:xfrm>
        </p:grpSpPr>
        <p:sp>
          <p:nvSpPr>
            <p:cNvPr id="105" name="CustomShape 3"/>
            <p:cNvSpPr/>
            <p:nvPr/>
          </p:nvSpPr>
          <p:spPr>
            <a:xfrm>
              <a:off x="8372520" y="189000"/>
              <a:ext cx="663120" cy="360000"/>
            </a:xfrm>
            <a:prstGeom prst="rect">
              <a:avLst/>
            </a:prstGeom>
            <a:gradFill rotWithShape="0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/>
            </a:gradFill>
            <a:ln w="9360">
              <a:solidFill>
                <a:srgbClr val="4A7EBB"/>
              </a:solidFill>
              <a:miter/>
            </a:ln>
            <a:effectLst>
              <a:outerShdw blurRad="63500" dist="38100" dir="5400000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4"/>
            <p:cNvSpPr/>
            <p:nvPr/>
          </p:nvSpPr>
          <p:spPr>
            <a:xfrm>
              <a:off x="8372520" y="186480"/>
              <a:ext cx="663120" cy="365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/>
            <a:lstStyle/>
            <a:p>
              <a:pPr algn="ctr">
                <a:lnSpc>
                  <a:spcPct val="100000"/>
                </a:lnSpc>
              </a:pPr>
              <a:r>
                <a:rPr lang="ru-RU" sz="18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19</a:t>
              </a:r>
              <a:endParaRPr lang="ru-RU" sz="1800" b="0" strike="noStrike" spc="-1">
                <a:latin typeface="Arial"/>
              </a:endParaRPr>
            </a:p>
          </p:txBody>
        </p:sp>
      </p:grpSp>
      <p:grpSp>
        <p:nvGrpSpPr>
          <p:cNvPr id="107" name="Group 5"/>
          <p:cNvGrpSpPr/>
          <p:nvPr/>
        </p:nvGrpSpPr>
        <p:grpSpPr>
          <a:xfrm>
            <a:off x="8372520" y="186480"/>
            <a:ext cx="663120" cy="365040"/>
            <a:chOff x="8372520" y="186480"/>
            <a:chExt cx="663120" cy="365040"/>
          </a:xfrm>
        </p:grpSpPr>
        <p:sp>
          <p:nvSpPr>
            <p:cNvPr id="108" name="CustomShape 6"/>
            <p:cNvSpPr/>
            <p:nvPr/>
          </p:nvSpPr>
          <p:spPr>
            <a:xfrm>
              <a:off x="8372520" y="189000"/>
              <a:ext cx="663120" cy="360000"/>
            </a:xfrm>
            <a:prstGeom prst="rect">
              <a:avLst/>
            </a:prstGeom>
            <a:gradFill rotWithShape="0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/>
            </a:gradFill>
            <a:ln w="9360">
              <a:solidFill>
                <a:srgbClr val="4A7EBB"/>
              </a:solidFill>
              <a:miter/>
            </a:ln>
            <a:effectLst>
              <a:outerShdw blurRad="63500" dist="38100" dir="5400000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7"/>
            <p:cNvSpPr/>
            <p:nvPr/>
          </p:nvSpPr>
          <p:spPr>
            <a:xfrm>
              <a:off x="8372520" y="186480"/>
              <a:ext cx="663120" cy="365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/>
            <a:lstStyle/>
            <a:p>
              <a:pPr algn="ctr">
                <a:lnSpc>
                  <a:spcPct val="100000"/>
                </a:lnSpc>
              </a:pPr>
              <a:r>
                <a:rPr lang="ru-RU" sz="18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2</a:t>
              </a:r>
              <a:endParaRPr lang="ru-RU" sz="1800" b="0" strike="noStrike" spc="-1">
                <a:latin typeface="Arial"/>
              </a:endParaRPr>
            </a:p>
          </p:txBody>
        </p:sp>
      </p:grpSp>
      <p:sp>
        <p:nvSpPr>
          <p:cNvPr id="110" name="CustomShape 8"/>
          <p:cNvSpPr/>
          <p:nvPr/>
        </p:nvSpPr>
        <p:spPr>
          <a:xfrm>
            <a:off x="155520" y="1573200"/>
            <a:ext cx="8737200" cy="914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Мета поляга</a:t>
            </a:r>
            <a:r>
              <a:rPr lang="ru-RU" sz="1800" b="1" strike="noStrike" spc="-1">
                <a:solidFill>
                  <a:srgbClr val="000000"/>
                </a:solidFill>
                <a:latin typeface="Arial"/>
                <a:ea typeface="Arial"/>
              </a:rPr>
              <a:t>є в спрощенні та прискоренні процесу замовлення та отимання літератури в бібіліотеці  КПІ.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11" name="CustomShape 9"/>
          <p:cNvSpPr/>
          <p:nvPr/>
        </p:nvSpPr>
        <p:spPr>
          <a:xfrm>
            <a:off x="155520" y="2900520"/>
            <a:ext cx="3623760" cy="1737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Завдання проекту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  <a:ea typeface="Arial"/>
              </a:rPr>
              <a:t>Створити сайт для дистанційного замовлення літератури будь якої мови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201;p28"/>
          <p:cNvPicPr/>
          <p:nvPr/>
        </p:nvPicPr>
        <p:blipFill>
          <a:blip r:embed="rId3"/>
          <a:stretch/>
        </p:blipFill>
        <p:spPr>
          <a:xfrm>
            <a:off x="0" y="1062000"/>
            <a:ext cx="9143640" cy="107640"/>
          </a:xfrm>
          <a:prstGeom prst="rect">
            <a:avLst/>
          </a:prstGeom>
          <a:ln w="12600">
            <a:noFill/>
          </a:ln>
        </p:spPr>
      </p:pic>
      <p:sp>
        <p:nvSpPr>
          <p:cNvPr id="113" name="TextShape 1"/>
          <p:cNvSpPr txBox="1"/>
          <p:nvPr/>
        </p:nvSpPr>
        <p:spPr>
          <a:xfrm>
            <a:off x="0" y="189000"/>
            <a:ext cx="8243640" cy="7837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Ієрархія процесів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4" name="Group 2"/>
          <p:cNvGrpSpPr/>
          <p:nvPr/>
        </p:nvGrpSpPr>
        <p:grpSpPr>
          <a:xfrm>
            <a:off x="8372520" y="186480"/>
            <a:ext cx="663120" cy="365040"/>
            <a:chOff x="8372520" y="186480"/>
            <a:chExt cx="663120" cy="365040"/>
          </a:xfrm>
        </p:grpSpPr>
        <p:sp>
          <p:nvSpPr>
            <p:cNvPr id="115" name="CustomShape 3"/>
            <p:cNvSpPr/>
            <p:nvPr/>
          </p:nvSpPr>
          <p:spPr>
            <a:xfrm>
              <a:off x="8372520" y="189000"/>
              <a:ext cx="663120" cy="360000"/>
            </a:xfrm>
            <a:prstGeom prst="rect">
              <a:avLst/>
            </a:prstGeom>
            <a:gradFill rotWithShape="0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/>
            </a:gradFill>
            <a:ln w="9360">
              <a:solidFill>
                <a:srgbClr val="4A7EBB"/>
              </a:solidFill>
              <a:miter/>
            </a:ln>
            <a:effectLst>
              <a:outerShdw blurRad="63500" dist="38100" dir="5400000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4"/>
            <p:cNvSpPr/>
            <p:nvPr/>
          </p:nvSpPr>
          <p:spPr>
            <a:xfrm>
              <a:off x="8372520" y="186480"/>
              <a:ext cx="663120" cy="365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/>
            <a:lstStyle/>
            <a:p>
              <a:pPr algn="ctr">
                <a:lnSpc>
                  <a:spcPct val="100000"/>
                </a:lnSpc>
              </a:pPr>
              <a:r>
                <a:rPr lang="ru-RU" sz="18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19</a:t>
              </a:r>
              <a:endParaRPr lang="ru-RU" sz="1800" b="0" strike="noStrike" spc="-1">
                <a:latin typeface="Arial"/>
              </a:endParaRPr>
            </a:p>
          </p:txBody>
        </p:sp>
      </p:grpSp>
      <p:grpSp>
        <p:nvGrpSpPr>
          <p:cNvPr id="117" name="Group 5"/>
          <p:cNvGrpSpPr/>
          <p:nvPr/>
        </p:nvGrpSpPr>
        <p:grpSpPr>
          <a:xfrm>
            <a:off x="8372520" y="186480"/>
            <a:ext cx="663120" cy="365040"/>
            <a:chOff x="8372520" y="186480"/>
            <a:chExt cx="663120" cy="365040"/>
          </a:xfrm>
        </p:grpSpPr>
        <p:sp>
          <p:nvSpPr>
            <p:cNvPr id="118" name="CustomShape 6"/>
            <p:cNvSpPr/>
            <p:nvPr/>
          </p:nvSpPr>
          <p:spPr>
            <a:xfrm>
              <a:off x="8372520" y="189000"/>
              <a:ext cx="663120" cy="360000"/>
            </a:xfrm>
            <a:prstGeom prst="rect">
              <a:avLst/>
            </a:prstGeom>
            <a:gradFill rotWithShape="0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/>
            </a:gradFill>
            <a:ln w="9360">
              <a:solidFill>
                <a:srgbClr val="4A7EBB"/>
              </a:solidFill>
              <a:miter/>
            </a:ln>
            <a:effectLst>
              <a:outerShdw blurRad="63500" dist="38100" dir="5400000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7"/>
            <p:cNvSpPr/>
            <p:nvPr/>
          </p:nvSpPr>
          <p:spPr>
            <a:xfrm>
              <a:off x="8372520" y="186480"/>
              <a:ext cx="663120" cy="365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/>
            <a:lstStyle/>
            <a:p>
              <a:pPr algn="ctr">
                <a:lnSpc>
                  <a:spcPct val="100000"/>
                </a:lnSpc>
              </a:pPr>
              <a:r>
                <a:rPr lang="ru-RU" sz="18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3</a:t>
              </a:r>
              <a:endParaRPr lang="ru-RU" sz="1800" b="0" strike="noStrike" spc="-1">
                <a:latin typeface="Arial"/>
              </a:endParaRPr>
            </a:p>
          </p:txBody>
        </p:sp>
      </p:grpSp>
      <p:pic>
        <p:nvPicPr>
          <p:cNvPr id="120" name="Picture 12"/>
          <p:cNvPicPr/>
          <p:nvPr/>
        </p:nvPicPr>
        <p:blipFill>
          <a:blip r:embed="rId4"/>
          <a:stretch/>
        </p:blipFill>
        <p:spPr>
          <a:xfrm>
            <a:off x="-1440" y="1484280"/>
            <a:ext cx="9145080" cy="4795560"/>
          </a:xfrm>
          <a:prstGeom prst="rect">
            <a:avLst/>
          </a:prstGeom>
          <a:ln w="12600">
            <a:noFill/>
          </a:ln>
        </p:spPr>
      </p:pic>
      <p:pic>
        <p:nvPicPr>
          <p:cNvPr id="121" name="Рисунок 120"/>
          <p:cNvPicPr/>
          <p:nvPr/>
        </p:nvPicPr>
        <p:blipFill>
          <a:blip r:embed="rId5"/>
          <a:stretch/>
        </p:blipFill>
        <p:spPr>
          <a:xfrm rot="21587400">
            <a:off x="7560" y="1576080"/>
            <a:ext cx="9142920" cy="503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201;p28"/>
          <p:cNvPicPr/>
          <p:nvPr/>
        </p:nvPicPr>
        <p:blipFill>
          <a:blip r:embed="rId3"/>
          <a:stretch/>
        </p:blipFill>
        <p:spPr>
          <a:xfrm>
            <a:off x="0" y="1062000"/>
            <a:ext cx="9143640" cy="107640"/>
          </a:xfrm>
          <a:prstGeom prst="rect">
            <a:avLst/>
          </a:prstGeom>
          <a:ln w="12600">
            <a:noFill/>
          </a:ln>
        </p:spPr>
      </p:pic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E46C0A"/>
                </a:solidFill>
                <a:latin typeface="Arial"/>
                <a:ea typeface="Arial"/>
              </a:rPr>
              <a:t>Бізнес правила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/>
          <a:lstStyle/>
          <a:p>
            <a:pPr marL="342900" lvl="0" indent="-342900">
              <a:buFont typeface="+mj-lt"/>
              <a:buAutoNum type="arabicPeriod"/>
            </a:pPr>
            <a:r>
              <a:rPr lang="uk-UA" dirty="0"/>
              <a:t>Будь-яка людина може зареєструватися на сайті</a:t>
            </a:r>
            <a:endParaRPr lang="ru-UA" dirty="0"/>
          </a:p>
          <a:p>
            <a:pPr marL="342900" lvl="0" indent="-342900">
              <a:buFont typeface="+mj-lt"/>
              <a:buAutoNum type="arabicPeriod"/>
            </a:pPr>
            <a:r>
              <a:rPr lang="uk-UA" dirty="0"/>
              <a:t>Сервіс підтримує можливості статистики</a:t>
            </a:r>
            <a:endParaRPr lang="ru-UA" dirty="0"/>
          </a:p>
          <a:p>
            <a:pPr marL="342900" lvl="0" indent="-342900">
              <a:buFont typeface="+mj-lt"/>
              <a:buAutoNum type="arabicPeriod"/>
            </a:pPr>
            <a:r>
              <a:rPr lang="uk-UA" dirty="0"/>
              <a:t>Лише зареєстрований користувач може бачити статистику</a:t>
            </a:r>
            <a:endParaRPr lang="ru-UA" dirty="0"/>
          </a:p>
          <a:p>
            <a:pPr marL="342900" lvl="0" indent="-342900">
              <a:buFont typeface="+mj-lt"/>
              <a:buAutoNum type="arabicPeriod"/>
            </a:pPr>
            <a:r>
              <a:rPr lang="uk-UA" dirty="0"/>
              <a:t>Користувач може змінювати свої поля авторизації</a:t>
            </a:r>
            <a:endParaRPr lang="ru-UA" dirty="0"/>
          </a:p>
          <a:p>
            <a:pPr marL="342900" lvl="0" indent="-342900">
              <a:buFont typeface="+mj-lt"/>
              <a:buAutoNum type="arabicPeriod"/>
            </a:pPr>
            <a:r>
              <a:rPr lang="uk-UA" dirty="0"/>
              <a:t>Користувач може відновити пароль</a:t>
            </a:r>
            <a:endParaRPr lang="ru-UA" dirty="0"/>
          </a:p>
          <a:p>
            <a:pPr marL="342900" lvl="0" indent="-342900">
              <a:buFont typeface="+mj-lt"/>
              <a:buAutoNum type="arabicPeriod"/>
            </a:pPr>
            <a:r>
              <a:rPr lang="uk-UA" dirty="0"/>
              <a:t>Сервіс зберігає інформацію недоступною для інших користувачів</a:t>
            </a:r>
            <a:endParaRPr lang="ru-UA" dirty="0"/>
          </a:p>
          <a:p>
            <a:pPr marL="342900" lvl="0" indent="-342900">
              <a:buFont typeface="+mj-lt"/>
              <a:buAutoNum type="arabicPeriod"/>
            </a:pPr>
            <a:r>
              <a:rPr lang="uk-UA" dirty="0"/>
              <a:t>Лише авторизований користувач може переглядати усі розділи ресурсу</a:t>
            </a:r>
            <a:endParaRPr lang="ru-UA" dirty="0"/>
          </a:p>
          <a:p>
            <a:pPr marL="342900" lvl="0" indent="-342900">
              <a:buFont typeface="+mj-lt"/>
              <a:buAutoNum type="arabicPeriod"/>
            </a:pPr>
            <a:r>
              <a:rPr lang="uk-UA" dirty="0"/>
              <a:t>Користувач може видалити свій </a:t>
            </a:r>
            <a:r>
              <a:rPr lang="uk-UA" dirty="0" err="1"/>
              <a:t>профайл</a:t>
            </a:r>
            <a:r>
              <a:rPr lang="uk-UA" dirty="0"/>
              <a:t> за бажанням</a:t>
            </a:r>
            <a:endParaRPr lang="ru-UA" dirty="0"/>
          </a:p>
        </p:txBody>
      </p:sp>
      <p:grpSp>
        <p:nvGrpSpPr>
          <p:cNvPr id="125" name="Group 3"/>
          <p:cNvGrpSpPr/>
          <p:nvPr/>
        </p:nvGrpSpPr>
        <p:grpSpPr>
          <a:xfrm>
            <a:off x="8372520" y="186480"/>
            <a:ext cx="663120" cy="365040"/>
            <a:chOff x="8372520" y="186480"/>
            <a:chExt cx="663120" cy="365040"/>
          </a:xfrm>
        </p:grpSpPr>
        <p:sp>
          <p:nvSpPr>
            <p:cNvPr id="126" name="CustomShape 4"/>
            <p:cNvSpPr/>
            <p:nvPr/>
          </p:nvSpPr>
          <p:spPr>
            <a:xfrm>
              <a:off x="8372520" y="189000"/>
              <a:ext cx="663120" cy="360000"/>
            </a:xfrm>
            <a:prstGeom prst="rect">
              <a:avLst/>
            </a:prstGeom>
            <a:gradFill rotWithShape="0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/>
            </a:gradFill>
            <a:ln w="9360">
              <a:solidFill>
                <a:srgbClr val="4A7EBB"/>
              </a:solidFill>
              <a:miter/>
            </a:ln>
            <a:effectLst>
              <a:outerShdw blurRad="63500" dist="38100" dir="5400000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5"/>
            <p:cNvSpPr/>
            <p:nvPr/>
          </p:nvSpPr>
          <p:spPr>
            <a:xfrm>
              <a:off x="8372520" y="186480"/>
              <a:ext cx="663120" cy="365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/>
            <a:lstStyle/>
            <a:p>
              <a:pPr algn="ctr">
                <a:lnSpc>
                  <a:spcPct val="100000"/>
                </a:lnSpc>
              </a:pPr>
              <a:r>
                <a:rPr lang="ru-RU" sz="18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19</a:t>
              </a:r>
              <a:endParaRPr lang="ru-RU" sz="1800" b="0" strike="noStrike" spc="-1">
                <a:latin typeface="Arial"/>
              </a:endParaRPr>
            </a:p>
          </p:txBody>
        </p:sp>
      </p:grpSp>
      <p:grpSp>
        <p:nvGrpSpPr>
          <p:cNvPr id="128" name="Group 6"/>
          <p:cNvGrpSpPr/>
          <p:nvPr/>
        </p:nvGrpSpPr>
        <p:grpSpPr>
          <a:xfrm>
            <a:off x="8372520" y="186480"/>
            <a:ext cx="663120" cy="365040"/>
            <a:chOff x="8372520" y="186480"/>
            <a:chExt cx="663120" cy="365040"/>
          </a:xfrm>
        </p:grpSpPr>
        <p:sp>
          <p:nvSpPr>
            <p:cNvPr id="129" name="CustomShape 7"/>
            <p:cNvSpPr/>
            <p:nvPr/>
          </p:nvSpPr>
          <p:spPr>
            <a:xfrm>
              <a:off x="8372520" y="189000"/>
              <a:ext cx="663120" cy="360000"/>
            </a:xfrm>
            <a:prstGeom prst="rect">
              <a:avLst/>
            </a:prstGeom>
            <a:gradFill rotWithShape="0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/>
            </a:gradFill>
            <a:ln w="9360">
              <a:solidFill>
                <a:srgbClr val="4A7EBB"/>
              </a:solidFill>
              <a:miter/>
            </a:ln>
            <a:effectLst>
              <a:outerShdw blurRad="63500" dist="38100" dir="5400000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8"/>
            <p:cNvSpPr/>
            <p:nvPr/>
          </p:nvSpPr>
          <p:spPr>
            <a:xfrm>
              <a:off x="8372520" y="186480"/>
              <a:ext cx="663120" cy="365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/>
            <a:lstStyle/>
            <a:p>
              <a:pPr algn="ctr">
                <a:lnSpc>
                  <a:spcPct val="100000"/>
                </a:lnSpc>
              </a:pPr>
              <a:r>
                <a:rPr lang="ru-RU" sz="18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4</a:t>
              </a:r>
              <a:endParaRPr lang="ru-RU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0" y="189000"/>
            <a:ext cx="8243640" cy="7837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Use Case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2" name="Group 2"/>
          <p:cNvGrpSpPr/>
          <p:nvPr/>
        </p:nvGrpSpPr>
        <p:grpSpPr>
          <a:xfrm>
            <a:off x="8372520" y="186480"/>
            <a:ext cx="663120" cy="365040"/>
            <a:chOff x="8372520" y="186480"/>
            <a:chExt cx="663120" cy="365040"/>
          </a:xfrm>
        </p:grpSpPr>
        <p:sp>
          <p:nvSpPr>
            <p:cNvPr id="133" name="CustomShape 3"/>
            <p:cNvSpPr/>
            <p:nvPr/>
          </p:nvSpPr>
          <p:spPr>
            <a:xfrm>
              <a:off x="8372520" y="189000"/>
              <a:ext cx="663120" cy="360000"/>
            </a:xfrm>
            <a:prstGeom prst="rect">
              <a:avLst/>
            </a:prstGeom>
            <a:gradFill rotWithShape="0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/>
            </a:gradFill>
            <a:ln w="9360">
              <a:solidFill>
                <a:srgbClr val="4A7EBB"/>
              </a:solidFill>
              <a:miter/>
            </a:ln>
            <a:effectLst>
              <a:outerShdw blurRad="63500" dist="38100" dir="5400000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4"/>
            <p:cNvSpPr/>
            <p:nvPr/>
          </p:nvSpPr>
          <p:spPr>
            <a:xfrm>
              <a:off x="8372520" y="186480"/>
              <a:ext cx="663120" cy="365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/>
            <a:lstStyle/>
            <a:p>
              <a:pPr algn="ctr">
                <a:lnSpc>
                  <a:spcPct val="100000"/>
                </a:lnSpc>
              </a:pPr>
              <a:r>
                <a:rPr lang="ru-RU" sz="18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19</a:t>
              </a:r>
              <a:endParaRPr lang="ru-RU" sz="1800" b="0" strike="noStrike" spc="-1">
                <a:latin typeface="Arial"/>
              </a:endParaRPr>
            </a:p>
          </p:txBody>
        </p:sp>
      </p:grpSp>
      <p:grpSp>
        <p:nvGrpSpPr>
          <p:cNvPr id="135" name="Group 5"/>
          <p:cNvGrpSpPr/>
          <p:nvPr/>
        </p:nvGrpSpPr>
        <p:grpSpPr>
          <a:xfrm>
            <a:off x="8372520" y="186480"/>
            <a:ext cx="663120" cy="365040"/>
            <a:chOff x="8372520" y="186480"/>
            <a:chExt cx="663120" cy="365040"/>
          </a:xfrm>
        </p:grpSpPr>
        <p:sp>
          <p:nvSpPr>
            <p:cNvPr id="136" name="CustomShape 6"/>
            <p:cNvSpPr/>
            <p:nvPr/>
          </p:nvSpPr>
          <p:spPr>
            <a:xfrm>
              <a:off x="8372520" y="189000"/>
              <a:ext cx="663120" cy="360000"/>
            </a:xfrm>
            <a:prstGeom prst="rect">
              <a:avLst/>
            </a:prstGeom>
            <a:gradFill rotWithShape="0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/>
            </a:gradFill>
            <a:ln w="9360">
              <a:solidFill>
                <a:srgbClr val="4A7EBB"/>
              </a:solidFill>
              <a:miter/>
            </a:ln>
            <a:effectLst>
              <a:outerShdw blurRad="63500" dist="38100" dir="5400000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7"/>
            <p:cNvSpPr/>
            <p:nvPr/>
          </p:nvSpPr>
          <p:spPr>
            <a:xfrm>
              <a:off x="8372520" y="186480"/>
              <a:ext cx="663120" cy="365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/>
            <a:lstStyle/>
            <a:p>
              <a:pPr algn="ctr">
                <a:lnSpc>
                  <a:spcPct val="100000"/>
                </a:lnSpc>
              </a:pPr>
              <a:r>
                <a:rPr lang="ru-RU" sz="18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5</a:t>
              </a:r>
              <a:endParaRPr lang="ru-RU" sz="1800" b="0" strike="noStrike" spc="-1">
                <a:latin typeface="Arial"/>
              </a:endParaRPr>
            </a:p>
          </p:txBody>
        </p:sp>
      </p:grpSp>
      <p:pic>
        <p:nvPicPr>
          <p:cNvPr id="138" name="USE case diaаgram.pdf"/>
          <p:cNvPicPr/>
          <p:nvPr/>
        </p:nvPicPr>
        <p:blipFill>
          <a:blip r:embed="rId3"/>
          <a:stretch/>
        </p:blipFill>
        <p:spPr>
          <a:xfrm>
            <a:off x="834120" y="766800"/>
            <a:ext cx="7753320" cy="605376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235;p31"/>
          <p:cNvPicPr/>
          <p:nvPr/>
        </p:nvPicPr>
        <p:blipFill>
          <a:blip r:embed="rId3"/>
          <a:stretch/>
        </p:blipFill>
        <p:spPr>
          <a:xfrm>
            <a:off x="0" y="1062000"/>
            <a:ext cx="9143640" cy="107640"/>
          </a:xfrm>
          <a:prstGeom prst="rect">
            <a:avLst/>
          </a:prstGeom>
          <a:ln w="12600">
            <a:noFill/>
          </a:ln>
        </p:spPr>
      </p:pic>
      <p:sp>
        <p:nvSpPr>
          <p:cNvPr id="140" name="TextShape 1"/>
          <p:cNvSpPr txBox="1"/>
          <p:nvPr/>
        </p:nvSpPr>
        <p:spPr>
          <a:xfrm>
            <a:off x="0" y="189000"/>
            <a:ext cx="8243640" cy="7837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Прототипи інтерфейсу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1" name="Group 2"/>
          <p:cNvGrpSpPr/>
          <p:nvPr/>
        </p:nvGrpSpPr>
        <p:grpSpPr>
          <a:xfrm>
            <a:off x="8372520" y="186480"/>
            <a:ext cx="663120" cy="365040"/>
            <a:chOff x="8372520" y="186480"/>
            <a:chExt cx="663120" cy="365040"/>
          </a:xfrm>
        </p:grpSpPr>
        <p:sp>
          <p:nvSpPr>
            <p:cNvPr id="142" name="CustomShape 3"/>
            <p:cNvSpPr/>
            <p:nvPr/>
          </p:nvSpPr>
          <p:spPr>
            <a:xfrm>
              <a:off x="8372520" y="189000"/>
              <a:ext cx="663120" cy="360000"/>
            </a:xfrm>
            <a:prstGeom prst="rect">
              <a:avLst/>
            </a:prstGeom>
            <a:gradFill rotWithShape="0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/>
            </a:gradFill>
            <a:ln w="9360">
              <a:solidFill>
                <a:srgbClr val="4A7EBB"/>
              </a:solidFill>
              <a:miter/>
            </a:ln>
            <a:effectLst>
              <a:outerShdw blurRad="63500" dist="38100" dir="5400000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4"/>
            <p:cNvSpPr/>
            <p:nvPr/>
          </p:nvSpPr>
          <p:spPr>
            <a:xfrm>
              <a:off x="8372520" y="186480"/>
              <a:ext cx="663120" cy="365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/>
            <a:lstStyle/>
            <a:p>
              <a:pPr algn="ctr">
                <a:lnSpc>
                  <a:spcPct val="100000"/>
                </a:lnSpc>
              </a:pPr>
              <a:r>
                <a:rPr lang="ru-RU" sz="18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19</a:t>
              </a:r>
              <a:endParaRPr lang="ru-RU" sz="1800" b="0" strike="noStrike" spc="-1">
                <a:latin typeface="Arial"/>
              </a:endParaRPr>
            </a:p>
          </p:txBody>
        </p:sp>
      </p:grpSp>
      <p:grpSp>
        <p:nvGrpSpPr>
          <p:cNvPr id="144" name="Group 5"/>
          <p:cNvGrpSpPr/>
          <p:nvPr/>
        </p:nvGrpSpPr>
        <p:grpSpPr>
          <a:xfrm>
            <a:off x="8372520" y="186480"/>
            <a:ext cx="663120" cy="365040"/>
            <a:chOff x="8372520" y="186480"/>
            <a:chExt cx="663120" cy="365040"/>
          </a:xfrm>
        </p:grpSpPr>
        <p:sp>
          <p:nvSpPr>
            <p:cNvPr id="145" name="CustomShape 6"/>
            <p:cNvSpPr/>
            <p:nvPr/>
          </p:nvSpPr>
          <p:spPr>
            <a:xfrm>
              <a:off x="8372520" y="189000"/>
              <a:ext cx="663120" cy="360000"/>
            </a:xfrm>
            <a:prstGeom prst="rect">
              <a:avLst/>
            </a:prstGeom>
            <a:gradFill rotWithShape="0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/>
            </a:gradFill>
            <a:ln w="9360">
              <a:solidFill>
                <a:srgbClr val="4A7EBB"/>
              </a:solidFill>
              <a:miter/>
            </a:ln>
            <a:effectLst>
              <a:outerShdw blurRad="63500" dist="38100" dir="5400000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CustomShape 7"/>
            <p:cNvSpPr/>
            <p:nvPr/>
          </p:nvSpPr>
          <p:spPr>
            <a:xfrm>
              <a:off x="8372520" y="186480"/>
              <a:ext cx="663120" cy="365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/>
            <a:lstStyle/>
            <a:p>
              <a:pPr algn="ctr">
                <a:lnSpc>
                  <a:spcPct val="100000"/>
                </a:lnSpc>
              </a:pPr>
              <a:r>
                <a:rPr lang="ru-RU" sz="18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7</a:t>
              </a:r>
              <a:endParaRPr lang="ru-RU" sz="1800" b="0" strike="noStrike" spc="-1">
                <a:latin typeface="Arial"/>
              </a:endParaRPr>
            </a:p>
          </p:txBody>
        </p:sp>
      </p:grpSp>
      <p:pic>
        <p:nvPicPr>
          <p:cNvPr id="147" name="Знімок екрана 2020-05-04 о 21.39.39.png"/>
          <p:cNvPicPr/>
          <p:nvPr/>
        </p:nvPicPr>
        <p:blipFill>
          <a:blip r:embed="rId4"/>
          <a:stretch/>
        </p:blipFill>
        <p:spPr>
          <a:xfrm>
            <a:off x="412920" y="1258920"/>
            <a:ext cx="6822720" cy="5226120"/>
          </a:xfrm>
          <a:prstGeom prst="rect">
            <a:avLst/>
          </a:prstGeom>
          <a:ln w="12600">
            <a:noFill/>
          </a:ln>
        </p:spPr>
      </p:pic>
      <p:sp>
        <p:nvSpPr>
          <p:cNvPr id="148" name="CustomShape 8"/>
          <p:cNvSpPr/>
          <p:nvPr/>
        </p:nvSpPr>
        <p:spPr>
          <a:xfrm>
            <a:off x="504000" y="1169640"/>
            <a:ext cx="6912000" cy="16383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9"/>
          <p:cNvSpPr/>
          <p:nvPr/>
        </p:nvSpPr>
        <p:spPr>
          <a:xfrm>
            <a:off x="3024000" y="3600000"/>
            <a:ext cx="1368000" cy="2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10"/>
          <p:cNvSpPr/>
          <p:nvPr/>
        </p:nvSpPr>
        <p:spPr>
          <a:xfrm>
            <a:off x="936000" y="5688000"/>
            <a:ext cx="2088000" cy="2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11"/>
          <p:cNvSpPr/>
          <p:nvPr/>
        </p:nvSpPr>
        <p:spPr>
          <a:xfrm>
            <a:off x="3528000" y="5688000"/>
            <a:ext cx="1296000" cy="2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12"/>
          <p:cNvSpPr/>
          <p:nvPr/>
        </p:nvSpPr>
        <p:spPr>
          <a:xfrm>
            <a:off x="5616000" y="5688000"/>
            <a:ext cx="648000" cy="2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3"/>
          <p:cNvSpPr/>
          <p:nvPr/>
        </p:nvSpPr>
        <p:spPr>
          <a:xfrm>
            <a:off x="1152000" y="6192000"/>
            <a:ext cx="1656000" cy="2930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14"/>
          <p:cNvSpPr/>
          <p:nvPr/>
        </p:nvSpPr>
        <p:spPr>
          <a:xfrm>
            <a:off x="3456000" y="6120000"/>
            <a:ext cx="1440000" cy="3650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15"/>
          <p:cNvSpPr/>
          <p:nvPr/>
        </p:nvSpPr>
        <p:spPr>
          <a:xfrm>
            <a:off x="5688000" y="6192000"/>
            <a:ext cx="576000" cy="2930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246;p32"/>
          <p:cNvPicPr/>
          <p:nvPr/>
        </p:nvPicPr>
        <p:blipFill>
          <a:blip r:embed="rId2"/>
          <a:stretch/>
        </p:blipFill>
        <p:spPr>
          <a:xfrm>
            <a:off x="122400" y="3137040"/>
            <a:ext cx="3957120" cy="2930040"/>
          </a:xfrm>
          <a:prstGeom prst="rect">
            <a:avLst/>
          </a:prstGeom>
          <a:ln w="12600">
            <a:noFill/>
          </a:ln>
        </p:spPr>
      </p:pic>
      <p:sp>
        <p:nvSpPr>
          <p:cNvPr id="157" name="CustomShape 1"/>
          <p:cNvSpPr/>
          <p:nvPr/>
        </p:nvSpPr>
        <p:spPr>
          <a:xfrm>
            <a:off x="1114560" y="1541520"/>
            <a:ext cx="7095600" cy="762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FFA15D"/>
                </a:solidFill>
                <a:latin typeface="Calibri"/>
                <a:ea typeface="Calibri"/>
              </a:rPr>
              <a:t>Дякую за увагу!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20840" y="4602240"/>
            <a:ext cx="8229240" cy="457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987</Words>
  <Application>Microsoft Office PowerPoint</Application>
  <PresentationFormat>Экран (4:3)</PresentationFormat>
  <Paragraphs>107</Paragraphs>
  <Slides>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StarSymbol</vt:lpstr>
      <vt:lpstr>Times New Roman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Таня</cp:lastModifiedBy>
  <cp:revision>2</cp:revision>
  <dcterms:modified xsi:type="dcterms:W3CDTF">2020-05-30T20:43:44Z</dcterms:modified>
  <dc:language>ru-RU</dc:language>
</cp:coreProperties>
</file>