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3.png" ContentType="image/png"/>
  <Override PartName="/ppt/media/image12.jpeg" ContentType="image/jpeg"/>
  <Override PartName="/ppt/media/image10.jpeg" ContentType="image/jpeg"/>
  <Override PartName="/ppt/media/image8.jpeg" ContentType="image/jpeg"/>
  <Override PartName="/ppt/media/image9.png" ContentType="image/png"/>
  <Override PartName="/ppt/media/image7.jpeg" ContentType="image/jpeg"/>
  <Override PartName="/ppt/media/image2.jpeg" ContentType="image/jpeg"/>
  <Override PartName="/ppt/media/image1.png" ContentType="image/pn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7FA6E3A-45EF-4B26-89FC-F880B19158D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b="0" i="1" lang="ru-RU" sz="1800" spc="-1" strike="noStrike">
                <a:latin typeface="Arial"/>
              </a:rPr>
              <a:t>"Що зробити</a:t>
            </a:r>
            <a:r>
              <a:rPr b="0" lang="ru-RU" sz="1800" spc="-1" strike="noStrike">
                <a:latin typeface="Arial"/>
              </a:rPr>
              <a:t> для досягнення мети і </a:t>
            </a:r>
            <a:r>
              <a:rPr b="0" i="1" lang="ru-RU" sz="1800" spc="-1" strike="noStrike">
                <a:latin typeface="Arial"/>
              </a:rPr>
              <a:t>яким чином це зробити?"</a:t>
            </a:r>
            <a:r>
              <a:rPr b="0" lang="ru-RU" sz="1800" spc="-1" strike="noStrike">
                <a:latin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Мета проекту повинна відповідати на запитання: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- Чи достатньо значуща і актуальна мета, щоб її здійснювати?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- Чи є дана мета передумовою успіху?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- Чи відповідають засоби досягнення і мета між собою?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- Наскільки мета реальна та відповідає напряму діяльності і потенціалу організації?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- Чи прослідковується логічна послідовність між метою та етапами її здійснення?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- Чи відповідають очікувані результати вирішенню мети?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- Чи матиме мета розвиток після реалізації проекту у майбутньому?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Серед критеріїв відповідності завдань меті проекту є: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1. Зв'язок з проблемою.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2. Доцільність.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3. Відповідність місії.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4. Зацікавленість клієнтів.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5. Виправданість завдань.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6. Дотримання етики.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7. Відповідність кінцевих результатів до заявленої цілі.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8. Кваліфікація персоналу.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9. Підтримка у суспільстві.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1. Чіткість, конкретність, певність, дієвість.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2. Вимірність - підлягають оглядовому підтвердженню.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3. Реалістичність - можна досягти за допомогою наявних ресурсів.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4. Гідність - не бути надто дрібними.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5. Адекватність - відповідність потребам громади.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Приклад формулювання мети та завдань.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Завдання: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4. Продемонструвати підтримку Представництва Фонду ім. Гайнріха Бьолля в Україні.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6. Привернути увагу ЗМІ до майбутнього Проекту.</a:t>
            </a:r>
            <a:endParaRPr b="0" lang="ru-RU" sz="18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7. Залучити до майбутнього Проекту нових учасників, експертів, спонсорів.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Під час виступу: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- визначити процеси, що дають найбільший бізнес ефект – Відслідковування зміни ціни товару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- визначити процеси, що будуть сервісами – Оплата замовлення.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Під час виступу: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- визначити процеси, що дають найбільший бізнес ефект – Відслідковування зміни ціни товару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- визначити процеси, що будуть сервісами – Оплата замовлення.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Створити гіперпосилання на адресу прототипу. Кнопка.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Ti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tl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e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xt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p>
            <a:pPr marL="457200" indent="-43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972360" indent="-46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2" marL="1498680" indent="-507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3" marL="2042280" indent="-568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4" marL="2499480" indent="-568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22920" y="6404400"/>
            <a:ext cx="263520" cy="268920"/>
          </a:xfrm>
          <a:prstGeom prst="rect">
            <a:avLst/>
          </a:prstGeom>
        </p:spPr>
        <p:txBody>
          <a:bodyPr lIns="45720" rIns="45720" anchor="ctr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p>
            <a:pPr marL="457200" indent="-43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972360" indent="-4640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2" marL="1498680" indent="-507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3" marL="2042280" indent="-568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4" marL="2499480" indent="-568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22920" y="6404400"/>
            <a:ext cx="263520" cy="268920"/>
          </a:xfrm>
          <a:prstGeom prst="rect">
            <a:avLst/>
          </a:prstGeom>
        </p:spPr>
        <p:txBody>
          <a:bodyPr lIns="45720" rIns="45720" anchor="ctr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36520" y="2637000"/>
            <a:ext cx="8670600" cy="1071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e46c0a"/>
                </a:solidFill>
                <a:latin typeface="Arial"/>
                <a:ea typeface="Arial"/>
              </a:rPr>
              <a:t>Онлайн публічна бібліотека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164;p25" descr=""/>
          <p:cNvPicPr/>
          <p:nvPr/>
        </p:nvPicPr>
        <p:blipFill>
          <a:blip r:embed="rId1"/>
          <a:stretch/>
        </p:blipFill>
        <p:spPr>
          <a:xfrm>
            <a:off x="6219720" y="5175360"/>
            <a:ext cx="2923920" cy="1682280"/>
          </a:xfrm>
          <a:prstGeom prst="rect">
            <a:avLst/>
          </a:prstGeom>
          <a:ln w="12600">
            <a:noFill/>
          </a:ln>
        </p:spPr>
      </p:pic>
      <p:pic>
        <p:nvPicPr>
          <p:cNvPr id="86" name="Google Shape;166;p25" descr=""/>
          <p:cNvPicPr/>
          <p:nvPr/>
        </p:nvPicPr>
        <p:blipFill>
          <a:blip r:embed="rId2"/>
          <a:stretch/>
        </p:blipFill>
        <p:spPr>
          <a:xfrm>
            <a:off x="7070760" y="76320"/>
            <a:ext cx="1909440" cy="1907640"/>
          </a:xfrm>
          <a:prstGeom prst="rect">
            <a:avLst/>
          </a:prstGeom>
          <a:ln w="12600">
            <a:noFill/>
          </a:ln>
        </p:spPr>
      </p:pic>
      <p:pic>
        <p:nvPicPr>
          <p:cNvPr id="87" name="Google Shape;167;p25" descr=""/>
          <p:cNvPicPr/>
          <p:nvPr/>
        </p:nvPicPr>
        <p:blipFill>
          <a:blip r:embed="rId3"/>
          <a:srcRect l="0" t="7349" r="0" b="0"/>
          <a:stretch/>
        </p:blipFill>
        <p:spPr>
          <a:xfrm>
            <a:off x="0" y="0"/>
            <a:ext cx="5644800" cy="2060280"/>
          </a:xfrm>
          <a:prstGeom prst="rect">
            <a:avLst/>
          </a:prstGeom>
          <a:ln w="12600">
            <a:noFill/>
          </a:ln>
        </p:spPr>
      </p:pic>
      <p:pic>
        <p:nvPicPr>
          <p:cNvPr id="88" name="Google Shape;168;p25" descr=""/>
          <p:cNvPicPr/>
          <p:nvPr/>
        </p:nvPicPr>
        <p:blipFill>
          <a:blip r:embed="rId4"/>
          <a:stretch/>
        </p:blipFill>
        <p:spPr>
          <a:xfrm>
            <a:off x="0" y="206064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250920" y="4869000"/>
            <a:ext cx="6819480" cy="943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244061"/>
                </a:solidFill>
                <a:latin typeface="Arial"/>
                <a:ea typeface="Arial"/>
              </a:rPr>
              <a:t>НТУУ «Київський політехнічний інститут імені Ігоря Сікорського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244061"/>
                </a:solidFill>
                <a:latin typeface="Arial"/>
                <a:ea typeface="Arial"/>
              </a:rPr>
              <a:t>Кафедра прикладної математики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244061"/>
                </a:solidFill>
                <a:latin typeface="Arial"/>
                <a:ea typeface="Arial"/>
              </a:rPr>
              <a:t>Зінчук Костянтин ВІкторович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70360" y="6350040"/>
            <a:ext cx="1402920" cy="304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75;p26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" name="Group 2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94" name="CustomShape 3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4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6" name="Group 5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97" name="CustomShape 6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7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9" name="CustomShape 8"/>
          <p:cNvSpPr/>
          <p:nvPr/>
        </p:nvSpPr>
        <p:spPr>
          <a:xfrm>
            <a:off x="237960" y="1243080"/>
            <a:ext cx="2836440" cy="200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i="1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Опис, як було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Люди замовляють літературу безпосередньо в бібліотеці.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3203640" y="1258920"/>
            <a:ext cx="2736360" cy="3075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i="1" lang="ru-RU" sz="1400" spc="-1" strike="noStrike">
                <a:solidFill>
                  <a:srgbClr val="c00000"/>
                </a:solidFill>
                <a:latin typeface="Arial"/>
                <a:ea typeface="Arial"/>
              </a:rPr>
              <a:t>Список проблем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i="1" lang="ru-RU" sz="1400" spc="-1" strike="noStrike">
                <a:solidFill>
                  <a:srgbClr val="c00000"/>
                </a:solidFill>
                <a:latin typeface="Arial"/>
                <a:ea typeface="Arial"/>
              </a:rPr>
              <a:t>Тривале очікування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i="1" lang="ru-RU" sz="1400" spc="-1" strike="noStrike">
                <a:solidFill>
                  <a:srgbClr val="c00000"/>
                </a:solidFill>
                <a:latin typeface="Arial"/>
                <a:ea typeface="Arial"/>
              </a:rPr>
              <a:t>Не зручний сайт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i="1" lang="ru-RU" sz="1400" spc="-1" strike="noStrike">
                <a:solidFill>
                  <a:srgbClr val="c00000"/>
                </a:solidFill>
                <a:latin typeface="Arial"/>
                <a:ea typeface="Arial"/>
              </a:rPr>
              <a:t>Не зрозуміло, чи є посібник в наявності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6248520" y="1258920"/>
            <a:ext cx="2838240" cy="264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i="1" lang="ru-RU" sz="1400" spc="-1" strike="noStrike">
                <a:solidFill>
                  <a:srgbClr val="00b050"/>
                </a:solidFill>
                <a:latin typeface="Arial"/>
                <a:ea typeface="Arial"/>
              </a:rPr>
              <a:t>Які ключові рішення потрібні і для чого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i="1" lang="ru-RU" sz="1400" spc="-1" strike="noStrike">
                <a:solidFill>
                  <a:srgbClr val="00b050"/>
                </a:solidFill>
                <a:latin typeface="Arial"/>
                <a:ea typeface="Arial"/>
              </a:rPr>
              <a:t>Формування замовлення літературу поза межами бібліотеки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i="1" lang="ru-RU" sz="1400" spc="-1" strike="noStrike">
                <a:solidFill>
                  <a:srgbClr val="00b050"/>
                </a:solidFill>
                <a:latin typeface="Arial"/>
                <a:ea typeface="Arial"/>
              </a:rPr>
              <a:t>Можливість зарезервувати посібник, якщо його ще не повернули в бібліотеку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i="1" lang="ru-RU" sz="1400" spc="-1" strike="noStrike">
                <a:solidFill>
                  <a:srgbClr val="00b050"/>
                </a:solidFill>
                <a:latin typeface="Arial"/>
                <a:ea typeface="Arial"/>
              </a:rPr>
              <a:t>Відслідковування наявності посібника в бібліотеці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90;p27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2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05" name="CustomShape 3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4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7" name="Group 5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08" name="CustomShape 6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7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2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0" name="CustomShape 8"/>
          <p:cNvSpPr/>
          <p:nvPr/>
        </p:nvSpPr>
        <p:spPr>
          <a:xfrm>
            <a:off x="155520" y="1573200"/>
            <a:ext cx="8737200" cy="914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Мета поляга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є в спрощенні та прискоренні процесу замовлення та отимання літератури в бібіліотеці  КПІ.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155520" y="2900520"/>
            <a:ext cx="3623760" cy="173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Завдання проекту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Створити сайт для дистанційного замовлення літератури будь якої мови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201;p28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113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4" name="Group 2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15" name="CustomShape 3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4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7" name="Group 5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18" name="CustomShape 6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7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3</a:t>
              </a:r>
              <a:endParaRPr b="0" lang="ru-RU" sz="1800" spc="-1" strike="noStrike">
                <a:latin typeface="Arial"/>
              </a:endParaRPr>
            </a:p>
          </p:txBody>
        </p:sp>
      </p:grpSp>
      <p:pic>
        <p:nvPicPr>
          <p:cNvPr id="120" name="Picture 12" descr=""/>
          <p:cNvPicPr/>
          <p:nvPr/>
        </p:nvPicPr>
        <p:blipFill>
          <a:blip r:embed="rId2"/>
          <a:stretch/>
        </p:blipFill>
        <p:spPr>
          <a:xfrm>
            <a:off x="-1440" y="1484280"/>
            <a:ext cx="9145080" cy="4795560"/>
          </a:xfrm>
          <a:prstGeom prst="rect">
            <a:avLst/>
          </a:prstGeom>
          <a:ln w="1260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 rot="21587400">
            <a:off x="7560" y="1576080"/>
            <a:ext cx="9142920" cy="503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201;p28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e46c0a"/>
                </a:solidFill>
                <a:latin typeface="Arial"/>
                <a:ea typeface="Arial"/>
              </a:rPr>
              <a:t>Бізнес правила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Тільки людина віком від 8 років може зареєструватися на сайті.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Лише зареєстрований користувач може замовити і отримати книгу.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Замовник повинен мати електронну адресу.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Замовник повинен мати при собі документ посвідчення особи.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Книга може перебувати у замовника не більше року, з момента її отримання.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Замовник не може отримати на руки більше 6 різних примірників.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Замовник не може отримати на руки більше 1 однакових примірників.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Замовник не може отримати книгу, яка залишилась остання в бібліотеці.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Замовник може зарезервувати примірник, який бібліотека на даний момент не може. виділити.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При втраті чи псуванні примірника замовник повертає суму рівну його ринковій ціні або приносить його точну копію.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Бібліотека може заборонити доступ до ресурсів зі своєї сторони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Книги примусово видаляються с профайлу через рік після отримання</a:t>
            </a:r>
            <a:endParaRPr b="0" lang="ru-RU" sz="1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5" name="Group 3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26" name="CustomShape 4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5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28" name="Group 6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29" name="CustomShape 7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8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4</a:t>
              </a:r>
              <a:endParaRPr b="0" lang="ru-RU" sz="1800" spc="-1" strike="noStrike">
                <a:latin typeface="Arial"/>
              </a:endParaRPr>
            </a:p>
          </p:txBody>
        </p:sp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2" name="Group 2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33" name="CustomShape 3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35" name="Group 5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36" name="CustomShape 6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7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5</a:t>
              </a:r>
              <a:endParaRPr b="0" lang="ru-RU" sz="1800" spc="-1" strike="noStrike">
                <a:latin typeface="Arial"/>
              </a:endParaRPr>
            </a:p>
          </p:txBody>
        </p:sp>
      </p:grpSp>
      <p:pic>
        <p:nvPicPr>
          <p:cNvPr id="138" name="USE case diaаgram.pdf" descr=""/>
          <p:cNvPicPr/>
          <p:nvPr/>
        </p:nvPicPr>
        <p:blipFill>
          <a:blip r:embed="rId1"/>
          <a:stretch/>
        </p:blipFill>
        <p:spPr>
          <a:xfrm>
            <a:off x="834120" y="766800"/>
            <a:ext cx="7753320" cy="60537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235;p31" descr=""/>
          <p:cNvPicPr/>
          <p:nvPr/>
        </p:nvPicPr>
        <p:blipFill>
          <a:blip r:embed="rId1"/>
          <a:stretch/>
        </p:blipFill>
        <p:spPr>
          <a:xfrm>
            <a:off x="0" y="1062000"/>
            <a:ext cx="9143640" cy="107640"/>
          </a:xfrm>
          <a:prstGeom prst="rect">
            <a:avLst/>
          </a:prstGeom>
          <a:ln w="12600">
            <a:noFill/>
          </a:ln>
        </p:spPr>
      </p:pic>
      <p:sp>
        <p:nvSpPr>
          <p:cNvPr id="140" name="TextShape 1"/>
          <p:cNvSpPr txBox="1"/>
          <p:nvPr/>
        </p:nvSpPr>
        <p:spPr>
          <a:xfrm>
            <a:off x="0" y="189000"/>
            <a:ext cx="8243640" cy="783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1" name="Group 2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42" name="CustomShape 3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4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19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44" name="Group 5"/>
          <p:cNvGrpSpPr/>
          <p:nvPr/>
        </p:nvGrpSpPr>
        <p:grpSpPr>
          <a:xfrm>
            <a:off x="8372520" y="186480"/>
            <a:ext cx="663120" cy="365040"/>
            <a:chOff x="8372520" y="186480"/>
            <a:chExt cx="663120" cy="365040"/>
          </a:xfrm>
        </p:grpSpPr>
        <p:sp>
          <p:nvSpPr>
            <p:cNvPr id="145" name="CustomShape 6"/>
            <p:cNvSpPr/>
            <p:nvPr/>
          </p:nvSpPr>
          <p:spPr>
            <a:xfrm>
              <a:off x="8372520" y="189000"/>
              <a:ext cx="663120" cy="36000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/>
            </a:gradFill>
            <a:ln w="9360">
              <a:solidFill>
                <a:srgbClr val="4a7ebb"/>
              </a:solidFill>
              <a:miter/>
            </a:ln>
            <a:effectLst>
              <a:outerShdw algn="b" blurRad="63500" dir="5400000" dist="38100" kx="0" ky="0" rotWithShape="0" sx="100000" sy="1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7"/>
            <p:cNvSpPr/>
            <p:nvPr/>
          </p:nvSpPr>
          <p:spPr>
            <a:xfrm>
              <a:off x="8372520" y="186480"/>
              <a:ext cx="663120" cy="365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ctr"/>
            <a:p>
              <a:pPr algn="ctr">
                <a:lnSpc>
                  <a:spcPct val="100000"/>
                </a:lnSpc>
              </a:pPr>
              <a:r>
                <a:rPr b="1" lang="ru-RU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7</a:t>
              </a:r>
              <a:endParaRPr b="0" lang="ru-RU" sz="1800" spc="-1" strike="noStrike">
                <a:latin typeface="Arial"/>
              </a:endParaRPr>
            </a:p>
          </p:txBody>
        </p:sp>
      </p:grpSp>
      <p:pic>
        <p:nvPicPr>
          <p:cNvPr id="147" name="Знімок екрана 2020-05-04 о 21.39.39.png" descr=""/>
          <p:cNvPicPr/>
          <p:nvPr/>
        </p:nvPicPr>
        <p:blipFill>
          <a:blip r:embed="rId2"/>
          <a:stretch/>
        </p:blipFill>
        <p:spPr>
          <a:xfrm>
            <a:off x="412920" y="1258920"/>
            <a:ext cx="6822720" cy="5226120"/>
          </a:xfrm>
          <a:prstGeom prst="rect">
            <a:avLst/>
          </a:prstGeom>
          <a:ln w="12600">
            <a:noFill/>
          </a:ln>
        </p:spPr>
      </p:pic>
      <p:sp>
        <p:nvSpPr>
          <p:cNvPr id="148" name="CustomShape 8"/>
          <p:cNvSpPr/>
          <p:nvPr/>
        </p:nvSpPr>
        <p:spPr>
          <a:xfrm>
            <a:off x="504000" y="1169640"/>
            <a:ext cx="6912000" cy="16383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>
            <a:off x="3024000" y="3600000"/>
            <a:ext cx="136800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0"/>
          <p:cNvSpPr/>
          <p:nvPr/>
        </p:nvSpPr>
        <p:spPr>
          <a:xfrm>
            <a:off x="936000" y="5688000"/>
            <a:ext cx="208800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"/>
          <p:cNvSpPr/>
          <p:nvPr/>
        </p:nvSpPr>
        <p:spPr>
          <a:xfrm>
            <a:off x="3528000" y="5688000"/>
            <a:ext cx="129600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2"/>
          <p:cNvSpPr/>
          <p:nvPr/>
        </p:nvSpPr>
        <p:spPr>
          <a:xfrm>
            <a:off x="5616000" y="5688000"/>
            <a:ext cx="64800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3"/>
          <p:cNvSpPr/>
          <p:nvPr/>
        </p:nvSpPr>
        <p:spPr>
          <a:xfrm>
            <a:off x="1152000" y="6192000"/>
            <a:ext cx="1656000" cy="293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4"/>
          <p:cNvSpPr/>
          <p:nvPr/>
        </p:nvSpPr>
        <p:spPr>
          <a:xfrm>
            <a:off x="3456000" y="6120000"/>
            <a:ext cx="1440000" cy="365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"/>
          <p:cNvSpPr/>
          <p:nvPr/>
        </p:nvSpPr>
        <p:spPr>
          <a:xfrm>
            <a:off x="5688000" y="6192000"/>
            <a:ext cx="576000" cy="293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246;p32" descr=""/>
          <p:cNvPicPr/>
          <p:nvPr/>
        </p:nvPicPr>
        <p:blipFill>
          <a:blip r:embed="rId1"/>
          <a:stretch/>
        </p:blipFill>
        <p:spPr>
          <a:xfrm>
            <a:off x="122400" y="3137040"/>
            <a:ext cx="3957120" cy="2930040"/>
          </a:xfrm>
          <a:prstGeom prst="rect">
            <a:avLst/>
          </a:prstGeom>
          <a:ln w="12600"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1114560" y="1541520"/>
            <a:ext cx="7095600" cy="762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20840" y="4602240"/>
            <a:ext cx="8229240" cy="45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2020-05-28T23:00:45Z</dcterms:modified>
  <cp:revision>1</cp:revision>
  <dc:subject/>
  <dc:title/>
</cp:coreProperties>
</file>