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C521D-EE6D-4F8F-9F41-3C3075675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F016A6-6052-49C7-B49F-4131F0135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Зінчук Костянтин км-72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0905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42AA9-9A8B-4E32-8BD9-214FCD6B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209"/>
          </a:xfrm>
        </p:spPr>
        <p:txBody>
          <a:bodyPr/>
          <a:lstStyle/>
          <a:p>
            <a:r>
              <a:rPr lang="uk-UA" dirty="0"/>
              <a:t>Комп’ютерні результати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01DD8A-45C9-4E2B-AC0A-50DB4E3E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97" y="1652587"/>
            <a:ext cx="7110805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7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F5A3-4559-44B3-8674-40891E27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936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95664-C663-4389-93A2-DA357DED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7736"/>
            <a:ext cx="9601200" cy="1355464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Основним критерієм для збільшення точності алгоритму є розмір фото. Оскільки чим більше фото, тим більше </a:t>
            </a:r>
            <a:r>
              <a:rPr lang="uk-UA" dirty="0" err="1"/>
              <a:t>пікселей</a:t>
            </a:r>
            <a:r>
              <a:rPr lang="uk-UA" dirty="0"/>
              <a:t> на ньому, і тим самим збільшується масштаб каскадів, що використовує більше </a:t>
            </a:r>
            <a:r>
              <a:rPr lang="uk-UA" dirty="0" err="1"/>
              <a:t>фіч</a:t>
            </a:r>
            <a:r>
              <a:rPr lang="en-US" dirty="0"/>
              <a:t>(</a:t>
            </a:r>
            <a:r>
              <a:rPr lang="uk-UA" dirty="0"/>
              <a:t>в даному випадку </a:t>
            </a:r>
            <a:r>
              <a:rPr lang="uk-UA" dirty="0" err="1"/>
              <a:t>пікселей</a:t>
            </a:r>
            <a:r>
              <a:rPr lang="uk-UA" dirty="0"/>
              <a:t>) для знаходження однакового </a:t>
            </a:r>
            <a:r>
              <a:rPr lang="uk-UA" dirty="0" err="1"/>
              <a:t>патерну</a:t>
            </a:r>
            <a:r>
              <a:rPr lang="uk-UA" dirty="0"/>
              <a:t> обличчя.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3992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ткрытки картинки гиф смайлики: Спасибо за внимание.Улыбчивй смайлик.  Анимации для презентаций. Спасибо за внимание скачать">
            <a:extLst>
              <a:ext uri="{FF2B5EF4-FFF2-40B4-BE49-F238E27FC236}">
                <a16:creationId xmlns:a16="http://schemas.microsoft.com/office/drawing/2014/main" id="{AD1E1E10-BEDB-457C-9F85-D32A43AB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2" y="914400"/>
            <a:ext cx="9990303" cy="56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637C-A00E-4C14-95A3-90F033D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Необхідні бібліотеки та технології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C4226-6FE9-4851-A1EB-FA09B439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Мова реалізації – </a:t>
            </a:r>
            <a:r>
              <a:rPr lang="en-US" dirty="0"/>
              <a:t>Python 3.X.</a:t>
            </a:r>
          </a:p>
          <a:p>
            <a:r>
              <a:rPr lang="uk-UA" dirty="0"/>
              <a:t>Бібліотека для роботи с картинками – </a:t>
            </a:r>
            <a:r>
              <a:rPr lang="en-US" dirty="0"/>
              <a:t>PIL</a:t>
            </a:r>
          </a:p>
          <a:p>
            <a:r>
              <a:rPr lang="uk-UA" dirty="0"/>
              <a:t>Бібліотеки для математичних обчислювань </a:t>
            </a:r>
            <a:r>
              <a:rPr lang="ru-RU" dirty="0"/>
              <a:t>– </a:t>
            </a:r>
            <a:r>
              <a:rPr lang="en-US" dirty="0"/>
              <a:t>NumPy</a:t>
            </a:r>
          </a:p>
          <a:p>
            <a:r>
              <a:rPr lang="uk-UA" dirty="0"/>
              <a:t>Бібліотека для роботи с алгоритмами комп’ютерного зору – </a:t>
            </a:r>
            <a:r>
              <a:rPr lang="en-US" dirty="0"/>
              <a:t>OpenCV</a:t>
            </a:r>
            <a:r>
              <a:rPr lang="uk-UA" dirty="0"/>
              <a:t>(2 версія)</a:t>
            </a:r>
          </a:p>
          <a:p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3655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811D3-7F0E-47BD-8ED4-2F3676DC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та його особливості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6B554-CDEC-4BB1-B6F8-E4E1171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652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Розпізнання обличчя не є проблемою для людини, оскільки подивившись на фото, людина одразу розуміє де знаходиться обличчя, але це є не простим завданням для комп’ютера. Для того щоб комп’ютер міг знайти обличчя, потрібно виділити його основні компоненти, такі як:  ніс, лоб, очі, рот, підборіддя. Для цього будемо використовувати шаблони(примітива </a:t>
            </a:r>
            <a:r>
              <a:rPr lang="uk-UA" dirty="0" err="1"/>
              <a:t>Хаара</a:t>
            </a:r>
            <a:r>
              <a:rPr lang="uk-UA" dirty="0"/>
              <a:t>).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1A5BE7-ED66-4C2C-A5FD-2B94EDCF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6" y="4142534"/>
            <a:ext cx="804672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AF905-5BD2-4C0D-98A5-E72F3588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Примітиви </a:t>
            </a:r>
            <a:r>
              <a:rPr lang="uk-UA" dirty="0" err="1"/>
              <a:t>Хаара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4A788E-1E63-4078-A446-F68924421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Або признаки Хаара </a:t>
                </a:r>
                <a:r>
                  <a:rPr lang="ru-RU" dirty="0" err="1"/>
                  <a:t>використовують</a:t>
                </a:r>
                <a:r>
                  <a:rPr lang="ru-RU" dirty="0"/>
                  <a:t> у </a:t>
                </a:r>
                <a:r>
                  <a:rPr lang="ru-RU" dirty="0" err="1"/>
                  <a:t>розпізнаванні</a:t>
                </a:r>
                <a:r>
                  <a:rPr lang="ru-RU" dirty="0"/>
                  <a:t> </a:t>
                </a:r>
                <a:r>
                  <a:rPr lang="ru-RU" dirty="0" err="1"/>
                  <a:t>образів</a:t>
                </a:r>
                <a:r>
                  <a:rPr lang="ru-RU" dirty="0"/>
                  <a:t>. В данному </a:t>
                </a:r>
                <a:r>
                  <a:rPr lang="ru-RU" dirty="0" err="1"/>
                  <a:t>випадку</a:t>
                </a:r>
                <a:r>
                  <a:rPr lang="ru-RU" dirty="0"/>
                  <a:t>, </a:t>
                </a:r>
                <a:r>
                  <a:rPr lang="ru-RU" dirty="0" err="1"/>
                  <a:t>викорустовуються</a:t>
                </a:r>
                <a:r>
                  <a:rPr lang="ru-RU" dirty="0"/>
                  <a:t> 2-прямокутні признаки, </a:t>
                </a:r>
                <a:r>
                  <a:rPr lang="ru-RU" dirty="0" err="1"/>
                  <a:t>які</a:t>
                </a:r>
                <a:r>
                  <a:rPr lang="ru-RU" dirty="0"/>
                  <a:t> </a:t>
                </a:r>
                <a:r>
                  <a:rPr lang="ru-RU" dirty="0" err="1"/>
                  <a:t>показують</a:t>
                </a:r>
                <a:r>
                  <a:rPr lang="ru-RU" dirty="0"/>
                  <a:t> </a:t>
                </a:r>
                <a:r>
                  <a:rPr lang="ru-RU" dirty="0" err="1"/>
                  <a:t>перехід</a:t>
                </a:r>
                <a:r>
                  <a:rPr lang="ru-RU" dirty="0"/>
                  <a:t> </a:t>
                </a:r>
                <a:r>
                  <a:rPr lang="ru-RU" dirty="0" err="1"/>
                  <a:t>від</a:t>
                </a:r>
                <a:r>
                  <a:rPr lang="ru-RU" dirty="0"/>
                  <a:t> </a:t>
                </a:r>
                <a:r>
                  <a:rPr lang="ru-RU" dirty="0" err="1"/>
                  <a:t>світлих</a:t>
                </a:r>
                <a:r>
                  <a:rPr lang="ru-RU" dirty="0"/>
                  <a:t> до </a:t>
                </a:r>
                <a:r>
                  <a:rPr lang="ru-RU" dirty="0" err="1"/>
                  <a:t>біль</a:t>
                </a:r>
                <a:r>
                  <a:rPr lang="ru-RU" dirty="0"/>
                  <a:t> </a:t>
                </a:r>
                <a:r>
                  <a:rPr lang="ru-RU" dirty="0" err="1"/>
                  <a:t>затемнених</a:t>
                </a:r>
                <a:r>
                  <a:rPr lang="ru-RU" dirty="0"/>
                  <a:t> зон. </a:t>
                </a:r>
                <a:r>
                  <a:rPr lang="ru-RU" dirty="0" err="1"/>
                  <a:t>Примітиви</a:t>
                </a:r>
                <a:r>
                  <a:rPr lang="ru-RU" dirty="0"/>
                  <a:t> Хаара лежать в </a:t>
                </a:r>
                <a:r>
                  <a:rPr lang="ru-RU" dirty="0" err="1"/>
                  <a:t>основі</a:t>
                </a:r>
                <a:r>
                  <a:rPr lang="ru-RU" dirty="0"/>
                  <a:t> методу </a:t>
                </a:r>
                <a:r>
                  <a:rPr lang="ru-RU" dirty="0" err="1"/>
                  <a:t>Віоли</a:t>
                </a:r>
                <a:r>
                  <a:rPr lang="ru-RU" dirty="0"/>
                  <a:t>-Джонса. Тут, </a:t>
                </a:r>
                <a:r>
                  <a:rPr lang="ru-RU" dirty="0" err="1"/>
                  <a:t>примітиви</a:t>
                </a:r>
                <a:r>
                  <a:rPr lang="ru-RU" dirty="0"/>
                  <a:t> Хаара </a:t>
                </a:r>
                <a:r>
                  <a:rPr lang="ru-RU" dirty="0" err="1"/>
                  <a:t>викнують</a:t>
                </a:r>
                <a:r>
                  <a:rPr lang="ru-RU" dirty="0"/>
                  <a:t> роль </a:t>
                </a:r>
                <a:r>
                  <a:rPr lang="ru-RU" dirty="0" err="1"/>
                  <a:t>наборів</a:t>
                </a:r>
                <a:r>
                  <a:rPr lang="ru-RU" dirty="0"/>
                  <a:t> </a:t>
                </a:r>
                <a:r>
                  <a:rPr lang="ru-RU" dirty="0" err="1"/>
                  <a:t>різнотипних</a:t>
                </a:r>
                <a:r>
                  <a:rPr lang="ru-RU" dirty="0"/>
                  <a:t> </a:t>
                </a:r>
                <a:r>
                  <a:rPr lang="ru-RU" dirty="0" err="1"/>
                  <a:t>прямокутних</a:t>
                </a:r>
                <a:r>
                  <a:rPr lang="ru-RU" dirty="0"/>
                  <a:t> </a:t>
                </a:r>
                <a:r>
                  <a:rPr lang="ru-RU" dirty="0" err="1"/>
                  <a:t>підобластей</a:t>
                </a:r>
                <a:r>
                  <a:rPr lang="ru-RU" dirty="0"/>
                  <a:t>, на </a:t>
                </a:r>
                <a:r>
                  <a:rPr lang="ru-RU" dirty="0" err="1"/>
                  <a:t>які</a:t>
                </a:r>
                <a:r>
                  <a:rPr lang="ru-RU" dirty="0"/>
                  <a:t> </a:t>
                </a:r>
                <a:r>
                  <a:rPr lang="ru-RU" dirty="0" err="1"/>
                  <a:t>розбита</a:t>
                </a:r>
                <a:r>
                  <a:rPr lang="ru-RU" dirty="0"/>
                  <a:t> задана </a:t>
                </a:r>
                <a:r>
                  <a:rPr lang="ru-RU" dirty="0" err="1"/>
                  <a:t>прямокутна</a:t>
                </a:r>
                <a:r>
                  <a:rPr lang="ru-RU" dirty="0"/>
                  <a:t> область. Для </a:t>
                </a:r>
                <a:r>
                  <a:rPr lang="ru-RU" dirty="0" err="1"/>
                  <a:t>отримання</a:t>
                </a:r>
                <a:r>
                  <a:rPr lang="ru-RU" dirty="0"/>
                  <a:t> числового </a:t>
                </a:r>
                <a:r>
                  <a:rPr lang="ru-RU" dirty="0" err="1"/>
                  <a:t>значення</a:t>
                </a:r>
                <a:r>
                  <a:rPr lang="ru-RU" dirty="0"/>
                  <a:t> признаку суму </a:t>
                </a:r>
                <a:r>
                  <a:rPr lang="ru-RU" dirty="0" err="1"/>
                  <a:t>пікселей</a:t>
                </a:r>
                <a:r>
                  <a:rPr lang="ru-RU" dirty="0"/>
                  <a:t> </a:t>
                </a:r>
                <a:r>
                  <a:rPr lang="ru-RU" dirty="0" err="1"/>
                  <a:t>білої</a:t>
                </a:r>
                <a:r>
                  <a:rPr lang="ru-RU" dirty="0"/>
                  <a:t> </a:t>
                </a:r>
                <a:r>
                  <a:rPr lang="ru-RU" dirty="0" err="1"/>
                  <a:t>підоласті</a:t>
                </a:r>
                <a:r>
                  <a:rPr lang="ru-RU" dirty="0"/>
                  <a:t> </a:t>
                </a:r>
                <a:r>
                  <a:rPr lang="ru-RU" dirty="0" err="1"/>
                  <a:t>віднімають</a:t>
                </a:r>
                <a:r>
                  <a:rPr lang="ru-RU" dirty="0"/>
                  <a:t> </a:t>
                </a:r>
                <a:r>
                  <a:rPr lang="ru-RU" dirty="0" err="1"/>
                  <a:t>від</a:t>
                </a:r>
                <a:r>
                  <a:rPr lang="ru-RU" dirty="0"/>
                  <a:t> </a:t>
                </a:r>
                <a:r>
                  <a:rPr lang="ru-RU" dirty="0" err="1"/>
                  <a:t>темної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𝑓𝑎𝑒𝑡𝑢𝑟𝑒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𝑅𝑒𝑐𝑡𝑆𝑢𝑚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𝑅𝑒𝑐𝑡𝑆𝑢𝑚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Далі ця ознака порівнюється в еталоном і помічається як суттєва чи ні. Переваги алгоритму в швидкості дії, а саме обчислення значення признаку та значення пікселя є О(1).</a:t>
                </a: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4A788E-1E63-4078-A446-F68924421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  <a:blipFill>
                <a:blip r:embed="rId2"/>
                <a:stretch>
                  <a:fillRect l="-635" t="-1254" r="-508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21FA2A-F544-4C46-BFF8-3E300013BD73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EAFBB-4B61-4367-92C7-63067DC60800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13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ABD0-14D1-418D-8727-1C1FA122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Віола-Джонса для пошуку декількох обличь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86221-D1D4-4760-AC4F-F4FC99DC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Часто будуть траплятись такі ситуації,  в яких на фото не одне обличчя, а декілька, и також вони можуть буду різного масштабу. В такому випадку використовується метод слизького вікна. Його суть в тому, щоб починати пошук в деяких масштабованих областях, де і каскади </a:t>
            </a:r>
            <a:r>
              <a:rPr lang="uk-UA" dirty="0" err="1"/>
              <a:t>Хаара</a:t>
            </a:r>
            <a:r>
              <a:rPr lang="uk-UA" dirty="0"/>
              <a:t> також будуть масштабовані і збільшувати масштаб, кожен раз коли починається перевірка знову.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4B6100-4235-4F5D-B3CF-97CD256B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72" y="3570012"/>
            <a:ext cx="4174528" cy="28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BC90-BC9A-4EFE-ADB1-621BF6D4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Binary Patterns </a:t>
            </a:r>
            <a:r>
              <a:rPr lang="uk-UA" dirty="0"/>
              <a:t>або як зрозуміти, що це обличчя того кого ми шукаємо?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749DD-FBA2-45F3-8E48-E4F86D50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Метод слизького вікна дасть нам всі обличчя на фото і нам залишиться зрозуміти, чи є тут обличчя, яке ми шукаємо. Для цього використовують </a:t>
            </a:r>
            <a:r>
              <a:rPr lang="en-US" dirty="0"/>
              <a:t>Local Binary Patterns. 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Local Binary Patterns</a:t>
            </a:r>
            <a:r>
              <a:rPr lang="uk-UA" dirty="0"/>
              <a:t> – один із видів візуальних дескрипторів, які використовуються у </a:t>
            </a:r>
            <a:r>
              <a:rPr lang="en-US" dirty="0"/>
              <a:t>CV. </a:t>
            </a:r>
            <a:r>
              <a:rPr lang="uk-UA" dirty="0"/>
              <a:t>Його суть полягає у тому, щоб розбити обличчя на деякі зони і в кожній такій зоні кожен піксель порівнюється з 8 пікселями які його оточують. Якщо піксель ≥ то змінюємо його на 1, якщо </a:t>
            </a:r>
            <a:r>
              <a:rPr lang="en-US" dirty="0"/>
              <a:t>&lt;</a:t>
            </a:r>
            <a:r>
              <a:rPr lang="uk-UA" dirty="0"/>
              <a:t> то 0. 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31FAC-7A95-49E0-8F46-0C0E49DE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04" y="4029075"/>
            <a:ext cx="3619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563EE-D1BE-454D-B35D-707113A7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2694"/>
          </a:xfrm>
        </p:spPr>
        <p:txBody>
          <a:bodyPr/>
          <a:lstStyle/>
          <a:p>
            <a:r>
              <a:rPr lang="en-US" dirty="0"/>
              <a:t>LBP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AC507-B082-4BA8-A5B8-48C17D6C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402"/>
            <a:ext cx="9601200" cy="459799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Далі, но основі кожного з таких чисел в </a:t>
            </a:r>
            <a:r>
              <a:rPr lang="uk-UA" dirty="0" err="1"/>
              <a:t>облсаті</a:t>
            </a:r>
            <a:r>
              <a:rPr lang="uk-UA" dirty="0"/>
              <a:t>, для кожної області створюється гістограма. Далі будується вектор із гістограм, з усіх областей. Для порівняння двох обличь, треба будувати два вектори-</a:t>
            </a:r>
            <a:r>
              <a:rPr lang="uk-UA" dirty="0" err="1"/>
              <a:t>гістрограми</a:t>
            </a:r>
            <a:r>
              <a:rPr lang="uk-UA" dirty="0"/>
              <a:t>, один для тільки-що </a:t>
            </a:r>
            <a:r>
              <a:rPr lang="uk-UA" dirty="0" err="1"/>
              <a:t>знайденного</a:t>
            </a:r>
            <a:r>
              <a:rPr lang="uk-UA" dirty="0"/>
              <a:t>, інша для того з яким порівнюють.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D0B426-6F69-4AE2-B031-758519E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9" y="2475435"/>
            <a:ext cx="7324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A5C2-6DCB-4555-BC32-C17F3FEC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725"/>
          </a:xfrm>
        </p:spPr>
        <p:txBody>
          <a:bodyPr/>
          <a:lstStyle/>
          <a:p>
            <a:r>
              <a:rPr lang="uk-UA" dirty="0"/>
              <a:t>Що отримуємо на виході?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72C7D-04C6-4A61-856B-4528D884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8344"/>
            <a:ext cx="9601200" cy="432905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 виході отримуємо коефіцієнт </a:t>
            </a:r>
            <a:r>
              <a:rPr lang="en-US" dirty="0"/>
              <a:t>confidence</a:t>
            </a:r>
            <a:r>
              <a:rPr lang="uk-UA" dirty="0"/>
              <a:t>, що означає впевненість алгоритму, що це саме та людина яку потрібно знайти. Чим менший це значення, тим більш алгоритм впевнений.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69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A84F6-5E34-46A0-AD82-507FB922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Отримані результати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A226B-9E10-4434-8615-DE1AA496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2342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Робота алгоритму була на базі даних людських обличь </a:t>
            </a:r>
            <a:r>
              <a:rPr lang="en-US" dirty="0"/>
              <a:t>“</a:t>
            </a:r>
            <a:r>
              <a:rPr lang="en-US" dirty="0" err="1"/>
              <a:t>yalefeces</a:t>
            </a:r>
            <a:r>
              <a:rPr lang="en-US" dirty="0"/>
              <a:t>”</a:t>
            </a:r>
            <a:r>
              <a:rPr lang="uk-UA" dirty="0"/>
              <a:t>. В цій базі, знаходиться 165 фотографій 15-ти людей, тобто по 11 на кожну людину. Кожна фотокартка це різне положення обличчя, тобто гримаса людини. Також, було додано свої фотографії для тестування алгоритму. Кожна людина визначається як </a:t>
            </a:r>
            <a:r>
              <a:rPr lang="en-US" b="1" dirty="0"/>
              <a:t>subject(</a:t>
            </a:r>
            <a:r>
              <a:rPr lang="en-US" b="1" dirty="0" err="1"/>
              <a:t>i</a:t>
            </a:r>
            <a:r>
              <a:rPr lang="en-US" b="1" dirty="0"/>
              <a:t>), </a:t>
            </a:r>
            <a:r>
              <a:rPr lang="uk-UA" dirty="0"/>
              <a:t>де і це номер у базі від 1 до 15, а 16 номер це мої фото. Із 11 фото, 10 було для тренування і одна для тесту.</a:t>
            </a:r>
            <a:endParaRPr lang="ru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594F3-0B78-43FA-9524-34099786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4342055"/>
            <a:ext cx="4240699" cy="16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1570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265</TotalTime>
  <Words>608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Уголки</vt:lpstr>
      <vt:lpstr>Facial recognition</vt:lpstr>
      <vt:lpstr>Необхідні бібліотеки та технології</vt:lpstr>
      <vt:lpstr>Алгоритм та його особливості</vt:lpstr>
      <vt:lpstr>Примітиви Хаара</vt:lpstr>
      <vt:lpstr>Метод Віола-Джонса для пошуку декількох обличь</vt:lpstr>
      <vt:lpstr>Local Binary Patterns або як зрозуміти, що це обличчя того кого ми шукаємо?</vt:lpstr>
      <vt:lpstr>LBP</vt:lpstr>
      <vt:lpstr>Що отримуємо на виході?</vt:lpstr>
      <vt:lpstr>Отримані результати</vt:lpstr>
      <vt:lpstr>Комп’ютерні результати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Константин Зинчук</dc:creator>
  <cp:lastModifiedBy>Константин Зинчук</cp:lastModifiedBy>
  <cp:revision>14</cp:revision>
  <dcterms:created xsi:type="dcterms:W3CDTF">2020-12-09T23:43:52Z</dcterms:created>
  <dcterms:modified xsi:type="dcterms:W3CDTF">2020-12-24T10:36:41Z</dcterms:modified>
</cp:coreProperties>
</file>