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9"/>
  </p:notesMasterIdLst>
  <p:sldIdLst>
    <p:sldId id="256" r:id="rId2"/>
    <p:sldId id="257" r:id="rId3"/>
    <p:sldId id="258" r:id="rId4"/>
    <p:sldId id="277" r:id="rId5"/>
    <p:sldId id="261" r:id="rId6"/>
    <p:sldId id="259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3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1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68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37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8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38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8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9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6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2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0654" y="2682688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Разработка логической структуры базы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1823" y="4897315"/>
            <a:ext cx="288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Arial" panose="020B0604020202020204" pitchFamily="34" charset="0"/>
              </a:rPr>
              <a:t>Выполнил: </a:t>
            </a:r>
            <a:r>
              <a:rPr lang="ru-RU" dirty="0">
                <a:cs typeface="Arial" panose="020B0604020202020204" pitchFamily="34" charset="0"/>
              </a:rPr>
              <a:t>Костюков </a:t>
            </a:r>
            <a:r>
              <a:rPr lang="ru-RU" dirty="0" smtClean="0">
                <a:cs typeface="Arial" panose="020B0604020202020204" pitchFamily="34" charset="0"/>
              </a:rPr>
              <a:t>К.А.</a:t>
            </a:r>
          </a:p>
          <a:p>
            <a:r>
              <a:rPr lang="ru-RU" dirty="0" smtClean="0"/>
              <a:t>Проверил: Короленко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2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Сущности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Перед основной работой были изучены основные понятия теории баз данных, основные модели данных, а также средство для разработки диаграмм draw.io После этого для 10-го варианта лабораторной (Учет результатов сдачи вступительных экзаменов) были определены основные сущности для разрабатываемой БД, которые логически подходят к данной теме</a:t>
            </a:r>
            <a:r>
              <a:rPr lang="ru-RU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Абитуриент </a:t>
            </a:r>
            <a:r>
              <a:rPr lang="ru-RU" dirty="0"/>
              <a:t>– список абитуриентов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Экзаменатор </a:t>
            </a:r>
            <a:r>
              <a:rPr lang="ru-RU" dirty="0"/>
              <a:t>– список экзаменаторов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Экзамен </a:t>
            </a:r>
            <a:r>
              <a:rPr lang="ru-RU" dirty="0"/>
              <a:t>– сопоставление списка абитуриентов и экзаменаторов в список экзаменов с датой проведения, обозначением предмета.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Результат </a:t>
            </a:r>
            <a:r>
              <a:rPr lang="ru-RU" dirty="0"/>
              <a:t>экзамена - сопоставление списка абитуриентов и экзаменаторов в список экзаменов с датой проведения, обозначением предмета.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Оплата </a:t>
            </a:r>
            <a:r>
              <a:rPr lang="ru-RU" dirty="0"/>
              <a:t>экзаменатора - учета оплаты, которую экзаменатор получает за проведение экзаменов.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Атрибуты</a:t>
            </a:r>
            <a:endParaRPr lang="ru-RU" sz="4400" dirty="0">
              <a:latin typeface="Arial Black" panose="020B0A04020102020204" pitchFamily="34" charset="0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Далее были выделены ключевые атрибуты сущностей (первичные и внешние </a:t>
            </a:r>
            <a:r>
              <a:rPr lang="ru-RU" dirty="0" smtClean="0"/>
              <a:t>ключи):</a:t>
            </a:r>
            <a:endParaRPr lang="ru-RU" sz="1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79" y="2406924"/>
            <a:ext cx="2818505" cy="2745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/>
              <a:t> Таблица </a:t>
            </a:r>
            <a:r>
              <a:rPr lang="ru-RU" sz="1600" dirty="0"/>
              <a:t>"Абитуриент"</a:t>
            </a:r>
          </a:p>
          <a:p>
            <a:r>
              <a:rPr lang="ru-RU" sz="1600" dirty="0"/>
              <a:t>Атрибуты: </a:t>
            </a:r>
          </a:p>
          <a:p>
            <a:r>
              <a:rPr lang="ru-RU" sz="1600" dirty="0" smtClean="0"/>
              <a:t>1. </a:t>
            </a:r>
            <a:r>
              <a:rPr lang="ru-RU" sz="1600" dirty="0" err="1" smtClean="0"/>
              <a:t>Абитуриент_ID</a:t>
            </a:r>
            <a:r>
              <a:rPr lang="ru-RU" sz="1600" dirty="0" smtClean="0"/>
              <a:t> </a:t>
            </a:r>
            <a:r>
              <a:rPr lang="ru-RU" sz="1600" dirty="0"/>
              <a:t>(первичный ключ)</a:t>
            </a:r>
          </a:p>
          <a:p>
            <a:r>
              <a:rPr lang="ru-RU" sz="1600" dirty="0" smtClean="0"/>
              <a:t>2. Имя</a:t>
            </a:r>
            <a:endParaRPr lang="ru-RU" sz="1600" dirty="0"/>
          </a:p>
          <a:p>
            <a:r>
              <a:rPr lang="ru-RU" sz="1600" dirty="0" smtClean="0"/>
              <a:t>3. Фамилия</a:t>
            </a:r>
            <a:endParaRPr lang="ru-RU" sz="1600" dirty="0"/>
          </a:p>
          <a:p>
            <a:r>
              <a:rPr lang="ru-RU" sz="1600" dirty="0" smtClean="0"/>
              <a:t>4. Дата </a:t>
            </a:r>
            <a:r>
              <a:rPr lang="ru-RU" sz="1600" dirty="0"/>
              <a:t>рождения</a:t>
            </a:r>
          </a:p>
          <a:p>
            <a:r>
              <a:rPr lang="ru-RU" sz="1600" dirty="0" smtClean="0"/>
              <a:t>5. Адрес</a:t>
            </a:r>
            <a:endParaRPr lang="ru-RU" sz="16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032376" y="2406922"/>
            <a:ext cx="2818505" cy="27459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Таблица "Экзамен"</a:t>
            </a:r>
          </a:p>
          <a:p>
            <a:pPr marL="0" indent="0">
              <a:buNone/>
            </a:pPr>
            <a:r>
              <a:rPr lang="ru-RU" sz="1600" dirty="0"/>
              <a:t>Атрибуты:</a:t>
            </a:r>
          </a:p>
          <a:p>
            <a:pPr marL="0" indent="0">
              <a:buNone/>
            </a:pPr>
            <a:r>
              <a:rPr lang="ru-RU" sz="1600" dirty="0" smtClean="0"/>
              <a:t>1. </a:t>
            </a:r>
            <a:r>
              <a:rPr lang="ru-RU" sz="1600" dirty="0" err="1" smtClean="0"/>
              <a:t>Экзамен_ID</a:t>
            </a:r>
            <a:r>
              <a:rPr lang="ru-RU" sz="1600" dirty="0" smtClean="0"/>
              <a:t> </a:t>
            </a:r>
            <a:r>
              <a:rPr lang="ru-RU" sz="1600" dirty="0"/>
              <a:t>(первичный ключ)</a:t>
            </a:r>
          </a:p>
          <a:p>
            <a:pPr marL="0" indent="0">
              <a:buNone/>
            </a:pPr>
            <a:r>
              <a:rPr lang="ru-RU" sz="1600" dirty="0" smtClean="0"/>
              <a:t>2. Название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3. Дата </a:t>
            </a:r>
            <a:r>
              <a:rPr lang="ru-RU" sz="1600" dirty="0"/>
              <a:t>проведения</a:t>
            </a:r>
          </a:p>
          <a:p>
            <a:pPr marL="0" indent="0">
              <a:buNone/>
            </a:pPr>
            <a:r>
              <a:rPr lang="ru-RU" sz="1600" dirty="0" smtClean="0"/>
              <a:t>4. Аудитория</a:t>
            </a:r>
            <a:endParaRPr lang="ru-RU" sz="16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564827" y="2406922"/>
            <a:ext cx="2818505" cy="2745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Таблица "Экзаменатор"</a:t>
            </a:r>
          </a:p>
          <a:p>
            <a:pPr marL="0" indent="0">
              <a:buNone/>
            </a:pPr>
            <a:r>
              <a:rPr lang="ru-RU" sz="1600" dirty="0"/>
              <a:t>Атрибуты:</a:t>
            </a:r>
          </a:p>
          <a:p>
            <a:pPr marL="0" indent="0">
              <a:buNone/>
            </a:pPr>
            <a:r>
              <a:rPr lang="ru-RU" sz="1600" dirty="0" smtClean="0"/>
              <a:t>1. </a:t>
            </a:r>
            <a:r>
              <a:rPr lang="ru-RU" sz="1600" dirty="0" err="1" smtClean="0"/>
              <a:t>Экзаменатор_ID</a:t>
            </a:r>
            <a:r>
              <a:rPr lang="ru-RU" sz="1600" dirty="0" smtClean="0"/>
              <a:t> </a:t>
            </a:r>
            <a:r>
              <a:rPr lang="ru-RU" sz="1600" dirty="0"/>
              <a:t>(первичный ключ)</a:t>
            </a:r>
          </a:p>
          <a:p>
            <a:pPr marL="0" indent="0">
              <a:buNone/>
            </a:pPr>
            <a:r>
              <a:rPr lang="ru-RU" sz="1600" dirty="0" smtClean="0"/>
              <a:t>2. Имя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3. Фамилия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4. Специализация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5. Уровень </a:t>
            </a:r>
            <a:r>
              <a:rPr lang="ru-RU" sz="1600" dirty="0"/>
              <a:t>оплаты</a:t>
            </a:r>
          </a:p>
        </p:txBody>
      </p:sp>
    </p:spTree>
    <p:extLst>
      <p:ext uri="{BB962C8B-B14F-4D97-AF65-F5344CB8AC3E}">
        <p14:creationId xmlns:p14="http://schemas.microsoft.com/office/powerpoint/2010/main" val="1895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Атрибуты</a:t>
            </a:r>
            <a:endParaRPr lang="ru-RU" sz="4400" dirty="0">
              <a:latin typeface="Arial Black" panose="020B0A040201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409711" y="1922830"/>
            <a:ext cx="2818505" cy="2745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Таблица "Результат экзамена"</a:t>
            </a:r>
          </a:p>
          <a:p>
            <a:pPr marL="0" indent="0">
              <a:buNone/>
            </a:pPr>
            <a:r>
              <a:rPr lang="ru-RU" sz="1600" dirty="0"/>
              <a:t>Атрибуты:</a:t>
            </a:r>
          </a:p>
          <a:p>
            <a:pPr marL="0" indent="0">
              <a:buNone/>
            </a:pPr>
            <a:r>
              <a:rPr lang="ru-RU" sz="1600" dirty="0" smtClean="0"/>
              <a:t>1. </a:t>
            </a:r>
            <a:r>
              <a:rPr lang="ru-RU" sz="1600" dirty="0" err="1" smtClean="0"/>
              <a:t>Результат_ID</a:t>
            </a:r>
            <a:r>
              <a:rPr lang="ru-RU" sz="1600" dirty="0" smtClean="0"/>
              <a:t> </a:t>
            </a:r>
            <a:r>
              <a:rPr lang="ru-RU" sz="1600" dirty="0"/>
              <a:t>(первичный ключ)</a:t>
            </a:r>
          </a:p>
          <a:p>
            <a:pPr marL="0" indent="0">
              <a:buNone/>
            </a:pPr>
            <a:r>
              <a:rPr lang="ru-RU" sz="1600" dirty="0" smtClean="0"/>
              <a:t>2. Оценка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3. Дата </a:t>
            </a:r>
            <a:r>
              <a:rPr lang="ru-RU" sz="1600" dirty="0"/>
              <a:t>сдачи</a:t>
            </a:r>
          </a:p>
          <a:p>
            <a:pPr marL="0" indent="0">
              <a:buNone/>
            </a:pPr>
            <a:r>
              <a:rPr lang="ru-RU" sz="1600" dirty="0" smtClean="0"/>
              <a:t>4. </a:t>
            </a:r>
            <a:r>
              <a:rPr lang="ru-RU" sz="1600" dirty="0" err="1" smtClean="0"/>
              <a:t>Абитуриент_ID</a:t>
            </a:r>
            <a:r>
              <a:rPr lang="ru-RU" sz="1600" dirty="0" smtClean="0"/>
              <a:t> </a:t>
            </a:r>
            <a:r>
              <a:rPr lang="ru-RU" sz="1600" dirty="0"/>
              <a:t>(внешний ключ, связь с таблицей "Абитуриент")</a:t>
            </a:r>
          </a:p>
          <a:p>
            <a:pPr marL="0" indent="0">
              <a:buNone/>
            </a:pPr>
            <a:r>
              <a:rPr lang="ru-RU" sz="1600" dirty="0" smtClean="0"/>
              <a:t>5. </a:t>
            </a:r>
            <a:r>
              <a:rPr lang="ru-RU" sz="1600" dirty="0" err="1" smtClean="0"/>
              <a:t>Экзамен_ID</a:t>
            </a:r>
            <a:r>
              <a:rPr lang="ru-RU" sz="1600" dirty="0" smtClean="0"/>
              <a:t> </a:t>
            </a:r>
            <a:r>
              <a:rPr lang="ru-RU" sz="1600" dirty="0"/>
              <a:t>(внешний ключ, связь с таблицей "Экзамен")</a:t>
            </a:r>
          </a:p>
          <a:p>
            <a:pPr marL="0" indent="0">
              <a:buNone/>
            </a:pPr>
            <a:r>
              <a:rPr lang="ru-RU" sz="1600" dirty="0" smtClean="0"/>
              <a:t>6. </a:t>
            </a:r>
            <a:r>
              <a:rPr lang="ru-RU" sz="1600" dirty="0" err="1" smtClean="0"/>
              <a:t>Экзаменатор_ID</a:t>
            </a:r>
            <a:r>
              <a:rPr lang="ru-RU" sz="1600" dirty="0" smtClean="0"/>
              <a:t> </a:t>
            </a:r>
            <a:r>
              <a:rPr lang="ru-RU" sz="1600" dirty="0"/>
              <a:t>(внешний ключ, связь с таблицей "Экзаменатор")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306235" y="1922830"/>
            <a:ext cx="2818505" cy="2745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Таблица "Оплата экзаменатора"</a:t>
            </a:r>
          </a:p>
          <a:p>
            <a:pPr marL="0" indent="0">
              <a:buNone/>
            </a:pPr>
            <a:r>
              <a:rPr lang="ru-RU" sz="1600" dirty="0"/>
              <a:t>Атрибуты:</a:t>
            </a:r>
          </a:p>
          <a:p>
            <a:pPr marL="0" indent="0">
              <a:buNone/>
            </a:pPr>
            <a:r>
              <a:rPr lang="ru-RU" sz="1600" dirty="0" smtClean="0"/>
              <a:t>1. </a:t>
            </a:r>
            <a:r>
              <a:rPr lang="ru-RU" sz="1600" dirty="0" err="1" smtClean="0"/>
              <a:t>Оплата_ID</a:t>
            </a:r>
            <a:r>
              <a:rPr lang="ru-RU" sz="1600" dirty="0" smtClean="0"/>
              <a:t> </a:t>
            </a:r>
            <a:r>
              <a:rPr lang="ru-RU" sz="1600" dirty="0"/>
              <a:t>(первичный ключ)</a:t>
            </a:r>
          </a:p>
          <a:p>
            <a:pPr marL="0" indent="0">
              <a:buNone/>
            </a:pPr>
            <a:r>
              <a:rPr lang="ru-RU" sz="1600" dirty="0" smtClean="0"/>
              <a:t>2. Сумма </a:t>
            </a:r>
            <a:r>
              <a:rPr lang="ru-RU" sz="1600" dirty="0"/>
              <a:t>оплаты</a:t>
            </a:r>
          </a:p>
          <a:p>
            <a:pPr marL="0" indent="0">
              <a:buNone/>
            </a:pPr>
            <a:r>
              <a:rPr lang="ru-RU" sz="1600" dirty="0" smtClean="0"/>
              <a:t>3. Дата </a:t>
            </a:r>
            <a:r>
              <a:rPr lang="ru-RU" sz="1600" dirty="0"/>
              <a:t>оплаты</a:t>
            </a:r>
          </a:p>
          <a:p>
            <a:pPr marL="0" indent="0">
              <a:buNone/>
            </a:pPr>
            <a:r>
              <a:rPr lang="ru-RU" sz="1600" dirty="0" smtClean="0"/>
              <a:t>4. </a:t>
            </a:r>
            <a:r>
              <a:rPr lang="ru-RU" sz="1600" dirty="0" err="1" smtClean="0"/>
              <a:t>Экзаменатор_ID</a:t>
            </a:r>
            <a:r>
              <a:rPr lang="ru-RU" sz="1600" dirty="0" smtClean="0"/>
              <a:t> </a:t>
            </a:r>
            <a:r>
              <a:rPr lang="ru-RU" sz="1600" dirty="0"/>
              <a:t>(внешний ключ, связь с таблицей "Экзаменатор")</a:t>
            </a:r>
          </a:p>
        </p:txBody>
      </p:sp>
    </p:spTree>
    <p:extLst>
      <p:ext uri="{BB962C8B-B14F-4D97-AF65-F5344CB8AC3E}">
        <p14:creationId xmlns:p14="http://schemas.microsoft.com/office/powerpoint/2010/main" val="11707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Связи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067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Затем, для сущностей были определены связи: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/>
              <a:t> Между </a:t>
            </a:r>
            <a:r>
              <a:rPr lang="ru-RU" dirty="0"/>
              <a:t>Абитуриентом и Результатом экзамена: Один ко многим (один абитуриент может иметь много результатов).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/>
              <a:t> Между </a:t>
            </a:r>
            <a:r>
              <a:rPr lang="ru-RU" dirty="0"/>
              <a:t>Экзаменатором и Результатом экзамена: Один ко многим (один экзаменатор может иметь много результатов).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/>
              <a:t> Между </a:t>
            </a:r>
            <a:r>
              <a:rPr lang="ru-RU" dirty="0"/>
              <a:t>Экзаменом и Результатом экзамена: Один ко многим (один экзамен может иметь много результатов).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/>
              <a:t> Многие </a:t>
            </a:r>
            <a:r>
              <a:rPr lang="ru-RU" dirty="0"/>
              <a:t>ко многим между Абитуриентом и Экзаменом: Один абитуриент может сдавать много экзаменов, и экзамен может быть сдан многими абитуриентами.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/>
              <a:t> Между </a:t>
            </a:r>
            <a:r>
              <a:rPr lang="ru-RU" dirty="0"/>
              <a:t>Экзаменатором и Оплатой экзаменатора: Один ко многим (один экзаменатор может иметь много записей об оплате).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/>
              <a:t> Между </a:t>
            </a:r>
            <a:r>
              <a:rPr lang="ru-RU" dirty="0"/>
              <a:t>Оплатой экзаменатора и Результатом экзамена: Один к одному (каждая запись об оплате соответствует результату одного экзамена).</a:t>
            </a:r>
          </a:p>
        </p:txBody>
      </p:sp>
    </p:spTree>
    <p:extLst>
      <p:ext uri="{BB962C8B-B14F-4D97-AF65-F5344CB8AC3E}">
        <p14:creationId xmlns:p14="http://schemas.microsoft.com/office/powerpoint/2010/main" val="25372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Добавление таблицы </a:t>
            </a:r>
            <a:endParaRPr lang="de-DE" sz="4000" dirty="0">
              <a:latin typeface="Arial Black" panose="020B0A040201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593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После необходимо избавиться от связей «многие ко многим» с помощью введения дополнительных сущностей. Добавление таблицы "Участие в экзамене", содержащей внешние ключи ID абитуриента и ID экзамена решает эту задачу. Теперь у нас есть две связи "один ко многим" вместо связи "многие ко многим".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301"/>
          <a:stretch/>
        </p:blipFill>
        <p:spPr>
          <a:xfrm>
            <a:off x="4897821" y="3276364"/>
            <a:ext cx="2490133" cy="220975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10935" y="5719227"/>
            <a:ext cx="1631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Новая таблица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48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543254" y="5967490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Диаграмма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1976" y="286884"/>
            <a:ext cx="1688948" cy="1807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187029" y="274785"/>
            <a:ext cx="2205319" cy="1807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88168" y="1102153"/>
            <a:ext cx="7086755" cy="1807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Diagramma_Kostyukov_LR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30" y="121439"/>
            <a:ext cx="4978429" cy="584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5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846</TotalTime>
  <Words>499</Words>
  <Application>Microsoft Office PowerPoint</Application>
  <PresentationFormat>Широкоэкранный</PresentationFormat>
  <Paragraphs>60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Ретро</vt:lpstr>
      <vt:lpstr>Разработка логической структуры базы данных</vt:lpstr>
      <vt:lpstr>Сущности</vt:lpstr>
      <vt:lpstr>Атрибуты</vt:lpstr>
      <vt:lpstr>Атрибуты</vt:lpstr>
      <vt:lpstr>Связи</vt:lpstr>
      <vt:lpstr>Добавление таблицы 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lunarythorn</cp:lastModifiedBy>
  <cp:revision>162</cp:revision>
  <dcterms:created xsi:type="dcterms:W3CDTF">2023-09-17T16:29:27Z</dcterms:created>
  <dcterms:modified xsi:type="dcterms:W3CDTF">2023-12-13T15:41:00Z</dcterms:modified>
</cp:coreProperties>
</file>