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0"/>
  </p:notesMasterIdLst>
  <p:sldIdLst>
    <p:sldId id="256" r:id="rId2"/>
    <p:sldId id="257" r:id="rId3"/>
    <p:sldId id="278" r:id="rId4"/>
    <p:sldId id="279" r:id="rId5"/>
    <p:sldId id="280" r:id="rId6"/>
    <p:sldId id="281" r:id="rId7"/>
    <p:sldId id="258" r:id="rId8"/>
    <p:sldId id="27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3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41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5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60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37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3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Разработка физической структуры базы </a:t>
            </a:r>
            <a:r>
              <a:rPr lang="ru-RU" sz="5400" dirty="0" smtClean="0">
                <a:latin typeface="+mn-lt"/>
              </a:rPr>
              <a:t>данных</a:t>
            </a:r>
            <a:endParaRPr lang="ru-RU" sz="5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Arial" panose="020B0604020202020204" pitchFamily="34" charset="0"/>
              </a:rPr>
              <a:t>Выполнил: </a:t>
            </a:r>
            <a:r>
              <a:rPr lang="ru-RU" dirty="0">
                <a:cs typeface="Arial" panose="020B0604020202020204" pitchFamily="34" charset="0"/>
              </a:rPr>
              <a:t>Костюков </a:t>
            </a:r>
            <a:r>
              <a:rPr lang="ru-RU" dirty="0" smtClean="0">
                <a:cs typeface="Arial" panose="020B0604020202020204" pitchFamily="34" charset="0"/>
              </a:rPr>
              <a:t>К.А.</a:t>
            </a:r>
          </a:p>
          <a:p>
            <a:r>
              <a:rPr lang="ru-RU" dirty="0" smtClean="0"/>
              <a:t>Проверил: Короленко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1-й запрос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4956679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 smtClean="0"/>
              <a:t>После изучения основ работы с СУБД </a:t>
            </a:r>
            <a:r>
              <a:rPr lang="ru-RU" dirty="0" err="1" smtClean="0"/>
              <a:t>PostgreSQL</a:t>
            </a:r>
            <a:r>
              <a:rPr lang="ru-RU" dirty="0" smtClean="0"/>
              <a:t> и инструментария для работы с СУБД </a:t>
            </a:r>
            <a:r>
              <a:rPr lang="ru-RU" dirty="0" err="1" smtClean="0"/>
              <a:t>DBeaver</a:t>
            </a:r>
            <a:r>
              <a:rPr lang="ru-RU" dirty="0" smtClean="0"/>
              <a:t>, были сформированы SQL-запросы для создания таблиц в СУБД </a:t>
            </a:r>
            <a:r>
              <a:rPr lang="ru-RU" dirty="0" err="1" smtClean="0"/>
              <a:t>Postgres</a:t>
            </a:r>
            <a:r>
              <a:rPr lang="ru-RU" dirty="0" smtClean="0"/>
              <a:t>, соответствующих логической структуре базы данных, разработанной в предыдущей лабораторной работе. 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147034" y="1831137"/>
            <a:ext cx="4008646" cy="23909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de-DE" dirty="0" smtClean="0"/>
              <a:t>CREATE </a:t>
            </a:r>
            <a:r>
              <a:rPr lang="de-DE" dirty="0"/>
              <a:t>TABLE </a:t>
            </a:r>
            <a:r>
              <a:rPr lang="ru-RU" dirty="0"/>
              <a:t>Абитуриент (</a:t>
            </a:r>
          </a:p>
          <a:p>
            <a:pPr marL="0" indent="0" algn="just">
              <a:buNone/>
            </a:pPr>
            <a:r>
              <a:rPr lang="ru-RU" dirty="0" smtClean="0"/>
              <a:t>Абитуриент_</a:t>
            </a:r>
            <a:r>
              <a:rPr lang="de-DE" dirty="0"/>
              <a:t>ID SERIAL PRIMARY KEY,</a:t>
            </a:r>
          </a:p>
          <a:p>
            <a:pPr marL="0" indent="0" algn="just">
              <a:buNone/>
            </a:pPr>
            <a:r>
              <a:rPr lang="ru-RU" dirty="0" smtClean="0"/>
              <a:t>Имя </a:t>
            </a:r>
            <a:r>
              <a:rPr lang="de-DE" dirty="0"/>
              <a:t>VARCHAR(50),</a:t>
            </a:r>
          </a:p>
          <a:p>
            <a:pPr marL="0" indent="0" algn="just">
              <a:buNone/>
            </a:pPr>
            <a:r>
              <a:rPr lang="ru-RU" dirty="0" smtClean="0"/>
              <a:t>Фамилия </a:t>
            </a:r>
            <a:r>
              <a:rPr lang="de-DE" dirty="0"/>
              <a:t>VARCHAR(50),</a:t>
            </a:r>
          </a:p>
          <a:p>
            <a:pPr marL="0" indent="0" algn="just">
              <a:buNone/>
            </a:pPr>
            <a:r>
              <a:rPr lang="ru-RU" dirty="0" err="1" smtClean="0"/>
              <a:t>Дата_рождения</a:t>
            </a:r>
            <a:r>
              <a:rPr lang="ru-RU" dirty="0" smtClean="0"/>
              <a:t> </a:t>
            </a:r>
            <a:r>
              <a:rPr lang="de-DE" dirty="0"/>
              <a:t>DATE,</a:t>
            </a:r>
          </a:p>
          <a:p>
            <a:pPr marL="0" indent="0" algn="just">
              <a:buNone/>
            </a:pPr>
            <a:r>
              <a:rPr lang="ru-RU" dirty="0" smtClean="0"/>
              <a:t>Адрес </a:t>
            </a:r>
            <a:r>
              <a:rPr lang="de-DE" dirty="0"/>
              <a:t>VARCHAR(100</a:t>
            </a:r>
            <a:r>
              <a:rPr lang="de-DE" dirty="0" smtClean="0"/>
              <a:t>)</a:t>
            </a:r>
            <a:endParaRPr lang="ru-RU" dirty="0" smtClean="0"/>
          </a:p>
          <a:p>
            <a:pPr marL="0" indent="0" algn="just">
              <a:buNone/>
            </a:pPr>
            <a:r>
              <a:rPr lang="de-DE" dirty="0" smtClean="0"/>
              <a:t>);</a:t>
            </a:r>
            <a:endParaRPr lang="de-DE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97279" y="4175995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dirty="0"/>
              <a:t>Данный запрос создает таблицу "Абитуриент" в базе данных, определяет структуру таблицы с заданными полями и их типами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2</a:t>
            </a:r>
            <a:r>
              <a:rPr lang="ru-RU" sz="4000" dirty="0" smtClean="0">
                <a:latin typeface="Arial Black" panose="020B0A04020102020204" pitchFamily="34" charset="0"/>
              </a:rPr>
              <a:t>-й запрос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810703" y="1934399"/>
            <a:ext cx="4344977" cy="34258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de-DE" dirty="0" smtClean="0"/>
              <a:t>CREATE </a:t>
            </a:r>
            <a:r>
              <a:rPr lang="de-DE" dirty="0"/>
              <a:t>TABLE </a:t>
            </a:r>
            <a:r>
              <a:rPr lang="ru-RU" dirty="0"/>
              <a:t>Экзаменатор (</a:t>
            </a:r>
          </a:p>
          <a:p>
            <a:pPr marL="0" indent="0" algn="just">
              <a:buNone/>
            </a:pPr>
            <a:r>
              <a:rPr lang="ru-RU" dirty="0" smtClean="0"/>
              <a:t>Экзаменатор_</a:t>
            </a:r>
            <a:r>
              <a:rPr lang="de-DE" dirty="0"/>
              <a:t>ID SERIAL PRIMARY KEY,</a:t>
            </a:r>
          </a:p>
          <a:p>
            <a:pPr marL="0" indent="0" algn="just">
              <a:buNone/>
            </a:pPr>
            <a:r>
              <a:rPr lang="ru-RU" dirty="0" smtClean="0"/>
              <a:t>Имя </a:t>
            </a:r>
            <a:r>
              <a:rPr lang="de-DE" dirty="0"/>
              <a:t>VARCHAR(50),</a:t>
            </a:r>
          </a:p>
          <a:p>
            <a:pPr marL="0" indent="0" algn="just">
              <a:buNone/>
            </a:pPr>
            <a:r>
              <a:rPr lang="ru-RU" dirty="0" smtClean="0"/>
              <a:t>Фамилия </a:t>
            </a:r>
            <a:r>
              <a:rPr lang="de-DE" dirty="0"/>
              <a:t>VARCHAR(50),</a:t>
            </a:r>
          </a:p>
          <a:p>
            <a:pPr marL="0" indent="0" algn="just">
              <a:buNone/>
            </a:pPr>
            <a:r>
              <a:rPr lang="ru-RU" dirty="0" smtClean="0"/>
              <a:t>Специализация </a:t>
            </a:r>
            <a:r>
              <a:rPr lang="de-DE" dirty="0"/>
              <a:t>VARCHAR(50),</a:t>
            </a:r>
          </a:p>
          <a:p>
            <a:pPr marL="0" indent="0" algn="just">
              <a:buNone/>
            </a:pPr>
            <a:r>
              <a:rPr lang="ru-RU" dirty="0" err="1" smtClean="0"/>
              <a:t>Уровень_оплаты</a:t>
            </a:r>
            <a:r>
              <a:rPr lang="ru-RU" dirty="0" smtClean="0"/>
              <a:t> </a:t>
            </a:r>
            <a:r>
              <a:rPr lang="de-DE" dirty="0"/>
              <a:t>DECIMAL(10, 2)</a:t>
            </a:r>
          </a:p>
          <a:p>
            <a:pPr marL="0" indent="0" algn="just">
              <a:buNone/>
            </a:pPr>
            <a:r>
              <a:rPr lang="de-DE" dirty="0"/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97280" y="1934151"/>
            <a:ext cx="50722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 создает таблицу "Экзаменатор" в </a:t>
            </a:r>
            <a:r>
              <a:rPr lang="ru-RU" dirty="0" smtClean="0"/>
              <a:t>БД.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6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3-й запрос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867212" y="1934151"/>
            <a:ext cx="3773707" cy="23909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de-DE" dirty="0" smtClean="0"/>
              <a:t>CREATE </a:t>
            </a:r>
            <a:r>
              <a:rPr lang="de-DE" dirty="0"/>
              <a:t>TABLE </a:t>
            </a:r>
            <a:r>
              <a:rPr lang="ru-RU" dirty="0"/>
              <a:t>Экзамен (</a:t>
            </a:r>
          </a:p>
          <a:p>
            <a:pPr marL="0" indent="0" algn="just">
              <a:buNone/>
            </a:pPr>
            <a:r>
              <a:rPr lang="ru-RU" dirty="0" smtClean="0"/>
              <a:t>Экзамен_</a:t>
            </a:r>
            <a:r>
              <a:rPr lang="de-DE" dirty="0"/>
              <a:t>ID SERIAL PRIMARY KEY,</a:t>
            </a:r>
          </a:p>
          <a:p>
            <a:pPr marL="0" indent="0" algn="just">
              <a:buNone/>
            </a:pPr>
            <a:r>
              <a:rPr lang="ru-RU" dirty="0" smtClean="0"/>
              <a:t>Название </a:t>
            </a:r>
            <a:r>
              <a:rPr lang="de-DE" dirty="0"/>
              <a:t>VARCHAR(100),</a:t>
            </a:r>
          </a:p>
          <a:p>
            <a:pPr marL="0" indent="0" algn="just">
              <a:buNone/>
            </a:pPr>
            <a:r>
              <a:rPr lang="ru-RU" dirty="0" err="1" smtClean="0"/>
              <a:t>Дата_проведения</a:t>
            </a:r>
            <a:r>
              <a:rPr lang="ru-RU" dirty="0" smtClean="0"/>
              <a:t> </a:t>
            </a:r>
            <a:r>
              <a:rPr lang="de-DE" dirty="0" smtClean="0"/>
              <a:t>DATE,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Аудитория </a:t>
            </a:r>
            <a:r>
              <a:rPr lang="de-DE" dirty="0"/>
              <a:t>VARCHAR(50)</a:t>
            </a:r>
          </a:p>
          <a:p>
            <a:pPr marL="0" indent="0" algn="just">
              <a:buNone/>
            </a:pPr>
            <a:r>
              <a:rPr lang="de-DE" dirty="0"/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97280" y="1934151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запрос, как и остальные создает таблицу, </a:t>
            </a:r>
            <a:r>
              <a:rPr lang="ru-RU" dirty="0" smtClean="0"/>
              <a:t>но с названием «</a:t>
            </a:r>
            <a:r>
              <a:rPr lang="ru-RU" dirty="0"/>
              <a:t>Экзамен</a:t>
            </a:r>
            <a:r>
              <a:rPr lang="ru-RU" dirty="0" smtClean="0"/>
              <a:t>» и с иными столбцами.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5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4-й запрос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558455" y="1934151"/>
            <a:ext cx="4597225" cy="44440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1800" dirty="0" smtClean="0"/>
              <a:t> </a:t>
            </a:r>
            <a:r>
              <a:rPr lang="de-DE" sz="1800" dirty="0" smtClean="0"/>
              <a:t>CREATE </a:t>
            </a:r>
            <a:r>
              <a:rPr lang="de-DE" sz="1800" dirty="0"/>
              <a:t>TABLE </a:t>
            </a:r>
            <a:r>
              <a:rPr lang="ru-RU" sz="1800" dirty="0" err="1"/>
              <a:t>Результат_экзамена</a:t>
            </a:r>
            <a:r>
              <a:rPr lang="ru-RU" sz="1800" dirty="0"/>
              <a:t> (</a:t>
            </a:r>
          </a:p>
          <a:p>
            <a:pPr marL="0" indent="0" algn="just">
              <a:buNone/>
            </a:pPr>
            <a:r>
              <a:rPr lang="ru-RU" sz="1800" dirty="0" smtClean="0"/>
              <a:t>Результат_</a:t>
            </a:r>
            <a:r>
              <a:rPr lang="de-DE" sz="1800" dirty="0"/>
              <a:t>ID SERIAL PRIMARY KEY,</a:t>
            </a:r>
          </a:p>
          <a:p>
            <a:pPr marL="0" indent="0" algn="just">
              <a:buNone/>
            </a:pPr>
            <a:r>
              <a:rPr lang="ru-RU" sz="1800" dirty="0" smtClean="0"/>
              <a:t>Оценка </a:t>
            </a:r>
            <a:r>
              <a:rPr lang="de-DE" sz="1800" dirty="0"/>
              <a:t>INTEGER,</a:t>
            </a:r>
          </a:p>
          <a:p>
            <a:pPr marL="0" indent="0" algn="just">
              <a:buNone/>
            </a:pPr>
            <a:r>
              <a:rPr lang="ru-RU" sz="1800" dirty="0" err="1" smtClean="0"/>
              <a:t>Дата_сдачи</a:t>
            </a:r>
            <a:r>
              <a:rPr lang="ru-RU" sz="1800" dirty="0" smtClean="0"/>
              <a:t> </a:t>
            </a:r>
            <a:r>
              <a:rPr lang="de-DE" sz="1800" dirty="0"/>
              <a:t>DATE,</a:t>
            </a:r>
          </a:p>
          <a:p>
            <a:pPr marL="0" indent="0" algn="just">
              <a:buNone/>
            </a:pPr>
            <a:r>
              <a:rPr lang="ru-RU" sz="1800" dirty="0" smtClean="0"/>
              <a:t>Абитуриент_</a:t>
            </a:r>
            <a:r>
              <a:rPr lang="de-DE" sz="1800" dirty="0"/>
              <a:t>ID INTEGER REFERENCES </a:t>
            </a:r>
            <a:r>
              <a:rPr lang="ru-RU" sz="1800" dirty="0"/>
              <a:t>Абитуриент(Абитуриент_</a:t>
            </a:r>
            <a:r>
              <a:rPr lang="de-DE" sz="1800" dirty="0"/>
              <a:t>ID),</a:t>
            </a:r>
          </a:p>
          <a:p>
            <a:pPr marL="0" indent="0" algn="just">
              <a:buNone/>
            </a:pPr>
            <a:r>
              <a:rPr lang="ru-RU" sz="1800" dirty="0" smtClean="0"/>
              <a:t>Экзамен_</a:t>
            </a:r>
            <a:r>
              <a:rPr lang="de-DE" sz="1800" dirty="0"/>
              <a:t>ID INTEGER REFERENCES </a:t>
            </a:r>
            <a:r>
              <a:rPr lang="ru-RU" sz="1800" dirty="0"/>
              <a:t>Экзамен(Экзамен_</a:t>
            </a:r>
            <a:r>
              <a:rPr lang="de-DE" sz="1800" dirty="0"/>
              <a:t>ID</a:t>
            </a:r>
            <a:r>
              <a:rPr lang="de-DE" sz="1800" dirty="0" smtClean="0"/>
              <a:t>),</a:t>
            </a: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Экзаменатор_</a:t>
            </a:r>
            <a:r>
              <a:rPr lang="de-DE" sz="1800" dirty="0"/>
              <a:t>ID INTEGER REFERENCES </a:t>
            </a:r>
            <a:r>
              <a:rPr lang="ru-RU" sz="1800" dirty="0"/>
              <a:t>Экзаменатор(Экзаменатор_</a:t>
            </a:r>
            <a:r>
              <a:rPr lang="de-DE" sz="1800" dirty="0"/>
              <a:t>ID)</a:t>
            </a:r>
          </a:p>
          <a:p>
            <a:pPr marL="0" indent="0" algn="just">
              <a:buNone/>
            </a:pPr>
            <a:r>
              <a:rPr lang="de-DE" sz="1800" dirty="0"/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97280" y="1934151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Данный запрос создает таблицу "Результат экзамена".</a:t>
            </a:r>
          </a:p>
        </p:txBody>
      </p:sp>
    </p:spTree>
    <p:extLst>
      <p:ext uri="{BB962C8B-B14F-4D97-AF65-F5344CB8AC3E}">
        <p14:creationId xmlns:p14="http://schemas.microsoft.com/office/powerpoint/2010/main" val="25507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5</a:t>
            </a:r>
            <a:r>
              <a:rPr lang="ru-RU" sz="4000" dirty="0" smtClean="0">
                <a:latin typeface="Arial Black" panose="020B0A04020102020204" pitchFamily="34" charset="0"/>
              </a:rPr>
              <a:t>-й запрос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295698" y="1934151"/>
            <a:ext cx="4859982" cy="44440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1800" dirty="0" smtClean="0"/>
              <a:t> </a:t>
            </a:r>
            <a:r>
              <a:rPr lang="de-DE" sz="1800" dirty="0" smtClean="0"/>
              <a:t>CREATE </a:t>
            </a:r>
            <a:r>
              <a:rPr lang="de-DE" sz="1800" dirty="0"/>
              <a:t>TABLE </a:t>
            </a:r>
            <a:r>
              <a:rPr lang="ru-RU" sz="1800" dirty="0" err="1"/>
              <a:t>Оплата_экзаменатора</a:t>
            </a:r>
            <a:r>
              <a:rPr lang="ru-RU" sz="1800" dirty="0"/>
              <a:t> (</a:t>
            </a:r>
          </a:p>
          <a:p>
            <a:pPr marL="0" indent="0" algn="just">
              <a:buNone/>
            </a:pPr>
            <a:r>
              <a:rPr lang="ru-RU" sz="1800" dirty="0" smtClean="0"/>
              <a:t>Оплата_</a:t>
            </a:r>
            <a:r>
              <a:rPr lang="de-DE" sz="1800" dirty="0"/>
              <a:t>ID SERIAL PRIMARY KEY,</a:t>
            </a:r>
          </a:p>
          <a:p>
            <a:pPr marL="0" indent="0" algn="just">
              <a:buNone/>
            </a:pPr>
            <a:r>
              <a:rPr lang="ru-RU" sz="1800" dirty="0" err="1" smtClean="0"/>
              <a:t>Сумма_оплаты</a:t>
            </a:r>
            <a:r>
              <a:rPr lang="ru-RU" sz="1800" dirty="0" smtClean="0"/>
              <a:t> </a:t>
            </a:r>
            <a:r>
              <a:rPr lang="de-DE" sz="1800" dirty="0"/>
              <a:t>DECIMAL(10, 2),</a:t>
            </a:r>
          </a:p>
          <a:p>
            <a:pPr marL="0" indent="0" algn="just">
              <a:buNone/>
            </a:pPr>
            <a:r>
              <a:rPr lang="ru-RU" sz="1800" dirty="0" err="1" smtClean="0"/>
              <a:t>Дата_оплаты</a:t>
            </a:r>
            <a:r>
              <a:rPr lang="ru-RU" sz="1800" dirty="0" smtClean="0"/>
              <a:t> </a:t>
            </a:r>
            <a:r>
              <a:rPr lang="de-DE" sz="1800" dirty="0"/>
              <a:t>DATE,</a:t>
            </a:r>
          </a:p>
          <a:p>
            <a:pPr marL="0" indent="0" algn="just">
              <a:buNone/>
            </a:pPr>
            <a:r>
              <a:rPr lang="ru-RU" sz="1800" dirty="0" smtClean="0"/>
              <a:t>Экзаменатор_</a:t>
            </a:r>
            <a:r>
              <a:rPr lang="de-DE" sz="1800" dirty="0"/>
              <a:t>ID INTEGER REFERENCES </a:t>
            </a:r>
            <a:r>
              <a:rPr lang="ru-RU" sz="1800" dirty="0"/>
              <a:t>Экзаменатор(Экзаменатор_</a:t>
            </a:r>
            <a:r>
              <a:rPr lang="de-DE" sz="1800" dirty="0"/>
              <a:t>ID)</a:t>
            </a:r>
          </a:p>
          <a:p>
            <a:pPr marL="0" indent="0" algn="just">
              <a:buNone/>
            </a:pPr>
            <a:r>
              <a:rPr lang="de-DE" sz="1800" dirty="0"/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97280" y="1934151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Последний запрос создает таблицу "Оплата </a:t>
            </a:r>
            <a:r>
              <a:rPr lang="ru-RU" dirty="0" smtClean="0"/>
              <a:t>экзаменатора".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0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Атрибуты</a:t>
            </a:r>
            <a:endParaRPr lang="ru-RU" sz="4400" dirty="0">
              <a:latin typeface="Arial Black" panose="020B0A04020102020204" pitchFamily="34" charset="0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4872596" cy="4397411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После создания запросов необходимо обернуть созданную базу данных в </a:t>
            </a:r>
            <a:r>
              <a:rPr lang="de-DE" dirty="0" err="1"/>
              <a:t>docker</a:t>
            </a:r>
            <a:r>
              <a:rPr lang="de-DE" dirty="0"/>
              <a:t>-</a:t>
            </a:r>
            <a:r>
              <a:rPr lang="ru-RU" dirty="0" smtClean="0"/>
              <a:t>контейнер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05600" y="1737360"/>
            <a:ext cx="4450080" cy="458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version: '3'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services: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cs typeface="Times New Roman" panose="02020603050405020304" pitchFamily="18" charset="0"/>
              </a:rPr>
              <a:t>postgres</a:t>
            </a:r>
            <a:r>
              <a:rPr lang="en-US" sz="1400" dirty="0">
                <a:cs typeface="Times New Roman" panose="02020603050405020304" pitchFamily="18" charset="0"/>
              </a:rPr>
              <a:t>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image: </a:t>
            </a:r>
            <a:r>
              <a:rPr lang="en-US" sz="1400" dirty="0" err="1">
                <a:cs typeface="Times New Roman" panose="02020603050405020304" pitchFamily="18" charset="0"/>
              </a:rPr>
              <a:t>postgres:latest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environment: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</a:t>
            </a:r>
            <a:r>
              <a:rPr lang="de-DE" sz="1400" dirty="0">
                <a:cs typeface="Times New Roman" panose="02020603050405020304" pitchFamily="18" charset="0"/>
              </a:rPr>
              <a:t>POSTGRES_DB: </a:t>
            </a:r>
            <a:r>
              <a:rPr lang="de-DE" sz="1400" dirty="0" err="1">
                <a:cs typeface="Times New Roman" panose="02020603050405020304" pitchFamily="18" charset="0"/>
              </a:rPr>
              <a:t>dbname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sz="1400" dirty="0">
                <a:cs typeface="Times New Roman" panose="02020603050405020304" pitchFamily="18" charset="0"/>
              </a:rPr>
              <a:t>      POSTGRES_USER: </a:t>
            </a:r>
            <a:r>
              <a:rPr lang="de-DE" sz="1400" dirty="0" err="1">
                <a:cs typeface="Times New Roman" panose="02020603050405020304" pitchFamily="18" charset="0"/>
              </a:rPr>
              <a:t>dbuser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sz="1400" dirty="0">
                <a:cs typeface="Times New Roman" panose="02020603050405020304" pitchFamily="18" charset="0"/>
              </a:rPr>
              <a:t>      </a:t>
            </a:r>
            <a:r>
              <a:rPr lang="en-US" sz="1400" dirty="0">
                <a:cs typeface="Times New Roman" panose="02020603050405020304" pitchFamily="18" charset="0"/>
              </a:rPr>
              <a:t>POSTGRES_PASSWORD: </a:t>
            </a:r>
            <a:r>
              <a:rPr lang="en-US" sz="1400" dirty="0" err="1">
                <a:cs typeface="Times New Roman" panose="02020603050405020304" pitchFamily="18" charset="0"/>
              </a:rPr>
              <a:t>dbpass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ports: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- "5432:5432"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volumes: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- </a:t>
            </a:r>
            <a:r>
              <a:rPr lang="en-US" sz="1400" dirty="0" err="1">
                <a:cs typeface="Times New Roman" panose="02020603050405020304" pitchFamily="18" charset="0"/>
              </a:rPr>
              <a:t>pg_data</a:t>
            </a:r>
            <a:r>
              <a:rPr lang="en-US" sz="1400" dirty="0">
                <a:cs typeface="Times New Roman" panose="02020603050405020304" pitchFamily="18" charset="0"/>
              </a:rPr>
              <a:t>:/</a:t>
            </a:r>
            <a:r>
              <a:rPr lang="en-US" sz="1400" dirty="0" err="1">
                <a:cs typeface="Times New Roman" panose="02020603050405020304" pitchFamily="18" charset="0"/>
              </a:rPr>
              <a:t>var</a:t>
            </a:r>
            <a:r>
              <a:rPr lang="en-US" sz="1400" dirty="0">
                <a:cs typeface="Times New Roman" panose="02020603050405020304" pitchFamily="18" charset="0"/>
              </a:rPr>
              <a:t>/lib/</a:t>
            </a:r>
            <a:r>
              <a:rPr lang="en-US" sz="1400" dirty="0" err="1">
                <a:cs typeface="Times New Roman" panose="02020603050405020304" pitchFamily="18" charset="0"/>
              </a:rPr>
              <a:t>postgresql</a:t>
            </a:r>
            <a:r>
              <a:rPr lang="en-US" sz="1400" dirty="0">
                <a:cs typeface="Times New Roman" panose="02020603050405020304" pitchFamily="18" charset="0"/>
              </a:rPr>
              <a:t>/data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volumes</a:t>
            </a:r>
            <a:r>
              <a:rPr lang="ru-RU" sz="1400" dirty="0">
                <a:cs typeface="Times New Roman" panose="02020603050405020304" pitchFamily="18" charset="0"/>
              </a:rPr>
              <a:t>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cs typeface="Times New Roman" panose="02020603050405020304" pitchFamily="18" charset="0"/>
              </a:rPr>
              <a:t>pg</a:t>
            </a:r>
            <a:r>
              <a:rPr lang="ru-RU" sz="1400" dirty="0">
                <a:cs typeface="Times New Roman" panose="02020603050405020304" pitchFamily="18" charset="0"/>
              </a:rPr>
              <a:t>_</a:t>
            </a:r>
            <a:r>
              <a:rPr lang="en-US" sz="1400" dirty="0">
                <a:cs typeface="Times New Roman" panose="02020603050405020304" pitchFamily="18" charset="0"/>
              </a:rPr>
              <a:t>data</a:t>
            </a:r>
            <a:r>
              <a:rPr lang="ru-RU" sz="1400" dirty="0"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654" y="703385"/>
            <a:ext cx="11324492" cy="2459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Диаграмма_Костюков_ЛР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41" y="184639"/>
            <a:ext cx="5696229" cy="574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068574" y="5925650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Диаграмма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07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946</TotalTime>
  <Words>337</Words>
  <Application>Microsoft Office PowerPoint</Application>
  <PresentationFormat>Широкоэкранный</PresentationFormat>
  <Paragraphs>70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Ретро</vt:lpstr>
      <vt:lpstr>Разработка физической структуры базы данных</vt:lpstr>
      <vt:lpstr>1-й запрос</vt:lpstr>
      <vt:lpstr>2-й запрос</vt:lpstr>
      <vt:lpstr>3-й запрос</vt:lpstr>
      <vt:lpstr>4-й запрос</vt:lpstr>
      <vt:lpstr>5-й запрос</vt:lpstr>
      <vt:lpstr>Атрибуты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lunarythorn</cp:lastModifiedBy>
  <cp:revision>175</cp:revision>
  <dcterms:created xsi:type="dcterms:W3CDTF">2023-09-17T16:29:27Z</dcterms:created>
  <dcterms:modified xsi:type="dcterms:W3CDTF">2023-12-13T20:56:51Z</dcterms:modified>
</cp:coreProperties>
</file>