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0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8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8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00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90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36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002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085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5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15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5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0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5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20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77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4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7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27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37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5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90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78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6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9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9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B7F69-1A8A-4BA2-9FCE-7B58DE4E7030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6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Формирование запросов к базе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Arial" panose="020B0604020202020204" pitchFamily="34" charset="0"/>
              </a:rPr>
              <a:t>Выполнил: </a:t>
            </a:r>
            <a:r>
              <a:rPr lang="ru-RU" dirty="0">
                <a:cs typeface="Arial" panose="020B0604020202020204" pitchFamily="34" charset="0"/>
              </a:rPr>
              <a:t>Костюков </a:t>
            </a:r>
            <a:r>
              <a:rPr lang="ru-RU" dirty="0" smtClean="0">
                <a:cs typeface="Arial" panose="020B0604020202020204" pitchFamily="34" charset="0"/>
              </a:rPr>
              <a:t>К.А.</a:t>
            </a:r>
          </a:p>
          <a:p>
            <a:r>
              <a:rPr lang="ru-RU" dirty="0" smtClean="0"/>
              <a:t>Проверил: Короленко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Запрос с сортировкой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 smtClean="0"/>
              <a:t>Индивидуальное </a:t>
            </a:r>
            <a:r>
              <a:rPr lang="ru-RU" dirty="0"/>
              <a:t>задание</a:t>
            </a:r>
            <a:r>
              <a:rPr lang="ru-RU" dirty="0" smtClean="0"/>
              <a:t>:</a:t>
            </a:r>
          </a:p>
          <a:p>
            <a:r>
              <a:rPr lang="ru-RU" dirty="0"/>
              <a:t>Данный запрос дополняет предыдущий запрос сортировкой экзаменов по алфавиту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870148"/>
            <a:ext cx="10058400" cy="296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SELECT </a:t>
            </a:r>
            <a:r>
              <a:rPr lang="ru-RU" sz="1400" dirty="0" err="1"/>
              <a:t>Экзамен.Название</a:t>
            </a:r>
            <a:r>
              <a:rPr lang="ru-RU" sz="1400" dirty="0"/>
              <a:t> </a:t>
            </a:r>
            <a:r>
              <a:rPr lang="en-US" sz="1400" dirty="0"/>
              <a:t>AS </a:t>
            </a:r>
            <a:r>
              <a:rPr lang="ru-RU" sz="1400" dirty="0" err="1"/>
              <a:t>Название_экзамена</a:t>
            </a:r>
            <a:r>
              <a:rPr lang="ru-RU" sz="1400" dirty="0"/>
              <a:t>, </a:t>
            </a:r>
            <a:r>
              <a:rPr lang="ru-RU" sz="1400" dirty="0" err="1"/>
              <a:t>Экзаменатор.Имя</a:t>
            </a:r>
            <a:r>
              <a:rPr lang="ru-RU" sz="1400" dirty="0"/>
              <a:t> </a:t>
            </a:r>
            <a:r>
              <a:rPr lang="en-US" sz="1400" dirty="0"/>
              <a:t>AS </a:t>
            </a:r>
            <a:r>
              <a:rPr lang="ru-RU" sz="1400" dirty="0" err="1"/>
              <a:t>Имя_экзаменатора</a:t>
            </a:r>
            <a:r>
              <a:rPr lang="ru-RU" sz="1400" dirty="0"/>
              <a:t>, </a:t>
            </a:r>
            <a:r>
              <a:rPr lang="ru-RU" sz="1400" dirty="0" err="1"/>
              <a:t>Экзаменатор.Фамилия</a:t>
            </a:r>
            <a:r>
              <a:rPr lang="ru-RU" sz="1400" dirty="0"/>
              <a:t> </a:t>
            </a:r>
            <a:r>
              <a:rPr lang="en-US" sz="1400" dirty="0" smtClean="0"/>
              <a:t>AS</a:t>
            </a:r>
            <a:r>
              <a:rPr lang="ru-RU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ru-RU" sz="1400" dirty="0" err="1" smtClean="0"/>
              <a:t>Фамилия_экзаменатора</a:t>
            </a:r>
            <a:r>
              <a:rPr lang="ru-RU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SUM(</a:t>
            </a:r>
            <a:r>
              <a:rPr lang="ru-RU" sz="1400" dirty="0" err="1"/>
              <a:t>Оплата_экзаменатора.Сумма_оплаты</a:t>
            </a:r>
            <a:r>
              <a:rPr lang="ru-RU" sz="1400" dirty="0"/>
              <a:t>) </a:t>
            </a:r>
            <a:r>
              <a:rPr lang="en-US" sz="1400" dirty="0"/>
              <a:t>AS </a:t>
            </a:r>
            <a:r>
              <a:rPr lang="ru-RU" sz="1400" dirty="0" err="1"/>
              <a:t>Суммарная_оплата</a:t>
            </a:r>
            <a:r>
              <a:rPr lang="ru-RU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ru-RU" sz="1400" dirty="0"/>
              <a:t>Экзамен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</a:t>
            </a:r>
            <a:r>
              <a:rPr lang="ru-RU" sz="1400" dirty="0" err="1"/>
              <a:t>Результат_экзамена</a:t>
            </a:r>
            <a:r>
              <a:rPr lang="ru-RU" sz="1400" dirty="0"/>
              <a:t> </a:t>
            </a:r>
            <a:r>
              <a:rPr lang="en-US" sz="1400" dirty="0"/>
              <a:t>ON </a:t>
            </a:r>
            <a:r>
              <a:rPr lang="ru-RU" sz="1400" dirty="0" err="1"/>
              <a:t>Экзамен.Экзамен</a:t>
            </a:r>
            <a:r>
              <a:rPr lang="ru-RU" sz="1400" dirty="0"/>
              <a:t>_</a:t>
            </a:r>
            <a:r>
              <a:rPr lang="en-US" sz="1400" dirty="0"/>
              <a:t>ID = </a:t>
            </a:r>
            <a:r>
              <a:rPr lang="ru-RU" sz="1400" dirty="0" err="1"/>
              <a:t>Результат_экзамена.Экзамен</a:t>
            </a:r>
            <a:r>
              <a:rPr lang="ru-RU" sz="1400" dirty="0"/>
              <a:t>_</a:t>
            </a:r>
            <a:r>
              <a:rPr lang="en-US" sz="14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</a:t>
            </a:r>
            <a:r>
              <a:rPr lang="ru-RU" sz="1400" dirty="0"/>
              <a:t>Экзаменатор </a:t>
            </a:r>
            <a:r>
              <a:rPr lang="en-US" sz="1400" dirty="0"/>
              <a:t>ON </a:t>
            </a:r>
            <a:r>
              <a:rPr lang="ru-RU" sz="1400" dirty="0" err="1"/>
              <a:t>Результат_экзамена.Экзаменатор</a:t>
            </a:r>
            <a:r>
              <a:rPr lang="ru-RU" sz="1400" dirty="0"/>
              <a:t>_</a:t>
            </a:r>
            <a:r>
              <a:rPr lang="en-US" sz="1400" dirty="0"/>
              <a:t>ID = </a:t>
            </a:r>
            <a:r>
              <a:rPr lang="ru-RU" sz="1400" dirty="0" err="1"/>
              <a:t>Экзаменатор.Экзаменатор</a:t>
            </a:r>
            <a:r>
              <a:rPr lang="ru-RU" sz="1400" dirty="0"/>
              <a:t>_</a:t>
            </a:r>
            <a:r>
              <a:rPr lang="en-US" sz="14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</a:t>
            </a:r>
            <a:r>
              <a:rPr lang="ru-RU" sz="1400" dirty="0" err="1"/>
              <a:t>Оплата_экзаменатора</a:t>
            </a:r>
            <a:r>
              <a:rPr lang="ru-RU" sz="1400" dirty="0"/>
              <a:t> </a:t>
            </a:r>
            <a:r>
              <a:rPr lang="en-US" sz="1400" dirty="0"/>
              <a:t>ON </a:t>
            </a:r>
            <a:r>
              <a:rPr lang="ru-RU" sz="1400" dirty="0" err="1"/>
              <a:t>Экзаменатор.Экзаменатор</a:t>
            </a:r>
            <a:r>
              <a:rPr lang="ru-RU" sz="1400" dirty="0"/>
              <a:t>_</a:t>
            </a:r>
            <a:r>
              <a:rPr lang="en-US" sz="1400" dirty="0"/>
              <a:t>ID = </a:t>
            </a:r>
            <a:r>
              <a:rPr lang="ru-RU" sz="1400" dirty="0" err="1"/>
              <a:t>Оплата_экзаменатора.Экзаменатор</a:t>
            </a:r>
            <a:r>
              <a:rPr lang="ru-RU" sz="1400" dirty="0"/>
              <a:t>_</a:t>
            </a:r>
            <a:r>
              <a:rPr lang="en-US" sz="14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</a:t>
            </a:r>
            <a:r>
              <a:rPr lang="ru-RU" sz="1400" dirty="0" err="1"/>
              <a:t>Экзамен.Экзамен</a:t>
            </a:r>
            <a:r>
              <a:rPr lang="ru-RU" sz="1400" dirty="0"/>
              <a:t>_</a:t>
            </a:r>
            <a:r>
              <a:rPr lang="en-US" sz="1400" dirty="0"/>
              <a:t>ID, </a:t>
            </a:r>
            <a:r>
              <a:rPr lang="ru-RU" sz="1400" dirty="0" err="1"/>
              <a:t>Экзаменатор.Экзаменатор</a:t>
            </a:r>
            <a:r>
              <a:rPr lang="ru-RU" sz="1400" dirty="0"/>
              <a:t>_</a:t>
            </a:r>
            <a:r>
              <a:rPr lang="en-US" sz="14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ORDER BY </a:t>
            </a:r>
            <a:r>
              <a:rPr lang="ru-RU" sz="1400" dirty="0" err="1"/>
              <a:t>Экзамен.Экзамен</a:t>
            </a:r>
            <a:r>
              <a:rPr lang="ru-RU" sz="1400" dirty="0"/>
              <a:t>_</a:t>
            </a:r>
            <a:r>
              <a:rPr lang="en-US" sz="1400" dirty="0"/>
              <a:t>ID;</a:t>
            </a:r>
          </a:p>
        </p:txBody>
      </p:sp>
    </p:spTree>
    <p:extLst>
      <p:ext uri="{BB962C8B-B14F-4D97-AF65-F5344CB8AC3E}">
        <p14:creationId xmlns:p14="http://schemas.microsoft.com/office/powerpoint/2010/main" val="39959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Среднее значение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После был добавлен столбец со средней суммарной стоимостью заказов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Тренировочное задание: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956545"/>
            <a:ext cx="10058400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COALESCE(AVG(SUM(</a:t>
            </a:r>
            <a:r>
              <a:rPr lang="en-US" dirty="0" err="1"/>
              <a:t>o.TotalAmount</a:t>
            </a:r>
            <a:r>
              <a:rPr lang="en-US" dirty="0"/>
              <a:t>)) OVER (), 0) AS </a:t>
            </a:r>
            <a:r>
              <a:rPr lang="en-US" dirty="0" err="1"/>
              <a:t>AvgTotalOrderAmount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DESC,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53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Среднее значение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dirty="0"/>
              <a:t>Данный запрос дополняет предыдущий запрос средним результатом всех сдающих.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879702"/>
            <a:ext cx="10058400" cy="329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SELECT </a:t>
            </a:r>
            <a:r>
              <a:rPr lang="ru-RU" sz="1400" dirty="0" err="1"/>
              <a:t>Экзамен.Название</a:t>
            </a:r>
            <a:r>
              <a:rPr lang="ru-RU" sz="1400" dirty="0"/>
              <a:t> </a:t>
            </a:r>
            <a:r>
              <a:rPr lang="en-US" sz="1400" dirty="0"/>
              <a:t>AS </a:t>
            </a:r>
            <a:r>
              <a:rPr lang="ru-RU" sz="1400" dirty="0" err="1"/>
              <a:t>Название_экзамена</a:t>
            </a:r>
            <a:r>
              <a:rPr lang="ru-RU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AVG(</a:t>
            </a:r>
            <a:r>
              <a:rPr lang="ru-RU" sz="1400" dirty="0" err="1"/>
              <a:t>Результат_экзамена.Оценка</a:t>
            </a:r>
            <a:r>
              <a:rPr lang="ru-RU" sz="1400" dirty="0"/>
              <a:t>) </a:t>
            </a:r>
            <a:r>
              <a:rPr lang="en-US" sz="1400" dirty="0"/>
              <a:t>AS </a:t>
            </a:r>
            <a:r>
              <a:rPr lang="ru-RU" sz="1400" dirty="0" err="1"/>
              <a:t>Средняя_оценка</a:t>
            </a:r>
            <a:r>
              <a:rPr lang="ru-RU" sz="1400" dirty="0"/>
              <a:t>, </a:t>
            </a:r>
            <a:r>
              <a:rPr lang="ru-RU" sz="1400" dirty="0" err="1"/>
              <a:t>Экзаменатор.Имя</a:t>
            </a:r>
            <a:r>
              <a:rPr lang="ru-RU" sz="1400" dirty="0"/>
              <a:t> </a:t>
            </a:r>
            <a:r>
              <a:rPr lang="en-US" sz="1400" dirty="0"/>
              <a:t>AS </a:t>
            </a:r>
            <a:r>
              <a:rPr lang="ru-RU" sz="1400" dirty="0" err="1"/>
              <a:t>Имя_экзаменатора</a:t>
            </a:r>
            <a:r>
              <a:rPr lang="ru-RU" sz="1400" dirty="0"/>
              <a:t>, </a:t>
            </a:r>
            <a:r>
              <a:rPr lang="ru-RU" sz="1400" dirty="0" err="1"/>
              <a:t>Экзаменатор.Фамилия</a:t>
            </a:r>
            <a:r>
              <a:rPr lang="ru-RU" sz="1400" dirty="0"/>
              <a:t> </a:t>
            </a:r>
            <a:r>
              <a:rPr lang="en-US" sz="1400" dirty="0"/>
              <a:t>AS </a:t>
            </a:r>
            <a:r>
              <a:rPr lang="ru-RU" sz="1400" dirty="0" err="1"/>
              <a:t>Фамилия_экзаменатора</a:t>
            </a:r>
            <a:r>
              <a:rPr lang="ru-RU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SUM(</a:t>
            </a:r>
            <a:r>
              <a:rPr lang="ru-RU" sz="1400" dirty="0" err="1"/>
              <a:t>Оплата_экзаменатора.Сумма_оплаты</a:t>
            </a:r>
            <a:r>
              <a:rPr lang="ru-RU" sz="1400" dirty="0"/>
              <a:t>) </a:t>
            </a:r>
            <a:r>
              <a:rPr lang="en-US" sz="1400" dirty="0"/>
              <a:t>AS </a:t>
            </a:r>
            <a:r>
              <a:rPr lang="ru-RU" sz="1400" dirty="0" err="1"/>
              <a:t>Суммарная_оплата</a:t>
            </a:r>
            <a:r>
              <a:rPr lang="ru-RU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ru-RU" sz="1400" dirty="0"/>
              <a:t>Экзамен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</a:t>
            </a:r>
            <a:r>
              <a:rPr lang="ru-RU" sz="1400" dirty="0" err="1"/>
              <a:t>Результат_экзамена</a:t>
            </a:r>
            <a:r>
              <a:rPr lang="ru-RU" sz="1400" dirty="0"/>
              <a:t> </a:t>
            </a:r>
            <a:r>
              <a:rPr lang="en-US" sz="1400" dirty="0"/>
              <a:t>ON </a:t>
            </a:r>
            <a:r>
              <a:rPr lang="ru-RU" sz="1400" dirty="0" err="1"/>
              <a:t>Экзамен.Экзамен</a:t>
            </a:r>
            <a:r>
              <a:rPr lang="ru-RU" sz="1400" dirty="0"/>
              <a:t>_</a:t>
            </a:r>
            <a:r>
              <a:rPr lang="en-US" sz="1400" dirty="0"/>
              <a:t>ID = </a:t>
            </a:r>
            <a:r>
              <a:rPr lang="ru-RU" sz="1400" dirty="0" err="1"/>
              <a:t>Результат_экзамена.Экзамен</a:t>
            </a:r>
            <a:r>
              <a:rPr lang="ru-RU" sz="1400" dirty="0"/>
              <a:t>_</a:t>
            </a:r>
            <a:r>
              <a:rPr lang="en-US" sz="14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</a:t>
            </a:r>
            <a:r>
              <a:rPr lang="ru-RU" sz="1400" dirty="0"/>
              <a:t>Экзаменатор </a:t>
            </a:r>
            <a:r>
              <a:rPr lang="en-US" sz="1400" dirty="0"/>
              <a:t>ON </a:t>
            </a:r>
            <a:r>
              <a:rPr lang="ru-RU" sz="1400" dirty="0" err="1"/>
              <a:t>Результат_экзамена.Экзаменатор</a:t>
            </a:r>
            <a:r>
              <a:rPr lang="ru-RU" sz="1400" dirty="0"/>
              <a:t>_</a:t>
            </a:r>
            <a:r>
              <a:rPr lang="en-US" sz="1400" dirty="0"/>
              <a:t>ID = </a:t>
            </a:r>
            <a:r>
              <a:rPr lang="ru-RU" sz="1400" dirty="0" err="1"/>
              <a:t>Экзаменатор.Экзаменатор</a:t>
            </a:r>
            <a:r>
              <a:rPr lang="ru-RU" sz="1400" dirty="0"/>
              <a:t>_</a:t>
            </a:r>
            <a:r>
              <a:rPr lang="en-US" sz="14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</a:t>
            </a:r>
            <a:r>
              <a:rPr lang="ru-RU" sz="1400" dirty="0" err="1"/>
              <a:t>Оплата_экзаменатора</a:t>
            </a:r>
            <a:r>
              <a:rPr lang="ru-RU" sz="1400" dirty="0"/>
              <a:t> </a:t>
            </a:r>
            <a:r>
              <a:rPr lang="en-US" sz="1400" dirty="0"/>
              <a:t>ON </a:t>
            </a:r>
            <a:r>
              <a:rPr lang="ru-RU" sz="1400" dirty="0" err="1"/>
              <a:t>Экзаменатор.Экзаменатор</a:t>
            </a:r>
            <a:r>
              <a:rPr lang="ru-RU" sz="1400" dirty="0"/>
              <a:t>_</a:t>
            </a:r>
            <a:r>
              <a:rPr lang="en-US" sz="1400" dirty="0"/>
              <a:t>ID = </a:t>
            </a:r>
            <a:r>
              <a:rPr lang="ru-RU" sz="1400" dirty="0" err="1"/>
              <a:t>Оплата_экзаменатора.Экзаменатор</a:t>
            </a:r>
            <a:r>
              <a:rPr lang="ru-RU" sz="1400" dirty="0"/>
              <a:t>_</a:t>
            </a:r>
            <a:r>
              <a:rPr lang="en-US" sz="14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</a:t>
            </a:r>
            <a:r>
              <a:rPr lang="ru-RU" sz="1400" dirty="0" err="1"/>
              <a:t>Экзамен.Экзамен</a:t>
            </a:r>
            <a:r>
              <a:rPr lang="ru-RU" sz="1400" dirty="0"/>
              <a:t>_</a:t>
            </a:r>
            <a:r>
              <a:rPr lang="en-US" sz="1400" dirty="0"/>
              <a:t>ID, </a:t>
            </a:r>
            <a:r>
              <a:rPr lang="ru-RU" sz="1400" dirty="0" err="1"/>
              <a:t>Экзаменатор.Экзаменатор</a:t>
            </a:r>
            <a:r>
              <a:rPr lang="ru-RU" sz="1400" dirty="0"/>
              <a:t>_</a:t>
            </a:r>
            <a:r>
              <a:rPr lang="en-US" sz="14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ORDER BY </a:t>
            </a:r>
            <a:r>
              <a:rPr lang="ru-RU" sz="1400" dirty="0" err="1"/>
              <a:t>Экзамен.Экзамен</a:t>
            </a:r>
            <a:r>
              <a:rPr lang="ru-RU" sz="1400" dirty="0"/>
              <a:t>_</a:t>
            </a:r>
            <a:r>
              <a:rPr lang="en-US" sz="1400" dirty="0"/>
              <a:t>ID;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44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Наибольшая сумма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Затем, был выведен </a:t>
            </a:r>
            <a:r>
              <a:rPr lang="ru-RU" dirty="0" smtClean="0"/>
              <a:t>клиент </a:t>
            </a:r>
            <a:r>
              <a:rPr lang="ru-RU" dirty="0"/>
              <a:t>с наибольшей суммарной стоимостью заказов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Тренировочное задание: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093356"/>
            <a:ext cx="1005840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 LIMIT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Наибольшая сумма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dirty="0"/>
              <a:t>Данный запрос дополняет предыдущий запрос дополнением колонки с наибольшим суммарным баллом за экзамены.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189150"/>
            <a:ext cx="10058400" cy="283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SELECT </a:t>
            </a:r>
            <a:r>
              <a:rPr lang="ru-RU" sz="1200" dirty="0" err="1"/>
              <a:t>Экзамен.Название</a:t>
            </a:r>
            <a:r>
              <a:rPr lang="ru-RU" sz="1200" dirty="0"/>
              <a:t> </a:t>
            </a:r>
            <a:r>
              <a:rPr lang="en-US" sz="1200" dirty="0"/>
              <a:t>AS </a:t>
            </a:r>
            <a:r>
              <a:rPr lang="ru-RU" sz="1200" dirty="0" err="1"/>
              <a:t>Название_экзамена</a:t>
            </a:r>
            <a:r>
              <a:rPr lang="ru-RU" sz="1200" dirty="0"/>
              <a:t>, </a:t>
            </a:r>
            <a:r>
              <a:rPr lang="en-US" sz="1200" dirty="0"/>
              <a:t>MAX(</a:t>
            </a:r>
            <a:r>
              <a:rPr lang="ru-RU" sz="1200" dirty="0" err="1"/>
              <a:t>Результат_экзамена.Оценка</a:t>
            </a:r>
            <a:r>
              <a:rPr lang="ru-RU" sz="1200" dirty="0"/>
              <a:t>) </a:t>
            </a:r>
            <a:r>
              <a:rPr lang="en-US" sz="1200" dirty="0" smtClean="0"/>
              <a:t>AS</a:t>
            </a:r>
            <a:endParaRPr lang="ru-RU" sz="1200" dirty="0" smtClean="0"/>
          </a:p>
          <a:p>
            <a:pPr>
              <a:lnSpc>
                <a:spcPct val="150000"/>
              </a:lnSpc>
            </a:pPr>
            <a:r>
              <a:rPr lang="ru-RU" sz="1200" dirty="0" err="1" smtClean="0"/>
              <a:t>Максимальная_оценка</a:t>
            </a:r>
            <a:r>
              <a:rPr lang="ru-RU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AVG(</a:t>
            </a:r>
            <a:r>
              <a:rPr lang="ru-RU" sz="1200" dirty="0" err="1"/>
              <a:t>Результат_экзамена.Оценка</a:t>
            </a:r>
            <a:r>
              <a:rPr lang="ru-RU" sz="1200" dirty="0"/>
              <a:t>) </a:t>
            </a:r>
            <a:r>
              <a:rPr lang="en-US" sz="1200" dirty="0"/>
              <a:t>AS </a:t>
            </a:r>
            <a:r>
              <a:rPr lang="ru-RU" sz="1200" dirty="0" err="1"/>
              <a:t>Средняя_оценка</a:t>
            </a:r>
            <a:r>
              <a:rPr lang="ru-RU" sz="1200" dirty="0"/>
              <a:t>, </a:t>
            </a:r>
            <a:r>
              <a:rPr lang="ru-RU" sz="1200" dirty="0" err="1"/>
              <a:t>Экзаменатор.Имя</a:t>
            </a:r>
            <a:r>
              <a:rPr lang="ru-RU" sz="1200" dirty="0"/>
              <a:t> </a:t>
            </a:r>
            <a:r>
              <a:rPr lang="en-US" sz="1200" dirty="0"/>
              <a:t>AS </a:t>
            </a:r>
            <a:r>
              <a:rPr lang="ru-RU" sz="1200" dirty="0" err="1"/>
              <a:t>Имя_экзаменатора</a:t>
            </a:r>
            <a:r>
              <a:rPr lang="ru-RU" sz="1200" dirty="0"/>
              <a:t>, </a:t>
            </a:r>
            <a:r>
              <a:rPr lang="ru-RU" sz="1200" dirty="0" err="1"/>
              <a:t>Экзаменатор.Фамилия</a:t>
            </a:r>
            <a:r>
              <a:rPr lang="ru-RU" sz="1200" dirty="0"/>
              <a:t> </a:t>
            </a:r>
            <a:r>
              <a:rPr lang="en-US" sz="1200" dirty="0"/>
              <a:t>AS </a:t>
            </a:r>
            <a:r>
              <a:rPr lang="ru-RU" sz="1200" dirty="0" err="1"/>
              <a:t>Фамилия_экзаменатора</a:t>
            </a:r>
            <a:r>
              <a:rPr lang="ru-RU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SUM(</a:t>
            </a:r>
            <a:r>
              <a:rPr lang="ru-RU" sz="1200" dirty="0" err="1"/>
              <a:t>Оплата_экзаменатора.Сумма_оплаты</a:t>
            </a:r>
            <a:r>
              <a:rPr lang="ru-RU" sz="1200" dirty="0"/>
              <a:t>) </a:t>
            </a:r>
            <a:r>
              <a:rPr lang="en-US" sz="1200" dirty="0"/>
              <a:t>AS </a:t>
            </a:r>
            <a:r>
              <a:rPr lang="ru-RU" sz="1200" dirty="0" err="1"/>
              <a:t>Суммарная_оплата</a:t>
            </a:r>
            <a:r>
              <a:rPr lang="ru-RU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FROM </a:t>
            </a:r>
            <a:r>
              <a:rPr lang="ru-RU" sz="1200" dirty="0"/>
              <a:t>Экзамен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JOIN </a:t>
            </a:r>
            <a:r>
              <a:rPr lang="ru-RU" sz="1200" dirty="0" err="1"/>
              <a:t>Результат_экзамена</a:t>
            </a:r>
            <a:r>
              <a:rPr lang="ru-RU" sz="1200" dirty="0"/>
              <a:t> </a:t>
            </a:r>
            <a:r>
              <a:rPr lang="en-US" sz="1200" dirty="0"/>
              <a:t>ON </a:t>
            </a:r>
            <a:r>
              <a:rPr lang="ru-RU" sz="1200" dirty="0" err="1"/>
              <a:t>Экзамен.Экзамен</a:t>
            </a:r>
            <a:r>
              <a:rPr lang="ru-RU" sz="1200" dirty="0"/>
              <a:t>_</a:t>
            </a:r>
            <a:r>
              <a:rPr lang="en-US" sz="1200" dirty="0"/>
              <a:t>ID = </a:t>
            </a:r>
            <a:r>
              <a:rPr lang="ru-RU" sz="1200" dirty="0" err="1"/>
              <a:t>Результат_экзамена.Экзамен</a:t>
            </a:r>
            <a:r>
              <a:rPr lang="ru-RU" sz="1200" dirty="0"/>
              <a:t>_</a:t>
            </a:r>
            <a:r>
              <a:rPr lang="en-US" sz="12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JOIN </a:t>
            </a:r>
            <a:r>
              <a:rPr lang="ru-RU" sz="1200" dirty="0"/>
              <a:t>Экзаменатор </a:t>
            </a:r>
            <a:r>
              <a:rPr lang="en-US" sz="1200" dirty="0"/>
              <a:t>ON </a:t>
            </a:r>
            <a:r>
              <a:rPr lang="ru-RU" sz="1200" dirty="0" err="1"/>
              <a:t>Результат_экзамена.Экзаменатор</a:t>
            </a:r>
            <a:r>
              <a:rPr lang="ru-RU" sz="1200" dirty="0"/>
              <a:t>_</a:t>
            </a:r>
            <a:r>
              <a:rPr lang="en-US" sz="1200" dirty="0"/>
              <a:t>ID = </a:t>
            </a:r>
            <a:r>
              <a:rPr lang="ru-RU" sz="1200" dirty="0" err="1"/>
              <a:t>Экзаменатор.Экзаменатор</a:t>
            </a:r>
            <a:r>
              <a:rPr lang="ru-RU" sz="1200" dirty="0"/>
              <a:t>_</a:t>
            </a:r>
            <a:r>
              <a:rPr lang="en-US" sz="12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JOIN </a:t>
            </a:r>
            <a:r>
              <a:rPr lang="ru-RU" sz="1200" dirty="0" err="1"/>
              <a:t>Оплата_экзаменатора</a:t>
            </a:r>
            <a:r>
              <a:rPr lang="ru-RU" sz="1200" dirty="0"/>
              <a:t> </a:t>
            </a:r>
            <a:r>
              <a:rPr lang="en-US" sz="1200" dirty="0"/>
              <a:t>ON </a:t>
            </a:r>
            <a:r>
              <a:rPr lang="ru-RU" sz="1200" dirty="0" err="1"/>
              <a:t>Экзаменатор.Экзаменатор</a:t>
            </a:r>
            <a:r>
              <a:rPr lang="ru-RU" sz="1200" dirty="0"/>
              <a:t>_</a:t>
            </a:r>
            <a:r>
              <a:rPr lang="en-US" sz="1200" dirty="0"/>
              <a:t>ID = </a:t>
            </a:r>
            <a:r>
              <a:rPr lang="ru-RU" sz="1200" dirty="0" err="1"/>
              <a:t>Оплата_экзаменатора.Экзаменатор</a:t>
            </a:r>
            <a:r>
              <a:rPr lang="ru-RU" sz="1200" dirty="0"/>
              <a:t>_</a:t>
            </a:r>
            <a:r>
              <a:rPr lang="en-US" sz="12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GROUP BY </a:t>
            </a:r>
            <a:r>
              <a:rPr lang="ru-RU" sz="1200" dirty="0" err="1"/>
              <a:t>Экзамен.Экзамен</a:t>
            </a:r>
            <a:r>
              <a:rPr lang="ru-RU" sz="1200" dirty="0"/>
              <a:t>_</a:t>
            </a:r>
            <a:r>
              <a:rPr lang="en-US" sz="1200" dirty="0"/>
              <a:t>ID, </a:t>
            </a:r>
            <a:r>
              <a:rPr lang="ru-RU" sz="1200" dirty="0" err="1"/>
              <a:t>Экзаменатор.Экзаменатор</a:t>
            </a:r>
            <a:r>
              <a:rPr lang="ru-RU" sz="1200" dirty="0"/>
              <a:t>_</a:t>
            </a:r>
            <a:r>
              <a:rPr lang="en-US" sz="12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ORDER BY </a:t>
            </a:r>
            <a:r>
              <a:rPr lang="ru-RU" sz="1200" dirty="0" err="1"/>
              <a:t>Экзамен.Экзамен</a:t>
            </a:r>
            <a:r>
              <a:rPr lang="ru-RU" sz="1200" dirty="0"/>
              <a:t>_</a:t>
            </a:r>
            <a:r>
              <a:rPr lang="en-US" sz="1200" dirty="0"/>
              <a:t>ID;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92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Вывод списка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Для каждого клиента с наибольшей суммарной стоимостью заказов был выведен список его заказов порядке возрастания стоимости заказа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Тренировочное задание: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960352"/>
            <a:ext cx="10058400" cy="329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</a:t>
            </a:r>
            <a:r>
              <a:rPr lang="en-US" sz="1400" dirty="0" err="1"/>
              <a:t>RankedCustomers</a:t>
            </a:r>
            <a:r>
              <a:rPr lang="en-US" sz="1400" dirty="0"/>
              <a:t> AS (SELECT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COALESCE(SUM(</a:t>
            </a:r>
            <a:r>
              <a:rPr lang="en-US" sz="1400" dirty="0" err="1"/>
              <a:t>o.TotalAmount</a:t>
            </a:r>
            <a:r>
              <a:rPr lang="en-US" sz="1400" dirty="0"/>
              <a:t>), 0) AS </a:t>
            </a:r>
            <a:r>
              <a:rPr lang="en-US" sz="1400" dirty="0" err="1"/>
              <a:t>TotalOrderAmount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RANK() OVER (ORDER BY COALESCE(SUM(</a:t>
            </a:r>
            <a:r>
              <a:rPr lang="en-US" sz="1400" dirty="0" err="1"/>
              <a:t>o.TotalAmount</a:t>
            </a:r>
            <a:r>
              <a:rPr lang="en-US" sz="1400" dirty="0"/>
              <a:t>), 0) DESC) AS </a:t>
            </a:r>
            <a:r>
              <a:rPr lang="en-US" sz="1400" dirty="0" err="1"/>
              <a:t>rnk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LEFT JOIN Orders o ON </a:t>
            </a:r>
            <a:r>
              <a:rPr lang="en-US" sz="1400" dirty="0" err="1"/>
              <a:t>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SELECT </a:t>
            </a:r>
            <a:r>
              <a:rPr lang="en-US" sz="1400" dirty="0" err="1"/>
              <a:t>rc.FirstName</a:t>
            </a:r>
            <a:r>
              <a:rPr lang="en-US" sz="1400" dirty="0"/>
              <a:t>, </a:t>
            </a:r>
            <a:r>
              <a:rPr lang="en-US" sz="1400" dirty="0" err="1"/>
              <a:t>rc.LastName</a:t>
            </a:r>
            <a:r>
              <a:rPr lang="en-US" sz="1400" dirty="0"/>
              <a:t>, </a:t>
            </a:r>
            <a:r>
              <a:rPr lang="en-US" sz="1400" dirty="0" err="1"/>
              <a:t>o.OrderID</a:t>
            </a:r>
            <a:r>
              <a:rPr lang="en-US" sz="1400" dirty="0"/>
              <a:t>, </a:t>
            </a:r>
            <a:r>
              <a:rPr lang="en-US" sz="1400" dirty="0" err="1"/>
              <a:t>o.TotalAmount</a:t>
            </a:r>
            <a:r>
              <a:rPr lang="en-US" sz="1400" dirty="0"/>
              <a:t> AS </a:t>
            </a:r>
            <a:r>
              <a:rPr lang="en-US" sz="1400" dirty="0" err="1"/>
              <a:t>OrderTotalAmount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RankedCustomers</a:t>
            </a:r>
            <a:r>
              <a:rPr lang="en-US" sz="1400" dirty="0"/>
              <a:t> </a:t>
            </a:r>
            <a:r>
              <a:rPr lang="en-US" sz="1400" dirty="0" err="1"/>
              <a:t>rc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Orders o ON </a:t>
            </a:r>
            <a:r>
              <a:rPr lang="en-US" sz="1400" dirty="0" err="1"/>
              <a:t>rc.CustomerID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WHERE </a:t>
            </a:r>
            <a:r>
              <a:rPr lang="en-US" sz="1400" dirty="0" err="1"/>
              <a:t>rc.rnk</a:t>
            </a:r>
            <a:r>
              <a:rPr lang="en-US" sz="1400" dirty="0"/>
              <a:t> = 1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ORDER BY </a:t>
            </a:r>
            <a:r>
              <a:rPr lang="en-US" sz="1400" dirty="0" err="1"/>
              <a:t>o.TotalAmount</a:t>
            </a:r>
            <a:r>
              <a:rPr lang="en-US" sz="1400" dirty="0"/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23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Вывод списка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dirty="0"/>
              <a:t>Этот запрос выводит список экзаменов и экзаменаторов с максимальным баллом.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868045"/>
            <a:ext cx="10058400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SELECT </a:t>
            </a:r>
            <a:r>
              <a:rPr lang="ru-RU" sz="1200" dirty="0" err="1"/>
              <a:t>Экзамен.Название</a:t>
            </a:r>
            <a:r>
              <a:rPr lang="ru-RU" sz="1200" dirty="0"/>
              <a:t> </a:t>
            </a:r>
            <a:r>
              <a:rPr lang="en-US" sz="1200" dirty="0"/>
              <a:t>AS </a:t>
            </a:r>
            <a:r>
              <a:rPr lang="ru-RU" sz="1200" dirty="0" err="1"/>
              <a:t>Название_экзамена</a:t>
            </a:r>
            <a:r>
              <a:rPr lang="ru-RU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MAX(</a:t>
            </a:r>
            <a:r>
              <a:rPr lang="ru-RU" sz="1200" dirty="0" err="1"/>
              <a:t>Результат_экзамена.Оценка</a:t>
            </a:r>
            <a:r>
              <a:rPr lang="ru-RU" sz="1200" dirty="0"/>
              <a:t>) </a:t>
            </a:r>
            <a:r>
              <a:rPr lang="en-US" sz="1200" dirty="0"/>
              <a:t>AS </a:t>
            </a:r>
            <a:r>
              <a:rPr lang="ru-RU" sz="1200" dirty="0" err="1"/>
              <a:t>Максимальная_оценка</a:t>
            </a:r>
            <a:r>
              <a:rPr lang="ru-RU" sz="1200" dirty="0"/>
              <a:t>, </a:t>
            </a:r>
            <a:r>
              <a:rPr lang="ru-RU" sz="1200" dirty="0" err="1"/>
              <a:t>Экзаменатор.Имя</a:t>
            </a:r>
            <a:r>
              <a:rPr lang="ru-RU" sz="1200" dirty="0"/>
              <a:t> </a:t>
            </a:r>
            <a:r>
              <a:rPr lang="en-US" sz="1200" dirty="0"/>
              <a:t>AS </a:t>
            </a:r>
            <a:r>
              <a:rPr lang="ru-RU" sz="1200" dirty="0" err="1"/>
              <a:t>Имя_экзаменатора</a:t>
            </a:r>
            <a:r>
              <a:rPr lang="ru-RU" sz="1200" dirty="0"/>
              <a:t>, </a:t>
            </a:r>
            <a:r>
              <a:rPr lang="ru-RU" sz="1200" dirty="0" err="1"/>
              <a:t>Экзаменатор.Фамилия</a:t>
            </a:r>
            <a:r>
              <a:rPr lang="ru-RU" sz="1200" dirty="0"/>
              <a:t> </a:t>
            </a:r>
            <a:r>
              <a:rPr lang="en-US" sz="1200" dirty="0"/>
              <a:t>AS </a:t>
            </a:r>
            <a:r>
              <a:rPr lang="ru-RU" sz="1200" dirty="0" err="1"/>
              <a:t>Фамилия_экзаменатора</a:t>
            </a:r>
            <a:r>
              <a:rPr lang="ru-RU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SUM(</a:t>
            </a:r>
            <a:r>
              <a:rPr lang="ru-RU" sz="1200" dirty="0" err="1"/>
              <a:t>Оплата_экзаменатора.Сумма_оплаты</a:t>
            </a:r>
            <a:r>
              <a:rPr lang="ru-RU" sz="1200" dirty="0"/>
              <a:t>) </a:t>
            </a:r>
            <a:r>
              <a:rPr lang="en-US" sz="1200" dirty="0"/>
              <a:t>AS </a:t>
            </a:r>
            <a:r>
              <a:rPr lang="ru-RU" sz="1200" dirty="0" err="1"/>
              <a:t>Суммарная_оплата</a:t>
            </a:r>
            <a:r>
              <a:rPr lang="ru-RU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FROM </a:t>
            </a:r>
            <a:r>
              <a:rPr lang="ru-RU" sz="1200" dirty="0"/>
              <a:t>Экзамен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JOIN </a:t>
            </a:r>
            <a:r>
              <a:rPr lang="ru-RU" sz="1200" dirty="0" err="1"/>
              <a:t>Результат_экзамена</a:t>
            </a:r>
            <a:r>
              <a:rPr lang="ru-RU" sz="1200" dirty="0"/>
              <a:t> </a:t>
            </a:r>
            <a:r>
              <a:rPr lang="en-US" sz="1200" dirty="0"/>
              <a:t>ON </a:t>
            </a:r>
            <a:r>
              <a:rPr lang="ru-RU" sz="1200" dirty="0" err="1"/>
              <a:t>Экзамен.Экзамен</a:t>
            </a:r>
            <a:r>
              <a:rPr lang="ru-RU" sz="1200" dirty="0"/>
              <a:t>_</a:t>
            </a:r>
            <a:r>
              <a:rPr lang="en-US" sz="1200" dirty="0"/>
              <a:t>ID = </a:t>
            </a:r>
            <a:r>
              <a:rPr lang="ru-RU" sz="1200" dirty="0" err="1"/>
              <a:t>Результат_экзамена.Экзамен</a:t>
            </a:r>
            <a:r>
              <a:rPr lang="ru-RU" sz="1200" dirty="0"/>
              <a:t>_</a:t>
            </a:r>
            <a:r>
              <a:rPr lang="en-US" sz="12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JOIN </a:t>
            </a:r>
            <a:r>
              <a:rPr lang="ru-RU" sz="1200" dirty="0"/>
              <a:t>Экзаменатор </a:t>
            </a:r>
            <a:r>
              <a:rPr lang="en-US" sz="1200" dirty="0"/>
              <a:t>ON </a:t>
            </a:r>
            <a:r>
              <a:rPr lang="ru-RU" sz="1200" dirty="0" err="1"/>
              <a:t>Результат_экзамена.Экзаменатор</a:t>
            </a:r>
            <a:r>
              <a:rPr lang="ru-RU" sz="1200" dirty="0"/>
              <a:t>_</a:t>
            </a:r>
            <a:r>
              <a:rPr lang="en-US" sz="1200" dirty="0"/>
              <a:t>ID = </a:t>
            </a:r>
            <a:r>
              <a:rPr lang="ru-RU" sz="1200" dirty="0" err="1"/>
              <a:t>Экзаменатор.Экзаменатор</a:t>
            </a:r>
            <a:r>
              <a:rPr lang="ru-RU" sz="1200" dirty="0"/>
              <a:t>_</a:t>
            </a:r>
            <a:r>
              <a:rPr lang="en-US" sz="12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JOIN </a:t>
            </a:r>
            <a:r>
              <a:rPr lang="ru-RU" sz="1200" dirty="0" err="1"/>
              <a:t>Оплата_экзаменатора</a:t>
            </a:r>
            <a:r>
              <a:rPr lang="ru-RU" sz="1200" dirty="0"/>
              <a:t> </a:t>
            </a:r>
            <a:r>
              <a:rPr lang="en-US" sz="1200" dirty="0"/>
              <a:t>ON </a:t>
            </a:r>
            <a:r>
              <a:rPr lang="ru-RU" sz="1200" dirty="0" err="1"/>
              <a:t>Экзаменатор.Экзаменатор</a:t>
            </a:r>
            <a:r>
              <a:rPr lang="ru-RU" sz="1200" dirty="0"/>
              <a:t>_</a:t>
            </a:r>
            <a:r>
              <a:rPr lang="en-US" sz="1200" dirty="0"/>
              <a:t>ID = </a:t>
            </a:r>
            <a:r>
              <a:rPr lang="ru-RU" sz="1200" dirty="0" err="1"/>
              <a:t>Оплата_экзаменатора.Экзаменатор</a:t>
            </a:r>
            <a:r>
              <a:rPr lang="ru-RU" sz="1200" dirty="0"/>
              <a:t>_</a:t>
            </a:r>
            <a:r>
              <a:rPr lang="en-US" sz="12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WHERE (</a:t>
            </a:r>
            <a:r>
              <a:rPr lang="ru-RU" sz="1200" dirty="0" err="1"/>
              <a:t>Экзамен.Экзамен</a:t>
            </a:r>
            <a:r>
              <a:rPr lang="ru-RU" sz="1200" dirty="0"/>
              <a:t>_</a:t>
            </a:r>
            <a:r>
              <a:rPr lang="en-US" sz="1200" dirty="0"/>
              <a:t>ID, </a:t>
            </a:r>
            <a:r>
              <a:rPr lang="ru-RU" sz="1200" dirty="0" err="1"/>
              <a:t>Результат_экзамена.Оценка</a:t>
            </a:r>
            <a:r>
              <a:rPr lang="ru-RU" sz="1200" dirty="0"/>
              <a:t>) </a:t>
            </a:r>
            <a:r>
              <a:rPr lang="en-US" sz="1200" dirty="0"/>
              <a:t>IN (SELECT </a:t>
            </a:r>
            <a:r>
              <a:rPr lang="ru-RU" sz="1200" dirty="0"/>
              <a:t>Экзамен_</a:t>
            </a:r>
            <a:r>
              <a:rPr lang="en-US" sz="1200" dirty="0"/>
              <a:t>ID, MAX(</a:t>
            </a:r>
            <a:r>
              <a:rPr lang="ru-RU" sz="1200" dirty="0"/>
              <a:t>Оценка) </a:t>
            </a:r>
            <a:r>
              <a:rPr lang="en-US" sz="1200" dirty="0"/>
              <a:t>AS </a:t>
            </a:r>
            <a:r>
              <a:rPr lang="ru-RU" sz="1200" dirty="0" err="1"/>
              <a:t>Максимальная_оценка</a:t>
            </a:r>
            <a:r>
              <a:rPr lang="ru-RU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FROM </a:t>
            </a:r>
            <a:r>
              <a:rPr lang="ru-RU" sz="1200" dirty="0" err="1"/>
              <a:t>Результат_экзамена</a:t>
            </a:r>
            <a:r>
              <a:rPr lang="ru-RU" sz="1200" dirty="0"/>
              <a:t> </a:t>
            </a:r>
            <a:r>
              <a:rPr lang="en-US" sz="1200" dirty="0"/>
              <a:t>GROUP BY </a:t>
            </a:r>
            <a:r>
              <a:rPr lang="ru-RU" sz="1200" dirty="0"/>
              <a:t>Экзамен_</a:t>
            </a:r>
            <a:r>
              <a:rPr lang="en-US" sz="1200" dirty="0"/>
              <a:t>ID)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GROUP BY </a:t>
            </a:r>
            <a:r>
              <a:rPr lang="ru-RU" sz="1200" dirty="0" err="1"/>
              <a:t>Экзамен.Экзамен</a:t>
            </a:r>
            <a:r>
              <a:rPr lang="ru-RU" sz="1200" dirty="0"/>
              <a:t>_</a:t>
            </a:r>
            <a:r>
              <a:rPr lang="en-US" sz="1200" dirty="0"/>
              <a:t>ID, </a:t>
            </a:r>
            <a:r>
              <a:rPr lang="ru-RU" sz="1200" dirty="0" err="1"/>
              <a:t>Экзаменатор.Экзаменатор</a:t>
            </a:r>
            <a:r>
              <a:rPr lang="ru-RU" sz="1200" dirty="0"/>
              <a:t>_</a:t>
            </a:r>
            <a:r>
              <a:rPr lang="en-US" sz="12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ORDER BY </a:t>
            </a:r>
            <a:r>
              <a:rPr lang="ru-RU" sz="1200" dirty="0" err="1"/>
              <a:t>Экзамен.Экзамен</a:t>
            </a:r>
            <a:r>
              <a:rPr lang="ru-RU" sz="1200" dirty="0"/>
              <a:t>_</a:t>
            </a:r>
            <a:r>
              <a:rPr lang="en-US" sz="1200" dirty="0"/>
              <a:t>ID;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34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Вывод списка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Также были выведены только те клиенты, у которых суммарная стоимость заказов превышает среднюю суммарную стоимость заказов клиентов. </a:t>
            </a:r>
          </a:p>
          <a:p>
            <a:r>
              <a:rPr lang="ru-RU" dirty="0" smtClean="0"/>
              <a:t>Тренировочное задание: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956545"/>
            <a:ext cx="10058400" cy="329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</a:t>
            </a:r>
            <a:r>
              <a:rPr lang="en-US" sz="1400" dirty="0" err="1"/>
              <a:t>CustomerOrderTotals</a:t>
            </a:r>
            <a:r>
              <a:rPr lang="en-US" sz="1400" dirty="0"/>
              <a:t> AS (SELECT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COALESCE(SUM(</a:t>
            </a:r>
            <a:r>
              <a:rPr lang="en-US" sz="1400" dirty="0" err="1"/>
              <a:t>o.TotalAmount</a:t>
            </a:r>
            <a:r>
              <a:rPr lang="en-US" sz="1400" dirty="0"/>
              <a:t>), 0) AS </a:t>
            </a:r>
            <a:r>
              <a:rPr lang="en-US" sz="1400" dirty="0" err="1"/>
              <a:t>TotalOrderAmount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LEFT JOIN Orders o ON </a:t>
            </a:r>
            <a:r>
              <a:rPr lang="en-US" sz="1400" dirty="0" err="1"/>
              <a:t>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), </a:t>
            </a:r>
            <a:r>
              <a:rPr lang="en-US" sz="1400" dirty="0" err="1"/>
              <a:t>AverageOrderTotal</a:t>
            </a:r>
            <a:r>
              <a:rPr lang="en-US" sz="1400" dirty="0"/>
              <a:t> AS (SELECT AVG(</a:t>
            </a:r>
            <a:r>
              <a:rPr lang="en-US" sz="1400" dirty="0" err="1"/>
              <a:t>TotalOrderAmount</a:t>
            </a:r>
            <a:r>
              <a:rPr lang="en-US" sz="1400" dirty="0"/>
              <a:t>) AS </a:t>
            </a:r>
            <a:r>
              <a:rPr lang="en-US" sz="1400" dirty="0" err="1"/>
              <a:t>AvgOrderAmount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CustomerOrderTotals</a:t>
            </a:r>
            <a:r>
              <a:rPr lang="en-US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SELECT </a:t>
            </a:r>
            <a:r>
              <a:rPr lang="en-US" sz="1400" dirty="0" err="1"/>
              <a:t>cot.FirstName</a:t>
            </a:r>
            <a:r>
              <a:rPr lang="en-US" sz="1400" dirty="0"/>
              <a:t>, </a:t>
            </a:r>
            <a:r>
              <a:rPr lang="en-US" sz="1400" dirty="0" err="1"/>
              <a:t>cot.LastName</a:t>
            </a:r>
            <a:r>
              <a:rPr lang="en-US" sz="1400" dirty="0"/>
              <a:t>, </a:t>
            </a:r>
            <a:r>
              <a:rPr lang="en-US" sz="1400" dirty="0" err="1"/>
              <a:t>cot.TotalOrderAmount</a:t>
            </a:r>
            <a:r>
              <a:rPr lang="en-US" sz="1400" dirty="0"/>
              <a:t>, </a:t>
            </a:r>
            <a:r>
              <a:rPr lang="en-US" sz="1400" dirty="0" err="1"/>
              <a:t>aot.AvgOrderAmount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CustomerOrderTotals</a:t>
            </a:r>
            <a:r>
              <a:rPr lang="en-US" sz="1400" dirty="0"/>
              <a:t> cot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</a:t>
            </a:r>
            <a:r>
              <a:rPr lang="en-US" sz="1400" dirty="0" err="1"/>
              <a:t>AverageOrderTotal</a:t>
            </a:r>
            <a:r>
              <a:rPr lang="en-US" sz="1400" dirty="0"/>
              <a:t> </a:t>
            </a:r>
            <a:r>
              <a:rPr lang="en-US" sz="1400" dirty="0" err="1"/>
              <a:t>aot</a:t>
            </a:r>
            <a:r>
              <a:rPr lang="en-US" sz="1400" dirty="0"/>
              <a:t> ON 1=1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WHERE </a:t>
            </a:r>
            <a:r>
              <a:rPr lang="en-US" sz="1400" dirty="0" err="1"/>
              <a:t>cot.TotalOrderAmount</a:t>
            </a:r>
            <a:r>
              <a:rPr lang="en-US" sz="1400" dirty="0"/>
              <a:t> &gt; </a:t>
            </a:r>
            <a:r>
              <a:rPr lang="en-US" sz="1400" dirty="0" err="1"/>
              <a:t>aot.AvgOrderAmount</a:t>
            </a:r>
            <a:r>
              <a:rPr lang="en-US" sz="1400" dirty="0"/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02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Вывод списка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dirty="0"/>
              <a:t>Список абитуриентов, у которых суммарный балл превышает средний балл всех сдающих.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762451"/>
            <a:ext cx="1005840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ru-RU" dirty="0" err="1"/>
              <a:t>Абитуриент.Абитуриент</a:t>
            </a:r>
            <a:r>
              <a:rPr lang="ru-RU" dirty="0"/>
              <a:t>_</a:t>
            </a:r>
            <a:r>
              <a:rPr lang="en-US" dirty="0"/>
              <a:t>ID, </a:t>
            </a:r>
            <a:r>
              <a:rPr lang="ru-RU" dirty="0" err="1"/>
              <a:t>Абитуриент.Имя</a:t>
            </a:r>
            <a:r>
              <a:rPr lang="ru-RU" dirty="0"/>
              <a:t>, </a:t>
            </a:r>
            <a:r>
              <a:rPr lang="ru-RU" dirty="0" err="1"/>
              <a:t>Абитуриент.Фамилия</a:t>
            </a:r>
            <a:r>
              <a:rPr lang="ru-RU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SUM(</a:t>
            </a:r>
            <a:r>
              <a:rPr lang="ru-RU" dirty="0" err="1"/>
              <a:t>Результат_экзамена.Оценка</a:t>
            </a:r>
            <a:r>
              <a:rPr lang="ru-RU" dirty="0"/>
              <a:t>) </a:t>
            </a:r>
            <a:r>
              <a:rPr lang="en-US" dirty="0"/>
              <a:t>AS </a:t>
            </a:r>
            <a:r>
              <a:rPr lang="ru-RU" dirty="0" err="1"/>
              <a:t>Суммарный_балл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FROM </a:t>
            </a:r>
            <a:r>
              <a:rPr lang="ru-RU" dirty="0"/>
              <a:t>Абитуриент </a:t>
            </a:r>
          </a:p>
          <a:p>
            <a:pPr>
              <a:lnSpc>
                <a:spcPct val="150000"/>
              </a:lnSpc>
            </a:pPr>
            <a:r>
              <a:rPr lang="en-US" dirty="0"/>
              <a:t>JOIN </a:t>
            </a:r>
            <a:r>
              <a:rPr lang="ru-RU" dirty="0" err="1"/>
              <a:t>Результат_экзамена</a:t>
            </a:r>
            <a:r>
              <a:rPr lang="ru-RU" dirty="0"/>
              <a:t> </a:t>
            </a:r>
            <a:r>
              <a:rPr lang="en-US" dirty="0"/>
              <a:t>ON </a:t>
            </a:r>
            <a:r>
              <a:rPr lang="ru-RU" dirty="0" err="1"/>
              <a:t>Абитуриент.Абитуриент</a:t>
            </a:r>
            <a:r>
              <a:rPr lang="ru-RU" dirty="0"/>
              <a:t>_</a:t>
            </a:r>
            <a:r>
              <a:rPr lang="en-US" dirty="0"/>
              <a:t>ID = </a:t>
            </a:r>
            <a:r>
              <a:rPr lang="ru-RU" dirty="0" err="1"/>
              <a:t>Результат_экзамена.Абитуриент</a:t>
            </a:r>
            <a:r>
              <a:rPr lang="ru-RU" dirty="0"/>
              <a:t>_</a:t>
            </a:r>
            <a:r>
              <a:rPr lang="en-US" dirty="0"/>
              <a:t>ID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ru-RU" dirty="0" err="1"/>
              <a:t>Абитуриент.Абитуриент</a:t>
            </a:r>
            <a:r>
              <a:rPr lang="ru-RU" dirty="0"/>
              <a:t>_</a:t>
            </a:r>
            <a:r>
              <a:rPr lang="en-US" dirty="0"/>
              <a:t>ID HAVING SUM(</a:t>
            </a:r>
            <a:r>
              <a:rPr lang="ru-RU" dirty="0" err="1"/>
              <a:t>Результат_экзамена.Оценка</a:t>
            </a:r>
            <a:r>
              <a:rPr lang="ru-RU" dirty="0"/>
              <a:t>) &gt; (</a:t>
            </a:r>
            <a:r>
              <a:rPr lang="en-US" dirty="0"/>
              <a:t>SELECT AVG(</a:t>
            </a:r>
            <a:r>
              <a:rPr lang="ru-RU" dirty="0"/>
              <a:t>Оценка) </a:t>
            </a:r>
            <a:r>
              <a:rPr lang="en-US" dirty="0"/>
              <a:t>FROM </a:t>
            </a:r>
            <a:r>
              <a:rPr lang="ru-RU" dirty="0" err="1"/>
              <a:t>Результат_экзамена</a:t>
            </a:r>
            <a:r>
              <a:rPr lang="ru-RU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Создание таблиц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После изучения синтаксиса SQL-запросов в СУБД </a:t>
            </a:r>
            <a:r>
              <a:rPr lang="ru-RU" dirty="0" err="1"/>
              <a:t>Postgres</a:t>
            </a:r>
            <a:r>
              <a:rPr lang="ru-RU" dirty="0"/>
              <a:t>, основ формирования SQL-запросов и способов оптимизации запросов, были сформированы SQL-запросы для создания таблиц</a:t>
            </a:r>
            <a:r>
              <a:rPr lang="ru-RU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ru-RU" dirty="0" smtClean="0"/>
              <a:t>Тренировочное задание: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8093" y="33981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Customers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Email VARCHAR(255)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79287" y="33981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Orders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TIMESTAMP,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50480" y="3398156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OrderDetailID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Quantity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Создание таблиц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 smtClean="0"/>
              <a:t>Индивидуальное задание: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210487"/>
            <a:ext cx="3506251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CREATE TABLE</a:t>
            </a:r>
            <a:r>
              <a:rPr lang="ru-RU" sz="1600" dirty="0"/>
              <a:t> Абитуриент (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    </a:t>
            </a:r>
            <a:r>
              <a:rPr lang="en-US" sz="1600" dirty="0" err="1"/>
              <a:t>Абитуриент_ID</a:t>
            </a:r>
            <a:r>
              <a:rPr lang="en-US" sz="1600" dirty="0"/>
              <a:t> SERIAL PRIMARY KEY,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   </a:t>
            </a:r>
            <a:r>
              <a:rPr lang="en-US" sz="1600" dirty="0" err="1"/>
              <a:t>Имя</a:t>
            </a:r>
            <a:r>
              <a:rPr lang="en-US" sz="1600" dirty="0"/>
              <a:t> VARCHAR(50),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   </a:t>
            </a:r>
            <a:r>
              <a:rPr lang="en-US" sz="1600" dirty="0" err="1"/>
              <a:t>Фамилия</a:t>
            </a:r>
            <a:r>
              <a:rPr lang="en-US" sz="1600" dirty="0"/>
              <a:t> VARCHAR(50),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   </a:t>
            </a:r>
            <a:r>
              <a:rPr lang="en-US" sz="1600" dirty="0" err="1"/>
              <a:t>Дата_рождения</a:t>
            </a:r>
            <a:r>
              <a:rPr lang="en-US" sz="1600" dirty="0"/>
              <a:t> DATE,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   </a:t>
            </a:r>
            <a:r>
              <a:rPr lang="en-US" sz="1600" dirty="0" err="1"/>
              <a:t>Адрес</a:t>
            </a:r>
            <a:r>
              <a:rPr lang="en-US" sz="1600" dirty="0"/>
              <a:t> VARCHAR(100)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);</a:t>
            </a:r>
            <a:endParaRPr lang="ru-RU" sz="16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03531" y="2205204"/>
            <a:ext cx="3506251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CREATE TABLE </a:t>
            </a:r>
            <a:r>
              <a:rPr lang="ru-RU" sz="1600" dirty="0"/>
              <a:t>Экзаменатор (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  </a:t>
            </a:r>
            <a:r>
              <a:rPr lang="ru-RU" sz="1600" dirty="0" smtClean="0"/>
              <a:t>Экзаменатор_</a:t>
            </a:r>
            <a:r>
              <a:rPr lang="en-US" sz="1600" dirty="0"/>
              <a:t>ID SERIAL PRIMARY KEY,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</a:t>
            </a:r>
            <a:r>
              <a:rPr lang="ru-RU" sz="1600" dirty="0" smtClean="0"/>
              <a:t>Имя </a:t>
            </a:r>
            <a:r>
              <a:rPr lang="en-US" sz="1600" dirty="0"/>
              <a:t>VARCHAR(50),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</a:t>
            </a:r>
            <a:r>
              <a:rPr lang="ru-RU" sz="1600" dirty="0" smtClean="0"/>
              <a:t>Фамилия </a:t>
            </a:r>
            <a:r>
              <a:rPr lang="en-US" sz="1600" dirty="0"/>
              <a:t>VARCHAR(50),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</a:t>
            </a:r>
            <a:r>
              <a:rPr lang="ru-RU" sz="1600" dirty="0" smtClean="0"/>
              <a:t>Специализация </a:t>
            </a:r>
            <a:r>
              <a:rPr lang="en-US" sz="1600" dirty="0"/>
              <a:t>VARCHAR(50),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</a:t>
            </a:r>
            <a:r>
              <a:rPr lang="ru-RU" sz="1600" dirty="0" err="1" smtClean="0"/>
              <a:t>Уровень_оплаты</a:t>
            </a:r>
            <a:r>
              <a:rPr lang="ru-RU" sz="1600" dirty="0" smtClean="0"/>
              <a:t> </a:t>
            </a:r>
            <a:r>
              <a:rPr lang="en-US" sz="1600" dirty="0"/>
              <a:t>DECIMAL(10, 2)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109782" y="2191379"/>
            <a:ext cx="31320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Экзамен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Экзамен_ID</a:t>
            </a: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SERIAL PRIMARY KEY,</a:t>
            </a:r>
            <a:endParaRPr lang="ru-RU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Название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Дата_проведения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Аудитория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(50)</a:t>
            </a: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01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Создание таблиц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 smtClean="0"/>
              <a:t>Индивидуальное задание: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97280" y="232030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Результат_экзамена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Результат_ID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Оценка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Дата_сдачи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Абитуриент_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INTEGER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Абитуриент(Абитуриент_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Экзамен_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ID INTEGER REFERENCES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Экзамен(Экзамен_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Экзаменатор_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ID INTEGER REFERENCES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Экзаменатор(Экзаменатор_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41183" y="2320308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Оплата_экзаменатора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Оплата_ID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Сумма_оплаты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(10, 2),</a:t>
            </a: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Дата_оплаты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Экзаменатор_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ID INTEGER REFERENCES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Экзаменатор(Экзаменатор_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35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Наполнение таблиц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Далее необходимо было наполнить базу данных данными, для этого были использованы команды "</a:t>
            </a:r>
            <a:r>
              <a:rPr lang="en-US" dirty="0"/>
              <a:t>INSERT INTO</a:t>
            </a:r>
            <a:r>
              <a:rPr lang="ru-RU" dirty="0"/>
              <a:t>" для добавления новых записей в таблицу базы данных. Фраза "VALUES" в этом контексте указывает на то, что нужно указать конкретные значения для каждого столбца вставляемой записи.</a:t>
            </a:r>
          </a:p>
          <a:p>
            <a:pPr algn="just">
              <a:lnSpc>
                <a:spcPct val="100000"/>
              </a:lnSpc>
            </a:pPr>
            <a:r>
              <a:rPr lang="ru-RU" dirty="0" smtClean="0"/>
              <a:t>Тренировочное задание: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5242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Customers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Email)</a:t>
            </a:r>
            <a:endParaRPr lang="ru-RU" dirty="0"/>
          </a:p>
          <a:p>
            <a:r>
              <a:rPr lang="ru-RU" dirty="0" smtClean="0"/>
              <a:t>      </a:t>
            </a:r>
            <a:r>
              <a:rPr lang="en-US" dirty="0" smtClean="0"/>
              <a:t>VALUES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Orders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r>
              <a:rPr lang="en-US" dirty="0"/>
              <a:t>, </a:t>
            </a:r>
            <a:r>
              <a:rPr lang="en-US" dirty="0" err="1"/>
              <a:t>TotalAmount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smtClean="0"/>
              <a:t>     </a:t>
            </a:r>
            <a:r>
              <a:rPr lang="en-US" dirty="0" smtClean="0"/>
              <a:t>VALUES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</a:t>
            </a:r>
            <a:r>
              <a:rPr lang="en-US" dirty="0" err="1"/>
              <a:t>OrderDetails</a:t>
            </a:r>
            <a:r>
              <a:rPr lang="en-US" dirty="0"/>
              <a:t> (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Quantity, </a:t>
            </a:r>
            <a:r>
              <a:rPr lang="en-US" dirty="0" err="1"/>
              <a:t>UnitPrice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smtClean="0"/>
              <a:t>     </a:t>
            </a:r>
            <a:r>
              <a:rPr lang="en-US" dirty="0" smtClean="0"/>
              <a:t>VALUES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0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Наполнение таблиц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1947728"/>
            <a:ext cx="897163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Индивидуальное </a:t>
            </a:r>
            <a:r>
              <a:rPr lang="ru-RU" dirty="0"/>
              <a:t>задание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</a:t>
            </a:r>
            <a:r>
              <a:rPr lang="ru-RU" dirty="0"/>
              <a:t>Абитуриент (Имя, Фамилия, </a:t>
            </a:r>
            <a:r>
              <a:rPr lang="ru-RU" dirty="0" err="1"/>
              <a:t>Дата_рождения</a:t>
            </a:r>
            <a:r>
              <a:rPr lang="ru-RU" dirty="0"/>
              <a:t>, Адрес)</a:t>
            </a:r>
          </a:p>
          <a:p>
            <a:r>
              <a:rPr lang="ru-RU" dirty="0" smtClean="0"/>
              <a:t>      </a:t>
            </a:r>
            <a:r>
              <a:rPr lang="en-US" dirty="0" smtClean="0"/>
              <a:t>VALUES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</a:t>
            </a:r>
            <a:r>
              <a:rPr lang="ru-RU" dirty="0"/>
              <a:t>Экзаменатор (Имя, Фамилия, Специализация, </a:t>
            </a:r>
            <a:r>
              <a:rPr lang="ru-RU" dirty="0" err="1" smtClean="0"/>
              <a:t>Уровень_оплаты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VALUES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</a:t>
            </a:r>
            <a:r>
              <a:rPr lang="ru-RU" dirty="0"/>
              <a:t>Экзамен (Название, </a:t>
            </a:r>
            <a:r>
              <a:rPr lang="ru-RU" dirty="0" err="1"/>
              <a:t>Дата_проведения</a:t>
            </a:r>
            <a:r>
              <a:rPr lang="ru-RU" dirty="0"/>
              <a:t>, </a:t>
            </a:r>
            <a:r>
              <a:rPr lang="ru-RU" dirty="0" smtClean="0"/>
              <a:t>Аудитория)</a:t>
            </a:r>
          </a:p>
          <a:p>
            <a:pPr>
              <a:lnSpc>
                <a:spcPct val="150000"/>
              </a:lnSpc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VALUES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</a:t>
            </a:r>
            <a:r>
              <a:rPr lang="ru-RU" dirty="0" err="1"/>
              <a:t>Результат_экзамена</a:t>
            </a:r>
            <a:r>
              <a:rPr lang="ru-RU" dirty="0"/>
              <a:t> (Оценка, </a:t>
            </a:r>
            <a:r>
              <a:rPr lang="ru-RU" dirty="0" err="1"/>
              <a:t>Дата_сдачи</a:t>
            </a:r>
            <a:r>
              <a:rPr lang="ru-RU" dirty="0"/>
              <a:t>, Абитуриент_</a:t>
            </a:r>
            <a:r>
              <a:rPr lang="en-US" dirty="0"/>
              <a:t>ID, </a:t>
            </a:r>
            <a:r>
              <a:rPr lang="ru-RU" dirty="0"/>
              <a:t>Экзамен_</a:t>
            </a:r>
            <a:r>
              <a:rPr lang="en-US" dirty="0"/>
              <a:t>ID, </a:t>
            </a:r>
            <a:r>
              <a:rPr lang="ru-RU" dirty="0"/>
              <a:t>Экзаменатор_</a:t>
            </a:r>
            <a:r>
              <a:rPr lang="en-US" dirty="0" smtClean="0"/>
              <a:t>ID)</a:t>
            </a:r>
            <a:endParaRPr lang="ru-RU" dirty="0" smtClean="0"/>
          </a:p>
          <a:p>
            <a:r>
              <a:rPr lang="ru-RU" dirty="0" smtClean="0"/>
              <a:t>     </a:t>
            </a:r>
            <a:r>
              <a:rPr lang="en-US" dirty="0" smtClean="0"/>
              <a:t>VALUES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</a:t>
            </a:r>
            <a:r>
              <a:rPr lang="ru-RU" dirty="0" err="1"/>
              <a:t>Оплата_экзаменатора</a:t>
            </a:r>
            <a:r>
              <a:rPr lang="ru-RU" dirty="0"/>
              <a:t> (</a:t>
            </a:r>
            <a:r>
              <a:rPr lang="ru-RU" dirty="0" err="1"/>
              <a:t>Сумма_оплаты</a:t>
            </a:r>
            <a:r>
              <a:rPr lang="ru-RU" dirty="0"/>
              <a:t>, </a:t>
            </a:r>
            <a:r>
              <a:rPr lang="ru-RU" dirty="0" err="1"/>
              <a:t>Дата_оплаты</a:t>
            </a:r>
            <a:r>
              <a:rPr lang="ru-RU" dirty="0"/>
              <a:t>, Экзаменатор_</a:t>
            </a:r>
            <a:r>
              <a:rPr lang="en-US" dirty="0" smtClean="0"/>
              <a:t>ID)</a:t>
            </a:r>
            <a:endParaRPr lang="ru-RU" dirty="0"/>
          </a:p>
          <a:p>
            <a:r>
              <a:rPr lang="ru-RU" dirty="0" smtClean="0"/>
              <a:t>     </a:t>
            </a:r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Запрос с суммой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Затем, был сформирован SQL-запрос, который возвращает список клиентов и суммарную стоимость заказов каждого клиента.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093356"/>
            <a:ext cx="10058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Запрос с суммой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 smtClean="0"/>
              <a:t>Индивидуальное </a:t>
            </a:r>
            <a:r>
              <a:rPr lang="ru-RU" dirty="0"/>
              <a:t>задание</a:t>
            </a:r>
            <a:r>
              <a:rPr lang="ru-RU" dirty="0" smtClean="0"/>
              <a:t>:</a:t>
            </a:r>
          </a:p>
          <a:p>
            <a:r>
              <a:rPr lang="ru-RU" dirty="0"/>
              <a:t>Данный запрос выводит информацию о суммарной оплате каждого экзаменатора за каждый экзамен, включая название экзамена, имя и фамилию экзаменатора, а также суммарную оплату.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187949"/>
            <a:ext cx="10058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SELECT </a:t>
            </a:r>
            <a:r>
              <a:rPr lang="ru-RU" sz="1600" dirty="0" err="1"/>
              <a:t>Экзамен.Название</a:t>
            </a:r>
            <a:r>
              <a:rPr lang="ru-RU" sz="1600" dirty="0"/>
              <a:t> </a:t>
            </a:r>
            <a:r>
              <a:rPr lang="en-US" sz="1600" dirty="0"/>
              <a:t>AS </a:t>
            </a:r>
            <a:r>
              <a:rPr lang="ru-RU" sz="1600" dirty="0" err="1"/>
              <a:t>Название_экзамена</a:t>
            </a:r>
            <a:r>
              <a:rPr lang="ru-RU" sz="1600" dirty="0"/>
              <a:t>, </a:t>
            </a:r>
            <a:r>
              <a:rPr lang="ru-RU" sz="1600" dirty="0" err="1"/>
              <a:t>Экзаменатор.Имя</a:t>
            </a:r>
            <a:r>
              <a:rPr lang="ru-RU" sz="1600" dirty="0"/>
              <a:t> </a:t>
            </a:r>
            <a:r>
              <a:rPr lang="en-US" sz="1600" dirty="0"/>
              <a:t>AS </a:t>
            </a:r>
            <a:r>
              <a:rPr lang="ru-RU" sz="1600" dirty="0" err="1" smtClean="0"/>
              <a:t>Имя_экзаменатора</a:t>
            </a:r>
            <a:r>
              <a:rPr lang="ru-RU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ru-RU" sz="1600" dirty="0" err="1" smtClean="0"/>
              <a:t>Экзаменатор.Фамилия</a:t>
            </a:r>
            <a:r>
              <a:rPr lang="ru-RU" sz="1600" dirty="0" smtClean="0"/>
              <a:t> </a:t>
            </a:r>
            <a:r>
              <a:rPr lang="en-US" sz="1600" dirty="0"/>
              <a:t>AS </a:t>
            </a:r>
            <a:r>
              <a:rPr lang="ru-RU" sz="1600" dirty="0" err="1"/>
              <a:t>Фамилия_экзаменатора</a:t>
            </a:r>
            <a:r>
              <a:rPr lang="ru-RU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SUM(</a:t>
            </a:r>
            <a:r>
              <a:rPr lang="ru-RU" sz="1600" dirty="0" err="1"/>
              <a:t>Оплата_экзаменатора.Сумма_оплаты</a:t>
            </a:r>
            <a:r>
              <a:rPr lang="ru-RU" sz="1600" dirty="0"/>
              <a:t>) </a:t>
            </a:r>
            <a:r>
              <a:rPr lang="en-US" sz="1600" dirty="0"/>
              <a:t>AS </a:t>
            </a:r>
            <a:r>
              <a:rPr lang="ru-RU" sz="1600" dirty="0" err="1"/>
              <a:t>Суммарная_оплата</a:t>
            </a:r>
            <a:r>
              <a:rPr lang="ru-RU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FROM </a:t>
            </a:r>
            <a:r>
              <a:rPr lang="ru-RU" sz="1600" dirty="0"/>
              <a:t>Экзамен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JOIN </a:t>
            </a:r>
            <a:r>
              <a:rPr lang="ru-RU" sz="1600" dirty="0" err="1"/>
              <a:t>Результат_экзамена</a:t>
            </a:r>
            <a:r>
              <a:rPr lang="ru-RU" sz="1600" dirty="0"/>
              <a:t> </a:t>
            </a:r>
            <a:r>
              <a:rPr lang="en-US" sz="1600" dirty="0"/>
              <a:t>ON </a:t>
            </a:r>
            <a:r>
              <a:rPr lang="ru-RU" sz="1600" dirty="0" err="1"/>
              <a:t>Экзамен.Экзамен</a:t>
            </a:r>
            <a:r>
              <a:rPr lang="ru-RU" sz="1600" dirty="0"/>
              <a:t>_</a:t>
            </a:r>
            <a:r>
              <a:rPr lang="en-US" sz="1600" dirty="0"/>
              <a:t>ID = </a:t>
            </a:r>
            <a:r>
              <a:rPr lang="ru-RU" sz="1600" dirty="0" err="1"/>
              <a:t>Результат_экзамена.Экзамен</a:t>
            </a:r>
            <a:r>
              <a:rPr lang="ru-RU" sz="1600" dirty="0"/>
              <a:t>_</a:t>
            </a:r>
            <a:r>
              <a:rPr lang="en-US" sz="16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JOIN </a:t>
            </a:r>
            <a:r>
              <a:rPr lang="ru-RU" sz="1600" dirty="0"/>
              <a:t>Экзаменатор </a:t>
            </a:r>
            <a:r>
              <a:rPr lang="en-US" sz="1600" dirty="0"/>
              <a:t>ON </a:t>
            </a:r>
            <a:r>
              <a:rPr lang="ru-RU" sz="1600" dirty="0" err="1"/>
              <a:t>Результат_экзамена.Экзаменатор</a:t>
            </a:r>
            <a:r>
              <a:rPr lang="ru-RU" sz="1600" dirty="0"/>
              <a:t>_</a:t>
            </a:r>
            <a:r>
              <a:rPr lang="en-US" sz="1600" dirty="0"/>
              <a:t>ID = </a:t>
            </a:r>
            <a:r>
              <a:rPr lang="ru-RU" sz="1600" dirty="0" err="1"/>
              <a:t>Экзаменатор.Экзаменатор</a:t>
            </a:r>
            <a:r>
              <a:rPr lang="ru-RU" sz="1600" dirty="0"/>
              <a:t>_</a:t>
            </a:r>
            <a:r>
              <a:rPr lang="en-US" sz="16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JOIN </a:t>
            </a:r>
            <a:r>
              <a:rPr lang="ru-RU" sz="1600" dirty="0" err="1"/>
              <a:t>Оплата_экзаменатора</a:t>
            </a:r>
            <a:r>
              <a:rPr lang="ru-RU" sz="1600" dirty="0"/>
              <a:t> </a:t>
            </a:r>
            <a:r>
              <a:rPr lang="en-US" sz="1600" dirty="0"/>
              <a:t>ON </a:t>
            </a:r>
            <a:r>
              <a:rPr lang="ru-RU" sz="1600" dirty="0" err="1"/>
              <a:t>Экзаменатор.Экзаменатор</a:t>
            </a:r>
            <a:r>
              <a:rPr lang="ru-RU" sz="1600" dirty="0"/>
              <a:t>_</a:t>
            </a:r>
            <a:r>
              <a:rPr lang="en-US" sz="1600" dirty="0"/>
              <a:t>ID = </a:t>
            </a:r>
            <a:r>
              <a:rPr lang="ru-RU" sz="1600" dirty="0" err="1"/>
              <a:t>Оплата_экзаменатора.Экзаменатор</a:t>
            </a:r>
            <a:r>
              <a:rPr lang="ru-RU" sz="1600" dirty="0"/>
              <a:t>_</a:t>
            </a:r>
            <a:r>
              <a:rPr lang="en-US" sz="16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GROUP BY </a:t>
            </a:r>
            <a:r>
              <a:rPr lang="ru-RU" sz="1600" dirty="0" err="1"/>
              <a:t>Экзамен.Экзамен</a:t>
            </a:r>
            <a:r>
              <a:rPr lang="ru-RU" sz="1600" dirty="0"/>
              <a:t>_</a:t>
            </a:r>
            <a:r>
              <a:rPr lang="en-US" sz="1600" dirty="0"/>
              <a:t>ID, </a:t>
            </a:r>
            <a:r>
              <a:rPr lang="ru-RU" sz="1600" dirty="0" err="1"/>
              <a:t>Экзаменатор.Экзаменатор</a:t>
            </a:r>
            <a:r>
              <a:rPr lang="ru-RU" sz="1600" dirty="0"/>
              <a:t>_</a:t>
            </a:r>
            <a:r>
              <a:rPr lang="en-US" sz="1600" dirty="0"/>
              <a:t>ID;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67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Запрос с сортировкой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14203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Также полученный список был отсортирован по убыванию суммарной стоимости заказов клиента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Тренировочное </a:t>
            </a:r>
            <a:r>
              <a:rPr lang="ru-RU" dirty="0"/>
              <a:t>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0933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DESC,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1097</TotalTime>
  <Words>1366</Words>
  <Application>Microsoft Office PowerPoint</Application>
  <PresentationFormat>Широкоэкранный</PresentationFormat>
  <Paragraphs>235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Times New Roman</vt:lpstr>
      <vt:lpstr>Ретро</vt:lpstr>
      <vt:lpstr>Формирование запросов к базе данных</vt:lpstr>
      <vt:lpstr>Создание таблиц</vt:lpstr>
      <vt:lpstr>Создание таблиц</vt:lpstr>
      <vt:lpstr>Создание таблиц</vt:lpstr>
      <vt:lpstr>Наполнение таблиц</vt:lpstr>
      <vt:lpstr>Наполнение таблиц</vt:lpstr>
      <vt:lpstr>Запрос с суммой</vt:lpstr>
      <vt:lpstr>Запрос с суммой</vt:lpstr>
      <vt:lpstr>Запрос с сортировкой</vt:lpstr>
      <vt:lpstr>Запрос с сортировкой</vt:lpstr>
      <vt:lpstr>Среднее значение</vt:lpstr>
      <vt:lpstr>Среднее значение</vt:lpstr>
      <vt:lpstr>Наибольшая сумма</vt:lpstr>
      <vt:lpstr>Наибольшая сумма</vt:lpstr>
      <vt:lpstr>Вывод списка</vt:lpstr>
      <vt:lpstr>Вывод списка</vt:lpstr>
      <vt:lpstr>Вывод списка</vt:lpstr>
      <vt:lpstr>Вывод списка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lunarythorn</cp:lastModifiedBy>
  <cp:revision>214</cp:revision>
  <dcterms:created xsi:type="dcterms:W3CDTF">2023-09-17T16:29:27Z</dcterms:created>
  <dcterms:modified xsi:type="dcterms:W3CDTF">2023-12-13T19:50:09Z</dcterms:modified>
</cp:coreProperties>
</file>