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2;p10" descr="Google Shape;12;p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572" y="294266"/>
            <a:ext cx="2006781" cy="56221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タイトルテキスト"/>
          <p:cNvSpPr txBox="1">
            <a:spLocks noGrp="1"/>
          </p:cNvSpPr>
          <p:nvPr>
            <p:ph type="title"/>
          </p:nvPr>
        </p:nvSpPr>
        <p:spPr>
          <a:xfrm>
            <a:off x="1022687" y="2542601"/>
            <a:ext cx="10353642" cy="158057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3F3F3F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3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2475868" y="5151172"/>
            <a:ext cx="7240265" cy="45555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000">
                <a:solidFill>
                  <a:srgbClr val="3F3F3F"/>
                </a:solidFill>
              </a:defRPr>
            </a:lvl1pPr>
            <a:lvl2pPr marL="406400" indent="127000" algn="ctr">
              <a:buClrTx/>
              <a:buSzTx/>
              <a:buFontTx/>
              <a:buNone/>
              <a:defRPr sz="2000">
                <a:solidFill>
                  <a:srgbClr val="3F3F3F"/>
                </a:solidFill>
              </a:defRPr>
            </a:lvl2pPr>
            <a:lvl3pPr marL="406400" indent="609600" algn="ctr">
              <a:buClrTx/>
              <a:buSzTx/>
              <a:buFontTx/>
              <a:buNone/>
              <a:defRPr sz="2000">
                <a:solidFill>
                  <a:srgbClr val="3F3F3F"/>
                </a:solidFill>
              </a:defRPr>
            </a:lvl3pPr>
            <a:lvl4pPr marL="406400" indent="1079500" algn="ctr">
              <a:buClrTx/>
              <a:buSzTx/>
              <a:buFontTx/>
              <a:buNone/>
              <a:defRPr sz="2000">
                <a:solidFill>
                  <a:srgbClr val="3F3F3F"/>
                </a:solidFill>
              </a:defRPr>
            </a:lvl4pPr>
            <a:lvl5pPr marL="406400" indent="1536700" algn="ctr">
              <a:buClrTx/>
              <a:buSzTx/>
              <a:buFontTx/>
              <a:buNone/>
              <a:defRPr sz="2000">
                <a:solidFill>
                  <a:srgbClr val="3F3F3F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4" name="Google Shape;18;p10"/>
          <p:cNvSpPr/>
          <p:nvPr/>
        </p:nvSpPr>
        <p:spPr>
          <a:xfrm>
            <a:off x="919179" y="4389120"/>
            <a:ext cx="10353642" cy="1"/>
          </a:xfrm>
          <a:prstGeom prst="line">
            <a:avLst/>
          </a:prstGeom>
          <a:ln w="19050">
            <a:solidFill>
              <a:srgbClr val="404040"/>
            </a:solidFill>
            <a:miter/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1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455642" y="6406805"/>
            <a:ext cx="273616" cy="26421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0;p11"/>
          <p:cNvSpPr/>
          <p:nvPr/>
        </p:nvSpPr>
        <p:spPr>
          <a:xfrm>
            <a:off x="0" y="-1"/>
            <a:ext cx="12192000" cy="1052947"/>
          </a:xfrm>
          <a:prstGeom prst="rect">
            <a:avLst/>
          </a:prstGeom>
          <a:solidFill>
            <a:srgbClr val="3F3F3F"/>
          </a:solidFill>
          <a:ln w="12700">
            <a:solidFill>
              <a:srgbClr val="3F3F3F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" name="タイトルテキスト"/>
          <p:cNvSpPr txBox="1">
            <a:spLocks noGrp="1"/>
          </p:cNvSpPr>
          <p:nvPr>
            <p:ph type="title"/>
          </p:nvPr>
        </p:nvSpPr>
        <p:spPr>
          <a:xfrm>
            <a:off x="0" y="154852"/>
            <a:ext cx="12192000" cy="85407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2F2F2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4" name="本文レベル1…"/>
          <p:cNvSpPr txBox="1">
            <a:spLocks noGrp="1"/>
          </p:cNvSpPr>
          <p:nvPr>
            <p:ph type="body" idx="1"/>
          </p:nvPr>
        </p:nvSpPr>
        <p:spPr>
          <a:xfrm>
            <a:off x="286439" y="1207797"/>
            <a:ext cx="11699913" cy="5055684"/>
          </a:xfrm>
          <a:prstGeom prst="rect">
            <a:avLst/>
          </a:prstGeom>
        </p:spPr>
        <p:txBody>
          <a:bodyPr/>
          <a:lstStyle>
            <a:lvl1pPr>
              <a:buClr>
                <a:srgbClr val="595959"/>
              </a:buClr>
              <a:defRPr>
                <a:solidFill>
                  <a:srgbClr val="595959"/>
                </a:solidFill>
              </a:defRPr>
            </a:lvl1pPr>
            <a:lvl2pPr marL="971550" indent="-400050">
              <a:buClr>
                <a:srgbClr val="595959"/>
              </a:buClr>
              <a:defRPr>
                <a:solidFill>
                  <a:srgbClr val="595959"/>
                </a:solidFill>
              </a:defRPr>
            </a:lvl2pPr>
            <a:lvl3pPr marL="1508760" indent="-480060">
              <a:buClr>
                <a:srgbClr val="595959"/>
              </a:buClr>
              <a:defRPr>
                <a:solidFill>
                  <a:srgbClr val="595959"/>
                </a:solidFill>
              </a:defRPr>
            </a:lvl3pPr>
            <a:lvl4pPr>
              <a:buClr>
                <a:srgbClr val="595959"/>
              </a:buClr>
              <a:defRPr>
                <a:solidFill>
                  <a:srgbClr val="595959"/>
                </a:solidFill>
              </a:defRPr>
            </a:lvl4pPr>
            <a:lvl5pPr>
              <a:buClr>
                <a:srgbClr val="595959"/>
              </a:buClr>
              <a:defRPr>
                <a:solidFill>
                  <a:srgbClr val="595959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25" name="Google Shape;26;p11" descr="Google Shape;26;p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572" y="291034"/>
            <a:ext cx="2006781" cy="56221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3;p13"/>
          <p:cNvSpPr/>
          <p:nvPr/>
        </p:nvSpPr>
        <p:spPr>
          <a:xfrm>
            <a:off x="0" y="6384926"/>
            <a:ext cx="12192000" cy="497897"/>
          </a:xfrm>
          <a:prstGeom prst="rect">
            <a:avLst/>
          </a:prstGeom>
          <a:solidFill>
            <a:srgbClr val="3F3F3F"/>
          </a:solidFill>
          <a:ln w="12700">
            <a:solidFill>
              <a:srgbClr val="3F3F3F"/>
            </a:solidFill>
            <a:miter/>
          </a:ln>
          <a:effectLst>
            <a:outerShdw blurRad="50800" dist="50800" dir="5400000" rotWithShape="0">
              <a:srgbClr val="BFBFBF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2" name="タイトルテキスト"/>
          <p:cNvSpPr txBox="1">
            <a:spLocks noGrp="1"/>
          </p:cNvSpPr>
          <p:nvPr>
            <p:ph type="title"/>
          </p:nvPr>
        </p:nvSpPr>
        <p:spPr>
          <a:xfrm>
            <a:off x="0" y="154852"/>
            <a:ext cx="12192000" cy="8540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43" name="本文レベル1…"/>
          <p:cNvSpPr txBox="1">
            <a:spLocks noGrp="1"/>
          </p:cNvSpPr>
          <p:nvPr>
            <p:ph type="body" idx="1"/>
          </p:nvPr>
        </p:nvSpPr>
        <p:spPr>
          <a:xfrm>
            <a:off x="286439" y="1207797"/>
            <a:ext cx="11699913" cy="4809983"/>
          </a:xfrm>
          <a:prstGeom prst="rect">
            <a:avLst/>
          </a:prstGeom>
        </p:spPr>
        <p:txBody>
          <a:bodyPr/>
          <a:lstStyle>
            <a:lvl1pPr>
              <a:buClr>
                <a:srgbClr val="595959"/>
              </a:buClr>
              <a:defRPr>
                <a:solidFill>
                  <a:srgbClr val="595959"/>
                </a:solidFill>
              </a:defRPr>
            </a:lvl1pPr>
            <a:lvl2pPr marL="971550" indent="-400050">
              <a:buClr>
                <a:srgbClr val="595959"/>
              </a:buClr>
              <a:defRPr>
                <a:solidFill>
                  <a:srgbClr val="595959"/>
                </a:solidFill>
              </a:defRPr>
            </a:lvl2pPr>
            <a:lvl3pPr marL="1508760" indent="-480060">
              <a:buClr>
                <a:srgbClr val="595959"/>
              </a:buClr>
              <a:defRPr>
                <a:solidFill>
                  <a:srgbClr val="595959"/>
                </a:solidFill>
              </a:defRPr>
            </a:lvl3pPr>
            <a:lvl4pPr>
              <a:buClr>
                <a:srgbClr val="595959"/>
              </a:buClr>
              <a:defRPr>
                <a:solidFill>
                  <a:srgbClr val="595959"/>
                </a:solidFill>
              </a:defRPr>
            </a:lvl4pPr>
            <a:lvl5pPr>
              <a:buClr>
                <a:srgbClr val="595959"/>
              </a:buClr>
              <a:defRPr>
                <a:solidFill>
                  <a:srgbClr val="595959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44" name="Google Shape;39;p13" descr="Google Shape;3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576" y="6488479"/>
            <a:ext cx="1046218" cy="293105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567720" y="6423097"/>
            <a:ext cx="301869" cy="288784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40404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Arial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40404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Arial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40404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Arial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40404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Arial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40404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Arial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40404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Arial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40404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Arial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40404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Arial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40404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4;p1"/>
          <p:cNvSpPr txBox="1">
            <a:spLocks noGrp="1"/>
          </p:cNvSpPr>
          <p:nvPr>
            <p:ph type="ctrTitle"/>
          </p:nvPr>
        </p:nvSpPr>
        <p:spPr>
          <a:xfrm>
            <a:off x="1022687" y="2542601"/>
            <a:ext cx="10353641" cy="15805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 dirty="0"/>
              <a:t>個人の生涯キャリア形成支援事業</a:t>
            </a:r>
            <a:br>
              <a:rPr lang="en-US" altLang="ja-JP" dirty="0"/>
            </a:br>
            <a:r>
              <a:rPr lang="en-US" altLang="ja-JP" sz="3600" dirty="0">
                <a:solidFill>
                  <a:srgbClr val="0070C0"/>
                </a:solidFill>
              </a:rPr>
              <a:t>Growth Mindset</a:t>
            </a:r>
            <a:r>
              <a:rPr lang="ja-JP" altLang="en-US" sz="3600" dirty="0">
                <a:solidFill>
                  <a:srgbClr val="0070C0"/>
                </a:solidFill>
              </a:rPr>
              <a:t>（仮称）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55" name="Google Shape;45;p1"/>
          <p:cNvSpPr txBox="1">
            <a:spLocks noGrp="1"/>
          </p:cNvSpPr>
          <p:nvPr>
            <p:ph type="subTitle" sz="quarter" idx="1"/>
          </p:nvPr>
        </p:nvSpPr>
        <p:spPr>
          <a:xfrm>
            <a:off x="2475868" y="5151172"/>
            <a:ext cx="7240264" cy="4555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</a:lvl1pPr>
          </a:lstStyle>
          <a:p>
            <a:r>
              <a:rPr lang="en-US" altLang="ja-JP" dirty="0"/>
              <a:t>Dev17</a:t>
            </a:r>
            <a:r>
              <a:rPr dirty="0"/>
              <a:t>：</a:t>
            </a:r>
            <a:r>
              <a:rPr lang="ja-JP" altLang="en-US" dirty="0"/>
              <a:t>小杉浩之</a:t>
            </a:r>
            <a:endParaRPr dirty="0"/>
          </a:p>
        </p:txBody>
      </p:sp>
      <p:sp>
        <p:nvSpPr>
          <p:cNvPr id="56" name="Google Shape;47;p1"/>
          <p:cNvSpPr txBox="1"/>
          <p:nvPr/>
        </p:nvSpPr>
        <p:spPr>
          <a:xfrm>
            <a:off x="4207624" y="1886274"/>
            <a:ext cx="4608952" cy="46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>
                <a:solidFill>
                  <a:srgbClr val="3A3838"/>
                </a:solidFill>
              </a:defRPr>
            </a:lvl1pPr>
          </a:lstStyle>
          <a:p>
            <a:r>
              <a:rPr dirty="0"/>
              <a:t>G’s ACADEMY 卒業制作企画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73050"/>
          </a:lstStyle>
          <a:p>
            <a:r>
              <a:rPr dirty="0"/>
              <a:t>自己紹介／目的</a:t>
            </a:r>
          </a:p>
        </p:txBody>
      </p:sp>
      <p:sp>
        <p:nvSpPr>
          <p:cNvPr id="59" name="Google Shape;53;p2"/>
          <p:cNvSpPr txBox="1">
            <a:spLocks noGrp="1"/>
          </p:cNvSpPr>
          <p:nvPr>
            <p:ph type="body" sz="half" idx="1"/>
          </p:nvPr>
        </p:nvSpPr>
        <p:spPr>
          <a:xfrm>
            <a:off x="5421745" y="1447137"/>
            <a:ext cx="6608579" cy="50556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49808">
              <a:lnSpc>
                <a:spcPct val="80000"/>
              </a:lnSpc>
              <a:spcBef>
                <a:spcPts val="0"/>
              </a:spcBef>
              <a:buSzTx/>
              <a:buNone/>
              <a:defRPr sz="1476"/>
            </a:pPr>
            <a:r>
              <a:rPr sz="1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自己紹介</a:t>
            </a:r>
            <a:endParaRPr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Pts val="1400"/>
              <a:buNone/>
              <a:defRPr sz="1476"/>
            </a:pPr>
            <a:r>
              <a:rPr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氏名：小杉浩之</a:t>
            </a: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Pts val="1400"/>
              <a:buNone/>
              <a:defRPr sz="1476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年齢</a:t>
            </a:r>
            <a:r>
              <a:rPr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：41</a:t>
            </a: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Pts val="1400"/>
              <a:buNone/>
              <a:defRPr sz="1476"/>
            </a:pPr>
            <a:r>
              <a:rPr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出身：富山県高岡市生まれ、滋賀県大津市育ち</a:t>
            </a: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Pts val="1400"/>
              <a:buNone/>
              <a:defRPr sz="1476"/>
            </a:pPr>
            <a:r>
              <a:rPr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趣味・志向：サッカ</a:t>
            </a:r>
            <a:r>
              <a:rPr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・町の産業構造に想いを馳せること・子育て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娘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Pts val="1400"/>
              <a:buNone/>
              <a:defRPr sz="1476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 コーヒー･安うま焼酎探し（「だいやめ」がおすすめ）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Pts val="1400"/>
              <a:buNone/>
              <a:defRPr sz="1476"/>
            </a:pPr>
            <a:r>
              <a:rPr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学歴：京都大学大学院</a:t>
            </a:r>
            <a:r>
              <a:rPr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農学研究科（農業土木）</a:t>
            </a: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Tx/>
              <a:buNone/>
              <a:defRPr sz="2296"/>
            </a:pPr>
            <a:endParaRPr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Tx/>
              <a:buNone/>
              <a:defRPr sz="1476"/>
            </a:pPr>
            <a:r>
              <a:rPr sz="1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職歴</a:t>
            </a:r>
            <a:endParaRPr 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Tx/>
              <a:buNone/>
              <a:defRPr sz="1476"/>
            </a:pP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サマリ：人事採用領域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年　営業領域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年　社内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SE1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Tx/>
              <a:buNone/>
              <a:defRPr sz="1476"/>
            </a:pP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zh-TW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株式会社日本光電工業　</a:t>
            </a:r>
            <a:r>
              <a:rPr lang="en-US" altLang="zh-TW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5,000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名（製造業）</a:t>
            </a:r>
            <a:r>
              <a:rPr lang="en-US" altLang="zh-TW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2011/6-</a:t>
            </a:r>
            <a:r>
              <a:rPr lang="zh-TW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現在（在職中）</a:t>
            </a: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Tx/>
              <a:buNone/>
              <a:defRPr sz="1476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zh-TW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zh-TW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人事</a:t>
            </a:r>
            <a:r>
              <a:rPr lang="en-US" altLang="zh-TW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zh-TW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年目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zh-TW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医療機器営業</a:t>
            </a:r>
            <a:r>
              <a:rPr lang="en-US" altLang="zh-TW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zh-TW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Tx/>
              <a:buNone/>
              <a:defRPr sz="1476"/>
            </a:pP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株式会社ジーベックテクノロジー </a:t>
            </a:r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名（製造業）</a:t>
            </a:r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2009/10-2011/5</a:t>
            </a: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Tx/>
              <a:buNone/>
              <a:defRPr sz="1476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国内営業・マーケティングなどベンチャー企業のいろいろ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1.5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Tx/>
              <a:buNone/>
              <a:defRPr sz="1476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株式会社リクルートエージェント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1,000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（人材紹介業）</a:t>
            </a:r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2005/4-2009/9</a:t>
            </a:r>
            <a:endParaRPr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749808">
              <a:lnSpc>
                <a:spcPct val="80000"/>
              </a:lnSpc>
              <a:spcBef>
                <a:spcPts val="800"/>
              </a:spcBef>
              <a:buSzTx/>
              <a:buNone/>
              <a:defRPr sz="1476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人材紹介営業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　社内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SE1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　</a:t>
            </a:r>
            <a:r>
              <a:rPr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自社採用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Google Shape;54;p2"/>
          <p:cNvSpPr txBox="1"/>
          <p:nvPr/>
        </p:nvSpPr>
        <p:spPr>
          <a:xfrm>
            <a:off x="1381866" y="1327866"/>
            <a:ext cx="2555428" cy="58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2F5496"/>
                </a:solidFill>
              </a:defRPr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卒業後の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計画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3" name="Google Shape;55;p2"/>
          <p:cNvGrpSpPr/>
          <p:nvPr/>
        </p:nvGrpSpPr>
        <p:grpSpPr>
          <a:xfrm>
            <a:off x="973904" y="1987825"/>
            <a:ext cx="3371354" cy="2520566"/>
            <a:chOff x="0" y="0"/>
            <a:chExt cx="3371353" cy="2520565"/>
          </a:xfrm>
        </p:grpSpPr>
        <p:sp>
          <p:nvSpPr>
            <p:cNvPr id="61" name="四角形"/>
            <p:cNvSpPr/>
            <p:nvPr/>
          </p:nvSpPr>
          <p:spPr>
            <a:xfrm>
              <a:off x="0" y="0"/>
              <a:ext cx="3371353" cy="2520565"/>
            </a:xfrm>
            <a:prstGeom prst="rect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0">
                  <a:solidFill>
                    <a:srgbClr val="0070C0"/>
                  </a:solidFill>
                </a:defRPr>
              </a:pPr>
              <a:endParaRPr dirty="0"/>
            </a:p>
          </p:txBody>
        </p:sp>
        <p:sp>
          <p:nvSpPr>
            <p:cNvPr id="62" name="起業"/>
            <p:cNvSpPr txBox="1"/>
            <p:nvPr/>
          </p:nvSpPr>
          <p:spPr>
            <a:xfrm>
              <a:off x="83825" y="598584"/>
              <a:ext cx="3203703" cy="1323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0">
                  <a:solidFill>
                    <a:srgbClr val="0070C0"/>
                  </a:solidFill>
                </a:defRPr>
              </a:lvl1pPr>
            </a:lstStyle>
            <a:p>
              <a:r>
                <a:rPr dirty="0"/>
                <a:t>起業</a:t>
              </a:r>
            </a:p>
          </p:txBody>
        </p:sp>
      </p:grpSp>
      <p:sp>
        <p:nvSpPr>
          <p:cNvPr id="64" name="Google Shape;56;p2"/>
          <p:cNvSpPr txBox="1"/>
          <p:nvPr/>
        </p:nvSpPr>
        <p:spPr>
          <a:xfrm>
            <a:off x="161676" y="4675057"/>
            <a:ext cx="5610474" cy="120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もともと何か面白いことを</a:t>
            </a:r>
            <a:r>
              <a:rPr sz="1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やりた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いなと</a:t>
            </a:r>
            <a:r>
              <a:rPr sz="1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思って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い</a:t>
            </a:r>
            <a:r>
              <a:rPr sz="1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た頃に</a:t>
            </a:r>
            <a:r>
              <a:rPr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800" dirty="0"/>
              <a:t>G’s </a:t>
            </a:r>
            <a:r>
              <a:rPr lang="en-US" altLang="ja-JP" sz="1800" dirty="0" err="1"/>
              <a:t>ACADEMY</a:t>
            </a:r>
            <a:r>
              <a:rPr sz="1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と出会い、今までの人のつながりや経験と</a:t>
            </a:r>
            <a:endParaRPr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sz="1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プログラミングを掛け合わせれば面白いことができ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ると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確信したから</a:t>
            </a:r>
            <a:r>
              <a:rPr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73050"/>
          </a:lstStyle>
          <a:p>
            <a:r>
              <a:rPr dirty="0"/>
              <a:t>何をつくりたいのか一言でいうと</a:t>
            </a:r>
          </a:p>
        </p:txBody>
      </p:sp>
      <p:sp>
        <p:nvSpPr>
          <p:cNvPr id="67" name="Google Shape;62;p3"/>
          <p:cNvSpPr txBox="1">
            <a:spLocks noGrp="1"/>
          </p:cNvSpPr>
          <p:nvPr>
            <p:ph type="body" sz="half" idx="1"/>
          </p:nvPr>
        </p:nvSpPr>
        <p:spPr>
          <a:xfrm>
            <a:off x="358001" y="1662545"/>
            <a:ext cx="11648470" cy="399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000"/>
            </a:lvl1pPr>
          </a:lstStyle>
          <a:p>
            <a:r>
              <a:rPr lang="ja-JP" altLang="en-US" dirty="0"/>
              <a:t>ビジネスパーソンと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キャリアコーチの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マッチングプラットフォーム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73050"/>
          </a:lstStyle>
          <a:p>
            <a:r>
              <a:rPr dirty="0"/>
              <a:t>なぜそれを創りたいのか。- Why me</a:t>
            </a:r>
          </a:p>
        </p:txBody>
      </p:sp>
      <p:sp>
        <p:nvSpPr>
          <p:cNvPr id="70" name="Google Shape;68;p4"/>
          <p:cNvSpPr txBox="1">
            <a:spLocks noGrp="1"/>
          </p:cNvSpPr>
          <p:nvPr>
            <p:ph type="body" sz="quarter" idx="1"/>
          </p:nvPr>
        </p:nvSpPr>
        <p:spPr>
          <a:xfrm>
            <a:off x="216106" y="1264257"/>
            <a:ext cx="11759787" cy="7601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800"/>
            </a:lvl1pPr>
          </a:lstStyle>
          <a:p>
            <a:r>
              <a:rPr dirty="0"/>
              <a:t>※きっかけとなる原体験や価値観・信念も併せてご紹介ください。</a:t>
            </a:r>
          </a:p>
        </p:txBody>
      </p:sp>
      <p:sp>
        <p:nvSpPr>
          <p:cNvPr id="71" name="Google Shape;69;p4"/>
          <p:cNvSpPr txBox="1"/>
          <p:nvPr/>
        </p:nvSpPr>
        <p:spPr>
          <a:xfrm>
            <a:off x="104775" y="1884982"/>
            <a:ext cx="11991669" cy="47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defRPr sz="1800"/>
            </a:pPr>
            <a:r>
              <a:rPr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なぜやるか</a:t>
            </a:r>
            <a:endParaRPr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800"/>
            </a:pPr>
            <a:r>
              <a:rPr lang="ja-JP" altLang="en-US" sz="1600" dirty="0"/>
              <a:t>「人生</a:t>
            </a:r>
            <a:r>
              <a:rPr lang="en-US" altLang="ja-JP" sz="1600" dirty="0"/>
              <a:t>100</a:t>
            </a:r>
            <a:r>
              <a:rPr lang="ja-JP" altLang="en-US" sz="1600" dirty="0"/>
              <a:t>年時代」「老後</a:t>
            </a:r>
            <a:r>
              <a:rPr lang="en-US" altLang="ja-JP" sz="1600" dirty="0"/>
              <a:t>2,000</a:t>
            </a:r>
            <a:r>
              <a:rPr lang="ja-JP" altLang="en-US" sz="1600" dirty="0"/>
              <a:t>万問題」など</a:t>
            </a:r>
            <a:r>
              <a:rPr lang="ja-JP" altLang="en-US" sz="1600" b="1" dirty="0">
                <a:solidFill>
                  <a:srgbClr val="FF0000"/>
                </a:solidFill>
              </a:rPr>
              <a:t>長く働くことの必要性が高まる</a:t>
            </a:r>
            <a:r>
              <a:rPr lang="ja-JP" altLang="en-US" sz="1600" dirty="0"/>
              <a:t>一方、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dirty="0"/>
              <a:t>「終身雇用の限界」「技術革新による仕事の変化」など</a:t>
            </a:r>
            <a:r>
              <a:rPr lang="ja-JP" altLang="en-US" sz="1600" b="1" dirty="0">
                <a:solidFill>
                  <a:srgbClr val="FF0000"/>
                </a:solidFill>
              </a:rPr>
              <a:t>働き続けることの困難さが高まりつつ</a:t>
            </a:r>
            <a:r>
              <a:rPr lang="ja-JP" altLang="en-US" sz="1600" dirty="0"/>
              <a:t>ある。だから支援したい。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b="1" dirty="0">
                <a:solidFill>
                  <a:schemeClr val="accent1">
                    <a:lumMod val="75000"/>
                  </a:schemeClr>
                </a:solidFill>
              </a:rPr>
              <a:t>　</a:t>
            </a:r>
            <a:endParaRPr lang="en-US" altLang="ja-JP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 sz="1800"/>
            </a:pPr>
            <a:r>
              <a:rPr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原体験</a:t>
            </a:r>
            <a:endParaRPr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800"/>
            </a:pPr>
            <a:r>
              <a:rPr sz="1600" dirty="0"/>
              <a:t>・</a:t>
            </a:r>
            <a:r>
              <a:rPr lang="en-US" altLang="ja-JP" sz="1600" dirty="0"/>
              <a:t>29~31</a:t>
            </a:r>
            <a:r>
              <a:rPr lang="ja-JP" altLang="en-US" sz="1600" dirty="0"/>
              <a:t>の頃</a:t>
            </a:r>
            <a:r>
              <a:rPr sz="1600" dirty="0"/>
              <a:t>、</a:t>
            </a:r>
            <a:r>
              <a:rPr sz="1600" dirty="0" err="1"/>
              <a:t>仕事が</a:t>
            </a:r>
            <a:r>
              <a:rPr lang="ja-JP" altLang="en-US" sz="1600" dirty="0"/>
              <a:t>うまくいかず</a:t>
            </a:r>
            <a:r>
              <a:rPr sz="1600" dirty="0"/>
              <a:t>、</a:t>
            </a:r>
            <a:r>
              <a:rPr sz="1600" dirty="0" err="1"/>
              <a:t>何やってもうまくいかない気がして、自分がダメな人間な気がした</a:t>
            </a:r>
            <a:r>
              <a:rPr sz="1600" dirty="0"/>
              <a:t>。</a:t>
            </a:r>
          </a:p>
          <a:p>
            <a:pPr>
              <a:defRPr sz="1800"/>
            </a:pPr>
            <a:r>
              <a:rPr sz="1600" dirty="0"/>
              <a:t>・</a:t>
            </a:r>
            <a:r>
              <a:rPr lang="ja-JP" altLang="en-US" sz="1600" dirty="0"/>
              <a:t>転職を考えたが、そもそも自分の強みは自分でわからない上、冷静かつ客観的に自己分析できる状態ではなかった。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dirty="0"/>
              <a:t>・そんな時、キャリアコンサルタントでありよき理解者である妻が</a:t>
            </a:r>
            <a:r>
              <a:rPr sz="1600" dirty="0"/>
              <a:t>「</a:t>
            </a:r>
            <a:r>
              <a:rPr lang="ja-JP" altLang="en-US" sz="1600" dirty="0"/>
              <a:t>私</a:t>
            </a:r>
            <a:r>
              <a:rPr sz="1600" dirty="0"/>
              <a:t>の</a:t>
            </a:r>
            <a:r>
              <a:rPr lang="ja-JP" altLang="en-US" sz="1600" dirty="0"/>
              <a:t>資質</a:t>
            </a:r>
            <a:r>
              <a:rPr sz="1600" dirty="0"/>
              <a:t>」</a:t>
            </a:r>
            <a:r>
              <a:rPr lang="ja-JP" altLang="en-US" sz="1600" dirty="0"/>
              <a:t>を理解した上で「</a:t>
            </a:r>
            <a:r>
              <a:rPr sz="1600" dirty="0" err="1"/>
              <a:t>キャリアのプロ</a:t>
            </a:r>
            <a:r>
              <a:rPr sz="1600" dirty="0"/>
              <a:t>」</a:t>
            </a:r>
            <a:r>
              <a:rPr lang="ja-JP" altLang="en-US" sz="1600" dirty="0"/>
              <a:t>としての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dirty="0"/>
              <a:t>　</a:t>
            </a:r>
            <a:r>
              <a:rPr sz="1600" dirty="0" err="1"/>
              <a:t>コーチ</a:t>
            </a:r>
            <a:r>
              <a:rPr lang="ja-JP" altLang="en-US" sz="1600" dirty="0"/>
              <a:t>ングを実施してくれたことで、冷静に自己分析ができて、今の天職に出会えた。</a:t>
            </a:r>
            <a:endParaRPr lang="en-US" sz="1600" dirty="0"/>
          </a:p>
          <a:p>
            <a:pPr>
              <a:defRPr sz="1800"/>
            </a:pPr>
            <a:r>
              <a:rPr sz="1600" dirty="0"/>
              <a:t>・</a:t>
            </a:r>
            <a:r>
              <a:rPr lang="ja-JP" altLang="en-US" sz="1600" dirty="0"/>
              <a:t>現在も定期的に妻のコーチングを受けており、そのおかげで納得感のあるキャリアを形成できている</a:t>
            </a:r>
            <a:r>
              <a:rPr sz="1600" dirty="0"/>
              <a:t>。</a:t>
            </a:r>
            <a:endParaRPr lang="en-US" sz="1600" dirty="0"/>
          </a:p>
          <a:p>
            <a:pPr>
              <a:defRPr sz="1800"/>
            </a:pPr>
            <a:r>
              <a:rPr lang="ja-JP" altLang="en-US" sz="1600" dirty="0"/>
              <a:t>　強いキャリアではないが、仕事は楽しい。</a:t>
            </a:r>
            <a:r>
              <a:rPr lang="en-US" altLang="ja-JP" sz="1600" dirty="0"/>
              <a:t>G’s Academy</a:t>
            </a:r>
            <a:r>
              <a:rPr lang="ja-JP" altLang="en-US" sz="1600" dirty="0"/>
              <a:t>もライフキャリア形成の一環として参加している。</a:t>
            </a:r>
            <a:endParaRPr lang="en-US" altLang="ja-JP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r>
              <a:rPr sz="2000" b="1" dirty="0" err="1">
                <a:solidFill>
                  <a:schemeClr val="accent1">
                    <a:lumMod val="50000"/>
                  </a:schemeClr>
                </a:solidFill>
              </a:rPr>
              <a:t>価値観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800"/>
            </a:pPr>
            <a:r>
              <a:rPr lang="ja-JP" altLang="en-US" sz="1600" dirty="0"/>
              <a:t>・現在人事職で仕事をする中での実感。働く人は、自分の資質や</a:t>
            </a:r>
            <a:r>
              <a:rPr sz="1600" dirty="0" err="1"/>
              <a:t>経験</a:t>
            </a:r>
            <a:r>
              <a:rPr lang="ja-JP" altLang="en-US" sz="1600" dirty="0"/>
              <a:t>の</a:t>
            </a:r>
            <a:r>
              <a:rPr sz="1600" dirty="0" err="1"/>
              <a:t>強み</a:t>
            </a:r>
            <a:r>
              <a:rPr lang="ja-JP" altLang="en-US" sz="1600" dirty="0"/>
              <a:t>を理解することで、適切な目標設定や積極的な行動が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dirty="0"/>
              <a:t>　増えて、結果的に</a:t>
            </a:r>
            <a:r>
              <a:rPr sz="1600" dirty="0" err="1"/>
              <a:t>仕事</a:t>
            </a:r>
            <a:r>
              <a:rPr lang="ja-JP" altLang="en-US" sz="1600" dirty="0"/>
              <a:t>の充実につながる</a:t>
            </a:r>
            <a:r>
              <a:rPr sz="1600" dirty="0"/>
              <a:t>。</a:t>
            </a:r>
            <a:r>
              <a:rPr lang="ja-JP" altLang="en-US" sz="1600" dirty="0"/>
              <a:t>また仕事が充実すれば、毎日が充実することにつながる。</a:t>
            </a:r>
            <a:endParaRPr sz="1600" dirty="0"/>
          </a:p>
          <a:p>
            <a:pPr>
              <a:defRPr sz="1800"/>
            </a:pPr>
            <a:r>
              <a:rPr sz="1600" dirty="0"/>
              <a:t>・</a:t>
            </a:r>
            <a:r>
              <a:rPr lang="ja-JP" altLang="en-US" sz="1600" dirty="0"/>
              <a:t>本事業での</a:t>
            </a:r>
            <a:r>
              <a:rPr sz="1600" dirty="0" err="1"/>
              <a:t>マネタイズ</a:t>
            </a:r>
            <a:r>
              <a:rPr lang="ja-JP" altLang="en-US" sz="1600" dirty="0"/>
              <a:t>は焦らず、目の前の一人ひとりを幸せにすることからはじめたい。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dirty="0"/>
              <a:t>・プロダクトが仮にうまくいかなくても</a:t>
            </a:r>
            <a:r>
              <a:rPr sz="1600" dirty="0"/>
              <a:t>、</a:t>
            </a:r>
            <a:r>
              <a:rPr lang="ja-JP" altLang="en-US" sz="1600" dirty="0"/>
              <a:t>協力者が現れなくても世のためになると信じているので、一人でも</a:t>
            </a:r>
            <a:r>
              <a:rPr sz="1600" dirty="0" err="1"/>
              <a:t>この事業はやる</a:t>
            </a:r>
            <a:r>
              <a:rPr sz="1600" dirty="0"/>
              <a:t>。</a:t>
            </a:r>
            <a:endParaRPr lang="en-US" sz="1600" dirty="0"/>
          </a:p>
          <a:p>
            <a:pPr>
              <a:defRPr sz="1800"/>
            </a:pPr>
            <a:r>
              <a:rPr lang="ja-JP" altLang="en-US" sz="1600" dirty="0"/>
              <a:t>・ダサくてもよいので一歩一歩足元を固めながら事業をすすめる。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73050"/>
          </a:lstStyle>
          <a:p>
            <a:r>
              <a:rPr dirty="0"/>
              <a:t>ユーザーとなる人と、彼らの課題は？ - Who/What</a:t>
            </a:r>
          </a:p>
        </p:txBody>
      </p:sp>
      <p:sp>
        <p:nvSpPr>
          <p:cNvPr id="75" name="Google Shape;76;p5"/>
          <p:cNvSpPr txBox="1"/>
          <p:nvPr/>
        </p:nvSpPr>
        <p:spPr>
          <a:xfrm>
            <a:off x="336653" y="2988432"/>
            <a:ext cx="11518683" cy="1877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/>
            </a:pPr>
            <a:r>
              <a:rPr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課題</a:t>
            </a:r>
            <a:endParaRPr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800"/>
            </a:pP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・</a:t>
            </a:r>
            <a:r>
              <a:rPr sz="1600" b="1" dirty="0" err="1">
                <a:solidFill>
                  <a:schemeClr val="accent1">
                    <a:lumMod val="50000"/>
                  </a:schemeClr>
                </a:solidFill>
              </a:rPr>
              <a:t>自己理解</a:t>
            </a: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ができていない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800"/>
            </a:pPr>
            <a:r>
              <a:rPr lang="ja-JP" altLang="en-US" sz="1600" dirty="0"/>
              <a:t>　　</a:t>
            </a:r>
            <a:r>
              <a:rPr sz="1600" dirty="0" err="1"/>
              <a:t>自分の資質（性格・特性</a:t>
            </a:r>
            <a:r>
              <a:rPr sz="1600" dirty="0"/>
              <a:t>）</a:t>
            </a:r>
            <a:r>
              <a:rPr lang="ja-JP" altLang="en-US" sz="1600" dirty="0"/>
              <a:t>や、仕事経験の強み</a:t>
            </a:r>
            <a:r>
              <a:rPr sz="1600" dirty="0"/>
              <a:t>を</a:t>
            </a:r>
            <a:r>
              <a:rPr lang="ja-JP" altLang="en-US" sz="1600" dirty="0"/>
              <a:t>、客観的に</a:t>
            </a:r>
            <a:r>
              <a:rPr sz="1600" dirty="0" err="1"/>
              <a:t>理解</a:t>
            </a:r>
            <a:r>
              <a:rPr lang="ja-JP" altLang="en-US" sz="1600" dirty="0"/>
              <a:t>できていない</a:t>
            </a:r>
            <a:r>
              <a:rPr sz="1600" dirty="0"/>
              <a:t>。</a:t>
            </a:r>
            <a:r>
              <a:rPr lang="ja-JP" altLang="en-US" sz="1600" dirty="0"/>
              <a:t>自分の強みは自分でわからない。</a:t>
            </a:r>
            <a:endParaRPr sz="1600" dirty="0"/>
          </a:p>
          <a:p>
            <a:pPr>
              <a:defRPr sz="1800"/>
            </a:pP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・自分の経験や能力を客観的に相手に伝えることができない（</a:t>
            </a:r>
            <a:r>
              <a:rPr sz="1600" b="1" dirty="0" err="1">
                <a:solidFill>
                  <a:schemeClr val="accent1">
                    <a:lumMod val="50000"/>
                  </a:schemeClr>
                </a:solidFill>
              </a:rPr>
              <a:t>承認欲求</a:t>
            </a: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が満たされていない）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800"/>
            </a:pPr>
            <a:r>
              <a:rPr lang="ja-JP" altLang="en-US" sz="1600" dirty="0"/>
              <a:t>　</a:t>
            </a:r>
            <a:r>
              <a:rPr sz="1600" dirty="0"/>
              <a:t>　</a:t>
            </a:r>
            <a:r>
              <a:rPr lang="ja-JP" altLang="en-US" sz="1600" dirty="0"/>
              <a:t>自分を理解して認めてほしいが、他人にうまく伝えられない</a:t>
            </a: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　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800"/>
            </a:pP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・結果、</a:t>
            </a:r>
            <a:r>
              <a:rPr sz="1600" b="1" dirty="0" err="1">
                <a:solidFill>
                  <a:schemeClr val="accent1">
                    <a:lumMod val="50000"/>
                  </a:schemeClr>
                </a:solidFill>
              </a:rPr>
              <a:t>自己実現</a:t>
            </a: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ができていない</a:t>
            </a:r>
            <a:endParaRPr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800"/>
            </a:pPr>
            <a:r>
              <a:rPr lang="ja-JP" altLang="en-US" sz="1600" dirty="0"/>
              <a:t>　</a:t>
            </a:r>
            <a:r>
              <a:rPr sz="1600" dirty="0"/>
              <a:t>　</a:t>
            </a:r>
            <a:r>
              <a:rPr lang="ja-JP" altLang="en-US" sz="1600" dirty="0"/>
              <a:t>自分らしさを活かして、自分らしい価値を出したい。</a:t>
            </a:r>
            <a:endParaRPr sz="1600" dirty="0"/>
          </a:p>
        </p:txBody>
      </p:sp>
      <p:sp>
        <p:nvSpPr>
          <p:cNvPr id="5" name="Google Shape;76;p5">
            <a:extLst>
              <a:ext uri="{FF2B5EF4-FFF2-40B4-BE49-F238E27FC236}">
                <a16:creationId xmlns:a16="http://schemas.microsoft.com/office/drawing/2014/main" id="{101C8C59-2B1F-44BF-AC95-26CF668F6CFE}"/>
              </a:ext>
            </a:extLst>
          </p:cNvPr>
          <p:cNvSpPr txBox="1"/>
          <p:nvPr/>
        </p:nvSpPr>
        <p:spPr>
          <a:xfrm>
            <a:off x="336657" y="1424331"/>
            <a:ext cx="11518683" cy="1384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/>
            </a:pPr>
            <a:r>
              <a:rPr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ユーザーとなる人のイメージ</a:t>
            </a:r>
            <a:endParaRPr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800"/>
            </a:pPr>
            <a:r>
              <a:rPr lang="ja-JP" altLang="en-US" sz="1600" b="1" dirty="0">
                <a:solidFill>
                  <a:schemeClr val="tx1"/>
                </a:solidFill>
              </a:rPr>
              <a:t>・企業勤めの</a:t>
            </a:r>
            <a:r>
              <a:rPr lang="en-US" altLang="ja-JP" sz="1600" b="1" dirty="0">
                <a:solidFill>
                  <a:schemeClr val="tx1"/>
                </a:solidFill>
              </a:rPr>
              <a:t>30</a:t>
            </a:r>
            <a:r>
              <a:rPr lang="ja-JP" altLang="en-US" sz="1600" b="1" dirty="0">
                <a:solidFill>
                  <a:schemeClr val="tx1"/>
                </a:solidFill>
              </a:rPr>
              <a:t>代の</a:t>
            </a:r>
            <a:r>
              <a:rPr sz="1600" b="1" dirty="0" err="1">
                <a:solidFill>
                  <a:schemeClr val="tx1"/>
                </a:solidFill>
              </a:rPr>
              <a:t>ビジネスパーソン</a:t>
            </a:r>
            <a:r>
              <a:rPr lang="ja-JP" altLang="en-US" sz="1600" b="1" dirty="0">
                <a:solidFill>
                  <a:schemeClr val="tx1"/>
                </a:solidFill>
              </a:rPr>
              <a:t>。目の前の仕事は自律的にこなせているが、今一つ伸び悩んでいる人。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pPr>
              <a:defRPr sz="1800"/>
            </a:pPr>
            <a:r>
              <a:rPr lang="ja-JP" altLang="en-US" sz="1600" b="1" dirty="0">
                <a:solidFill>
                  <a:schemeClr val="tx1"/>
                </a:solidFill>
              </a:rPr>
              <a:t>・徐々に自身の描いていたキャリアビジョンと、現状の乖離が大きくなっていく中で、焦りが出てきたが、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pPr>
              <a:defRPr sz="1800"/>
            </a:pPr>
            <a:r>
              <a:rPr lang="ja-JP" altLang="en-US" sz="1600" b="1" dirty="0">
                <a:solidFill>
                  <a:schemeClr val="tx1"/>
                </a:solidFill>
              </a:rPr>
              <a:t>　そのギャップを具体的にどう埋めていけばよいのかがわからない。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pPr>
              <a:defRPr sz="1800"/>
            </a:pPr>
            <a:r>
              <a:rPr lang="ja-JP" altLang="en-US" sz="1600" b="1" dirty="0">
                <a:solidFill>
                  <a:schemeClr val="tx1"/>
                </a:solidFill>
              </a:rPr>
              <a:t>・社内での中堅社員の立場として、下からも上からも圧力がかかっている立場で、弱みをさらけ出して相談しにくい。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Google Shape;76;p5">
            <a:extLst>
              <a:ext uri="{FF2B5EF4-FFF2-40B4-BE49-F238E27FC236}">
                <a16:creationId xmlns:a16="http://schemas.microsoft.com/office/drawing/2014/main" id="{A05F6E73-7D33-417E-AB65-0747A9D0E8CB}"/>
              </a:ext>
            </a:extLst>
          </p:cNvPr>
          <p:cNvSpPr txBox="1"/>
          <p:nvPr/>
        </p:nvSpPr>
        <p:spPr>
          <a:xfrm>
            <a:off x="336653" y="5163902"/>
            <a:ext cx="11518683" cy="1384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/>
            </a:pPr>
            <a:r>
              <a:rPr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ユーザーが使いたくなる理由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dirty="0"/>
              <a:t>・完全に個人のキャリア形成支援に絞ったサービスを提供される（転職エージェントは企業からお金をもらうので企業寄り）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dirty="0"/>
              <a:t>・キャリアコンサルタント歴が豊富なコーチを紹介される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dirty="0"/>
              <a:t>・コーチが自己理解を支援し、「最新の職務経歴書」＋「キャリアアドバイス」を提供してくれる</a:t>
            </a:r>
            <a:endParaRPr lang="en-US" altLang="ja-JP" sz="1600" dirty="0"/>
          </a:p>
          <a:p>
            <a:pPr>
              <a:defRPr sz="1800"/>
            </a:pPr>
            <a:r>
              <a:rPr lang="ja-JP" altLang="en-US" sz="1600" dirty="0"/>
              <a:t>・自身の現状や強みを理解／可視化／言語化することで、キャリアビジョンと現状のギャップの解消が進む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8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73050"/>
          </a:lstStyle>
          <a:p>
            <a:r>
              <a:rPr dirty="0"/>
              <a:t>どうやって解決するのか（プロダクト） - How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FC8C036-619E-4D29-B17A-D2C0DC6446F5}"/>
              </a:ext>
            </a:extLst>
          </p:cNvPr>
          <p:cNvSpPr txBox="1">
            <a:spLocks/>
          </p:cNvSpPr>
          <p:nvPr/>
        </p:nvSpPr>
        <p:spPr>
          <a:xfrm>
            <a:off x="1443992" y="2253967"/>
            <a:ext cx="9143998" cy="275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latin typeface="+mn-ea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4F16AFA-F9E3-4440-A162-F00BB3D4CCE8}"/>
              </a:ext>
            </a:extLst>
          </p:cNvPr>
          <p:cNvSpPr txBox="1">
            <a:spLocks/>
          </p:cNvSpPr>
          <p:nvPr/>
        </p:nvSpPr>
        <p:spPr>
          <a:xfrm>
            <a:off x="2498230" y="1493447"/>
            <a:ext cx="7362659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　ユーザーは「コーチとの対話」を通じて、</a:t>
            </a:r>
            <a:b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</a:b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　「自己理解」と、最新の「キャリアシート」が手に入る</a:t>
            </a:r>
          </a:p>
        </p:txBody>
      </p:sp>
      <p:sp>
        <p:nvSpPr>
          <p:cNvPr id="13" name="Freeform 1242">
            <a:extLst>
              <a:ext uri="{FF2B5EF4-FFF2-40B4-BE49-F238E27FC236}">
                <a16:creationId xmlns:a16="http://schemas.microsoft.com/office/drawing/2014/main" id="{AB236AB1-9A16-4A8C-9036-E7802FA7B1DF}"/>
              </a:ext>
            </a:extLst>
          </p:cNvPr>
          <p:cNvSpPr>
            <a:spLocks noEditPoints="1"/>
          </p:cNvSpPr>
          <p:nvPr/>
        </p:nvSpPr>
        <p:spPr bwMode="auto">
          <a:xfrm>
            <a:off x="4623052" y="2646851"/>
            <a:ext cx="766763" cy="617538"/>
          </a:xfrm>
          <a:custGeom>
            <a:avLst/>
            <a:gdLst>
              <a:gd name="T0" fmla="*/ 144 w 160"/>
              <a:gd name="T1" fmla="*/ 16 h 128"/>
              <a:gd name="T2" fmla="*/ 80 w 160"/>
              <a:gd name="T3" fmla="*/ 16 h 128"/>
              <a:gd name="T4" fmla="*/ 64 w 160"/>
              <a:gd name="T5" fmla="*/ 0 h 128"/>
              <a:gd name="T6" fmla="*/ 16 w 160"/>
              <a:gd name="T7" fmla="*/ 0 h 128"/>
              <a:gd name="T8" fmla="*/ 0 w 160"/>
              <a:gd name="T9" fmla="*/ 16 h 128"/>
              <a:gd name="T10" fmla="*/ 0 w 160"/>
              <a:gd name="T11" fmla="*/ 112 h 128"/>
              <a:gd name="T12" fmla="*/ 16 w 160"/>
              <a:gd name="T13" fmla="*/ 128 h 128"/>
              <a:gd name="T14" fmla="*/ 144 w 160"/>
              <a:gd name="T15" fmla="*/ 128 h 128"/>
              <a:gd name="T16" fmla="*/ 160 w 160"/>
              <a:gd name="T17" fmla="*/ 112 h 128"/>
              <a:gd name="T18" fmla="*/ 160 w 160"/>
              <a:gd name="T19" fmla="*/ 32 h 128"/>
              <a:gd name="T20" fmla="*/ 144 w 160"/>
              <a:gd name="T21" fmla="*/ 16 h 128"/>
              <a:gd name="T22" fmla="*/ 104 w 160"/>
              <a:gd name="T23" fmla="*/ 40 h 128"/>
              <a:gd name="T24" fmla="*/ 120 w 160"/>
              <a:gd name="T25" fmla="*/ 56 h 128"/>
              <a:gd name="T26" fmla="*/ 104 w 160"/>
              <a:gd name="T27" fmla="*/ 72 h 128"/>
              <a:gd name="T28" fmla="*/ 88 w 160"/>
              <a:gd name="T29" fmla="*/ 56 h 128"/>
              <a:gd name="T30" fmla="*/ 104 w 160"/>
              <a:gd name="T31" fmla="*/ 40 h 128"/>
              <a:gd name="T32" fmla="*/ 136 w 160"/>
              <a:gd name="T33" fmla="*/ 104 h 128"/>
              <a:gd name="T34" fmla="*/ 72 w 160"/>
              <a:gd name="T35" fmla="*/ 104 h 128"/>
              <a:gd name="T36" fmla="*/ 72 w 160"/>
              <a:gd name="T37" fmla="*/ 96 h 128"/>
              <a:gd name="T38" fmla="*/ 104 w 160"/>
              <a:gd name="T39" fmla="*/ 80 h 128"/>
              <a:gd name="T40" fmla="*/ 136 w 160"/>
              <a:gd name="T41" fmla="*/ 96 h 128"/>
              <a:gd name="T42" fmla="*/ 136 w 160"/>
              <a:gd name="T4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128">
                <a:moveTo>
                  <a:pt x="144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64" y="0"/>
                  <a:pt x="64" y="0"/>
                  <a:pt x="6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32"/>
                  <a:pt x="160" y="32"/>
                  <a:pt x="160" y="32"/>
                </a:cubicBezTo>
                <a:cubicBezTo>
                  <a:pt x="160" y="23"/>
                  <a:pt x="153" y="16"/>
                  <a:pt x="144" y="16"/>
                </a:cubicBezTo>
                <a:close/>
                <a:moveTo>
                  <a:pt x="104" y="40"/>
                </a:moveTo>
                <a:cubicBezTo>
                  <a:pt x="113" y="40"/>
                  <a:pt x="120" y="47"/>
                  <a:pt x="120" y="56"/>
                </a:cubicBezTo>
                <a:cubicBezTo>
                  <a:pt x="120" y="65"/>
                  <a:pt x="113" y="72"/>
                  <a:pt x="104" y="72"/>
                </a:cubicBezTo>
                <a:cubicBezTo>
                  <a:pt x="95" y="72"/>
                  <a:pt x="88" y="65"/>
                  <a:pt x="88" y="56"/>
                </a:cubicBezTo>
                <a:cubicBezTo>
                  <a:pt x="88" y="47"/>
                  <a:pt x="95" y="40"/>
                  <a:pt x="104" y="40"/>
                </a:cubicBezTo>
                <a:close/>
                <a:moveTo>
                  <a:pt x="136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85"/>
                  <a:pt x="93" y="80"/>
                  <a:pt x="104" y="80"/>
                </a:cubicBezTo>
                <a:cubicBezTo>
                  <a:pt x="115" y="80"/>
                  <a:pt x="136" y="85"/>
                  <a:pt x="136" y="96"/>
                </a:cubicBezTo>
                <a:lnTo>
                  <a:pt x="136" y="104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hangingPunct="1"/>
            <a:endParaRPr lang="ja-JP" altLang="en-US" sz="1800" kern="120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74D2E7-CDBF-43A8-A5F6-FE82481C94F2}"/>
              </a:ext>
            </a:extLst>
          </p:cNvPr>
          <p:cNvSpPr txBox="1"/>
          <p:nvPr/>
        </p:nvSpPr>
        <p:spPr>
          <a:xfrm>
            <a:off x="5468932" y="2495575"/>
            <a:ext cx="309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hangingPunct="1"/>
            <a:r>
              <a:rPr kumimoji="1" lang="ja-JP" altLang="en-US" sz="1800" kern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「自己理解」</a:t>
            </a:r>
            <a:endParaRPr kumimoji="1" lang="en-US" altLang="ja-JP" sz="1800" kern="12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algn="ctr" defTabSz="457200" hangingPunct="1"/>
            <a:r>
              <a:rPr kumimoji="1" lang="ja-JP" altLang="en-US" sz="1800" kern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＋</a:t>
            </a:r>
            <a:endParaRPr kumimoji="1" lang="en-US" altLang="ja-JP" sz="1800" kern="12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algn="ctr" defTabSz="457200" hangingPunct="1"/>
            <a:r>
              <a:rPr kumimoji="1" lang="ja-JP" altLang="en-US" sz="1800" kern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最新の「職務経歴書」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F7F54FF-A3C5-44AA-AE92-D68C9953C854}"/>
              </a:ext>
            </a:extLst>
          </p:cNvPr>
          <p:cNvGrpSpPr/>
          <p:nvPr/>
        </p:nvGrpSpPr>
        <p:grpSpPr>
          <a:xfrm>
            <a:off x="8475574" y="2437683"/>
            <a:ext cx="2020361" cy="2081093"/>
            <a:chOff x="8307927" y="1320612"/>
            <a:chExt cx="2020361" cy="2081093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B8D75D57-7F56-4800-8EFD-67C43189BA6D}"/>
                </a:ext>
              </a:extLst>
            </p:cNvPr>
            <p:cNvSpPr/>
            <p:nvPr/>
          </p:nvSpPr>
          <p:spPr>
            <a:xfrm>
              <a:off x="8307927" y="1320612"/>
              <a:ext cx="2020361" cy="2081093"/>
            </a:xfrm>
            <a:prstGeom prst="roundRect">
              <a:avLst/>
            </a:prstGeom>
            <a:solidFill>
              <a:srgbClr val="36AFCE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" name="Freeform 78">
              <a:extLst>
                <a:ext uri="{FF2B5EF4-FFF2-40B4-BE49-F238E27FC236}">
                  <a16:creationId xmlns:a16="http://schemas.microsoft.com/office/drawing/2014/main" id="{41F32D90-3946-42FF-9FD8-CA106FBA1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21699" y="2259462"/>
              <a:ext cx="755650" cy="755650"/>
            </a:xfrm>
            <a:custGeom>
              <a:avLst/>
              <a:gdLst>
                <a:gd name="T0" fmla="*/ 64 w 128"/>
                <a:gd name="T1" fmla="*/ 64 h 128"/>
                <a:gd name="T2" fmla="*/ 96 w 128"/>
                <a:gd name="T3" fmla="*/ 32 h 128"/>
                <a:gd name="T4" fmla="*/ 64 w 128"/>
                <a:gd name="T5" fmla="*/ 0 h 128"/>
                <a:gd name="T6" fmla="*/ 32 w 128"/>
                <a:gd name="T7" fmla="*/ 32 h 128"/>
                <a:gd name="T8" fmla="*/ 64 w 128"/>
                <a:gd name="T9" fmla="*/ 64 h 128"/>
                <a:gd name="T10" fmla="*/ 64 w 128"/>
                <a:gd name="T11" fmla="*/ 80 h 128"/>
                <a:gd name="T12" fmla="*/ 0 w 128"/>
                <a:gd name="T13" fmla="*/ 112 h 128"/>
                <a:gd name="T14" fmla="*/ 0 w 128"/>
                <a:gd name="T15" fmla="*/ 128 h 128"/>
                <a:gd name="T16" fmla="*/ 128 w 128"/>
                <a:gd name="T17" fmla="*/ 128 h 128"/>
                <a:gd name="T18" fmla="*/ 128 w 128"/>
                <a:gd name="T19" fmla="*/ 112 h 128"/>
                <a:gd name="T20" fmla="*/ 64 w 128"/>
                <a:gd name="T21" fmla="*/ 8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8">
                  <a:moveTo>
                    <a:pt x="64" y="64"/>
                  </a:moveTo>
                  <a:cubicBezTo>
                    <a:pt x="82" y="64"/>
                    <a:pt x="96" y="50"/>
                    <a:pt x="96" y="32"/>
                  </a:cubicBezTo>
                  <a:cubicBezTo>
                    <a:pt x="96" y="14"/>
                    <a:pt x="82" y="0"/>
                    <a:pt x="64" y="0"/>
                  </a:cubicBezTo>
                  <a:cubicBezTo>
                    <a:pt x="46" y="0"/>
                    <a:pt x="32" y="14"/>
                    <a:pt x="32" y="32"/>
                  </a:cubicBezTo>
                  <a:cubicBezTo>
                    <a:pt x="32" y="50"/>
                    <a:pt x="46" y="64"/>
                    <a:pt x="64" y="64"/>
                  </a:cubicBezTo>
                  <a:close/>
                  <a:moveTo>
                    <a:pt x="64" y="80"/>
                  </a:moveTo>
                  <a:cubicBezTo>
                    <a:pt x="43" y="80"/>
                    <a:pt x="0" y="91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128" y="91"/>
                    <a:pt x="85" y="80"/>
                    <a:pt x="64" y="8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hangingPunct="1"/>
              <a:endParaRPr lang="ja-JP" altLang="en-US" sz="1800" kern="120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" name="Freeform 2678">
              <a:extLst>
                <a:ext uri="{FF2B5EF4-FFF2-40B4-BE49-F238E27FC236}">
                  <a16:creationId xmlns:a16="http://schemas.microsoft.com/office/drawing/2014/main" id="{C70BE0B6-9414-4547-B006-6917F9F76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0175" y="2336620"/>
              <a:ext cx="762000" cy="635000"/>
            </a:xfrm>
            <a:custGeom>
              <a:avLst/>
              <a:gdLst>
                <a:gd name="T0" fmla="*/ 96 w 192"/>
                <a:gd name="T1" fmla="*/ 56 h 160"/>
                <a:gd name="T2" fmla="*/ 80 w 192"/>
                <a:gd name="T3" fmla="*/ 56 h 160"/>
                <a:gd name="T4" fmla="*/ 76 w 192"/>
                <a:gd name="T5" fmla="*/ 70 h 160"/>
                <a:gd name="T6" fmla="*/ 88 w 192"/>
                <a:gd name="T7" fmla="*/ 79 h 160"/>
                <a:gd name="T8" fmla="*/ 100 w 192"/>
                <a:gd name="T9" fmla="*/ 70 h 160"/>
                <a:gd name="T10" fmla="*/ 120 w 192"/>
                <a:gd name="T11" fmla="*/ 56 h 160"/>
                <a:gd name="T12" fmla="*/ 88 w 192"/>
                <a:gd name="T13" fmla="*/ 32 h 160"/>
                <a:gd name="T14" fmla="*/ 56 w 192"/>
                <a:gd name="T15" fmla="*/ 56 h 160"/>
                <a:gd name="T16" fmla="*/ 68 w 192"/>
                <a:gd name="T17" fmla="*/ 93 h 160"/>
                <a:gd name="T18" fmla="*/ 108 w 192"/>
                <a:gd name="T19" fmla="*/ 93 h 160"/>
                <a:gd name="T20" fmla="*/ 120 w 192"/>
                <a:gd name="T21" fmla="*/ 56 h 160"/>
                <a:gd name="T22" fmla="*/ 144 w 192"/>
                <a:gd name="T23" fmla="*/ 72 h 160"/>
                <a:gd name="T24" fmla="*/ 136 w 192"/>
                <a:gd name="T25" fmla="*/ 152 h 160"/>
                <a:gd name="T26" fmla="*/ 184 w 192"/>
                <a:gd name="T27" fmla="*/ 160 h 160"/>
                <a:gd name="T28" fmla="*/ 192 w 192"/>
                <a:gd name="T29" fmla="*/ 80 h 160"/>
                <a:gd name="T30" fmla="*/ 184 w 192"/>
                <a:gd name="T31" fmla="*/ 144 h 160"/>
                <a:gd name="T32" fmla="*/ 144 w 192"/>
                <a:gd name="T33" fmla="*/ 88 h 160"/>
                <a:gd name="T34" fmla="*/ 184 w 192"/>
                <a:gd name="T35" fmla="*/ 144 h 160"/>
                <a:gd name="T36" fmla="*/ 16 w 192"/>
                <a:gd name="T37" fmla="*/ 0 h 160"/>
                <a:gd name="T38" fmla="*/ 0 w 192"/>
                <a:gd name="T39" fmla="*/ 112 h 160"/>
                <a:gd name="T40" fmla="*/ 72 w 192"/>
                <a:gd name="T41" fmla="*/ 128 h 160"/>
                <a:gd name="T42" fmla="*/ 56 w 192"/>
                <a:gd name="T43" fmla="*/ 144 h 160"/>
                <a:gd name="T44" fmla="*/ 120 w 192"/>
                <a:gd name="T45" fmla="*/ 160 h 160"/>
                <a:gd name="T46" fmla="*/ 104 w 192"/>
                <a:gd name="T47" fmla="*/ 144 h 160"/>
                <a:gd name="T48" fmla="*/ 120 w 192"/>
                <a:gd name="T49" fmla="*/ 128 h 160"/>
                <a:gd name="T50" fmla="*/ 16 w 192"/>
                <a:gd name="T51" fmla="*/ 112 h 160"/>
                <a:gd name="T52" fmla="*/ 160 w 192"/>
                <a:gd name="T53" fmla="*/ 16 h 160"/>
                <a:gd name="T54" fmla="*/ 176 w 192"/>
                <a:gd name="T55" fmla="*/ 56 h 160"/>
                <a:gd name="T56" fmla="*/ 160 w 192"/>
                <a:gd name="T57" fmla="*/ 0 h 160"/>
                <a:gd name="T58" fmla="*/ 88 w 192"/>
                <a:gd name="T59" fmla="*/ 32 h 160"/>
                <a:gd name="T60" fmla="*/ 56 w 192"/>
                <a:gd name="T61" fmla="*/ 56 h 160"/>
                <a:gd name="T62" fmla="*/ 68 w 192"/>
                <a:gd name="T63" fmla="*/ 93 h 160"/>
                <a:gd name="T64" fmla="*/ 108 w 192"/>
                <a:gd name="T65" fmla="*/ 93 h 160"/>
                <a:gd name="T66" fmla="*/ 120 w 192"/>
                <a:gd name="T67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60">
                  <a:moveTo>
                    <a:pt x="120" y="56"/>
                  </a:moveTo>
                  <a:cubicBezTo>
                    <a:pt x="96" y="56"/>
                    <a:pt x="96" y="56"/>
                    <a:pt x="96" y="56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70"/>
                    <a:pt x="100" y="70"/>
                    <a:pt x="100" y="70"/>
                  </a:cubicBezTo>
                  <a:lnTo>
                    <a:pt x="120" y="56"/>
                  </a:lnTo>
                  <a:close/>
                  <a:moveTo>
                    <a:pt x="120" y="56"/>
                  </a:moveTo>
                  <a:cubicBezTo>
                    <a:pt x="96" y="56"/>
                    <a:pt x="96" y="56"/>
                    <a:pt x="96" y="56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70"/>
                    <a:pt x="100" y="70"/>
                    <a:pt x="100" y="70"/>
                  </a:cubicBezTo>
                  <a:lnTo>
                    <a:pt x="120" y="56"/>
                  </a:lnTo>
                  <a:close/>
                  <a:moveTo>
                    <a:pt x="184" y="72"/>
                  </a:moveTo>
                  <a:cubicBezTo>
                    <a:pt x="144" y="72"/>
                    <a:pt x="144" y="72"/>
                    <a:pt x="144" y="72"/>
                  </a:cubicBezTo>
                  <a:cubicBezTo>
                    <a:pt x="140" y="72"/>
                    <a:pt x="136" y="76"/>
                    <a:pt x="136" y="80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36" y="156"/>
                    <a:pt x="140" y="160"/>
                    <a:pt x="144" y="160"/>
                  </a:cubicBezTo>
                  <a:cubicBezTo>
                    <a:pt x="184" y="160"/>
                    <a:pt x="184" y="160"/>
                    <a:pt x="184" y="160"/>
                  </a:cubicBezTo>
                  <a:cubicBezTo>
                    <a:pt x="188" y="160"/>
                    <a:pt x="192" y="156"/>
                    <a:pt x="192" y="152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2" y="76"/>
                    <a:pt x="188" y="72"/>
                    <a:pt x="184" y="72"/>
                  </a:cubicBezTo>
                  <a:close/>
                  <a:moveTo>
                    <a:pt x="184" y="144"/>
                  </a:moveTo>
                  <a:cubicBezTo>
                    <a:pt x="144" y="144"/>
                    <a:pt x="144" y="144"/>
                    <a:pt x="144" y="144"/>
                  </a:cubicBezTo>
                  <a:cubicBezTo>
                    <a:pt x="144" y="88"/>
                    <a:pt x="144" y="88"/>
                    <a:pt x="144" y="88"/>
                  </a:cubicBezTo>
                  <a:cubicBezTo>
                    <a:pt x="184" y="88"/>
                    <a:pt x="184" y="88"/>
                    <a:pt x="184" y="88"/>
                  </a:cubicBezTo>
                  <a:lnTo>
                    <a:pt x="184" y="144"/>
                  </a:lnTo>
                  <a:close/>
                  <a:moveTo>
                    <a:pt x="16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72" y="128"/>
                    <a:pt x="72" y="128"/>
                    <a:pt x="72" y="128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7"/>
                    <a:pt x="169" y="0"/>
                    <a:pt x="160" y="0"/>
                  </a:cubicBezTo>
                  <a:close/>
                  <a:moveTo>
                    <a:pt x="96" y="56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20" y="56"/>
                    <a:pt x="120" y="56"/>
                    <a:pt x="120" y="56"/>
                  </a:cubicBezTo>
                  <a:lnTo>
                    <a:pt x="96" y="5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hangingPunct="1"/>
              <a:endParaRPr lang="ja-JP" altLang="en-US" sz="1800" kern="120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6E8C065-CD23-4562-828A-AE961FD919AF}"/>
                </a:ext>
              </a:extLst>
            </p:cNvPr>
            <p:cNvSpPr txBox="1"/>
            <p:nvPr/>
          </p:nvSpPr>
          <p:spPr>
            <a:xfrm>
              <a:off x="8877956" y="161225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hangingPunct="1"/>
              <a:r>
                <a:rPr kumimoji="1" lang="ja-JP" altLang="en-US" sz="2000" kern="120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コーチ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8CEB5F0-B163-486C-8C33-4B1D411E9C75}"/>
              </a:ext>
            </a:extLst>
          </p:cNvPr>
          <p:cNvGrpSpPr/>
          <p:nvPr/>
        </p:nvGrpSpPr>
        <p:grpSpPr>
          <a:xfrm>
            <a:off x="2011140" y="2437686"/>
            <a:ext cx="1839916" cy="2081093"/>
            <a:chOff x="142516" y="1152351"/>
            <a:chExt cx="1839916" cy="2081093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FA28C7E5-8AF4-4050-84B4-611DF01AD55C}"/>
                </a:ext>
              </a:extLst>
            </p:cNvPr>
            <p:cNvSpPr/>
            <p:nvPr/>
          </p:nvSpPr>
          <p:spPr>
            <a:xfrm>
              <a:off x="142516" y="1152351"/>
              <a:ext cx="1839916" cy="2081093"/>
            </a:xfrm>
            <a:prstGeom prst="roundRect">
              <a:avLst/>
            </a:prstGeom>
            <a:solidFill>
              <a:srgbClr val="36AFCE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" name="Freeform 2750">
              <a:extLst>
                <a:ext uri="{FF2B5EF4-FFF2-40B4-BE49-F238E27FC236}">
                  <a16:creationId xmlns:a16="http://schemas.microsoft.com/office/drawing/2014/main" id="{494BCB2F-DDBB-4C18-9D03-0E9432A96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225" y="2021163"/>
              <a:ext cx="766763" cy="766763"/>
            </a:xfrm>
            <a:custGeom>
              <a:avLst/>
              <a:gdLst>
                <a:gd name="T0" fmla="*/ 56 w 160"/>
                <a:gd name="T1" fmla="*/ 78 h 160"/>
                <a:gd name="T2" fmla="*/ 46 w 160"/>
                <a:gd name="T3" fmla="*/ 88 h 160"/>
                <a:gd name="T4" fmla="*/ 56 w 160"/>
                <a:gd name="T5" fmla="*/ 98 h 160"/>
                <a:gd name="T6" fmla="*/ 66 w 160"/>
                <a:gd name="T7" fmla="*/ 88 h 160"/>
                <a:gd name="T8" fmla="*/ 56 w 160"/>
                <a:gd name="T9" fmla="*/ 78 h 160"/>
                <a:gd name="T10" fmla="*/ 104 w 160"/>
                <a:gd name="T11" fmla="*/ 78 h 160"/>
                <a:gd name="T12" fmla="*/ 94 w 160"/>
                <a:gd name="T13" fmla="*/ 88 h 160"/>
                <a:gd name="T14" fmla="*/ 104 w 160"/>
                <a:gd name="T15" fmla="*/ 98 h 160"/>
                <a:gd name="T16" fmla="*/ 114 w 160"/>
                <a:gd name="T17" fmla="*/ 88 h 160"/>
                <a:gd name="T18" fmla="*/ 104 w 160"/>
                <a:gd name="T19" fmla="*/ 78 h 160"/>
                <a:gd name="T20" fmla="*/ 80 w 160"/>
                <a:gd name="T21" fmla="*/ 0 h 160"/>
                <a:gd name="T22" fmla="*/ 0 w 160"/>
                <a:gd name="T23" fmla="*/ 80 h 160"/>
                <a:gd name="T24" fmla="*/ 80 w 160"/>
                <a:gd name="T25" fmla="*/ 160 h 160"/>
                <a:gd name="T26" fmla="*/ 160 w 160"/>
                <a:gd name="T27" fmla="*/ 80 h 160"/>
                <a:gd name="T28" fmla="*/ 80 w 160"/>
                <a:gd name="T29" fmla="*/ 0 h 160"/>
                <a:gd name="T30" fmla="*/ 80 w 160"/>
                <a:gd name="T31" fmla="*/ 144 h 160"/>
                <a:gd name="T32" fmla="*/ 16 w 160"/>
                <a:gd name="T33" fmla="*/ 80 h 160"/>
                <a:gd name="T34" fmla="*/ 16 w 160"/>
                <a:gd name="T35" fmla="*/ 73 h 160"/>
                <a:gd name="T36" fmla="*/ 58 w 160"/>
                <a:gd name="T37" fmla="*/ 30 h 160"/>
                <a:gd name="T38" fmla="*/ 123 w 160"/>
                <a:gd name="T39" fmla="*/ 64 h 160"/>
                <a:gd name="T40" fmla="*/ 141 w 160"/>
                <a:gd name="T41" fmla="*/ 62 h 160"/>
                <a:gd name="T42" fmla="*/ 144 w 160"/>
                <a:gd name="T43" fmla="*/ 80 h 160"/>
                <a:gd name="T44" fmla="*/ 80 w 160"/>
                <a:gd name="T45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0" h="160">
                  <a:moveTo>
                    <a:pt x="56" y="78"/>
                  </a:moveTo>
                  <a:cubicBezTo>
                    <a:pt x="50" y="78"/>
                    <a:pt x="46" y="82"/>
                    <a:pt x="46" y="88"/>
                  </a:cubicBezTo>
                  <a:cubicBezTo>
                    <a:pt x="46" y="94"/>
                    <a:pt x="50" y="98"/>
                    <a:pt x="56" y="98"/>
                  </a:cubicBezTo>
                  <a:cubicBezTo>
                    <a:pt x="62" y="98"/>
                    <a:pt x="66" y="94"/>
                    <a:pt x="66" y="88"/>
                  </a:cubicBezTo>
                  <a:cubicBezTo>
                    <a:pt x="66" y="82"/>
                    <a:pt x="62" y="78"/>
                    <a:pt x="56" y="78"/>
                  </a:cubicBezTo>
                  <a:close/>
                  <a:moveTo>
                    <a:pt x="104" y="78"/>
                  </a:moveTo>
                  <a:cubicBezTo>
                    <a:pt x="98" y="78"/>
                    <a:pt x="94" y="82"/>
                    <a:pt x="94" y="88"/>
                  </a:cubicBezTo>
                  <a:cubicBezTo>
                    <a:pt x="94" y="94"/>
                    <a:pt x="98" y="98"/>
                    <a:pt x="104" y="98"/>
                  </a:cubicBezTo>
                  <a:cubicBezTo>
                    <a:pt x="110" y="98"/>
                    <a:pt x="114" y="94"/>
                    <a:pt x="114" y="88"/>
                  </a:cubicBezTo>
                  <a:cubicBezTo>
                    <a:pt x="114" y="82"/>
                    <a:pt x="110" y="78"/>
                    <a:pt x="104" y="78"/>
                  </a:cubicBezTo>
                  <a:close/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124" y="160"/>
                    <a:pt x="160" y="124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144"/>
                  </a:moveTo>
                  <a:cubicBezTo>
                    <a:pt x="45" y="144"/>
                    <a:pt x="16" y="115"/>
                    <a:pt x="16" y="80"/>
                  </a:cubicBezTo>
                  <a:cubicBezTo>
                    <a:pt x="16" y="78"/>
                    <a:pt x="16" y="75"/>
                    <a:pt x="16" y="73"/>
                  </a:cubicBezTo>
                  <a:cubicBezTo>
                    <a:pt x="35" y="65"/>
                    <a:pt x="50" y="49"/>
                    <a:pt x="58" y="30"/>
                  </a:cubicBezTo>
                  <a:cubicBezTo>
                    <a:pt x="73" y="51"/>
                    <a:pt x="96" y="64"/>
                    <a:pt x="123" y="64"/>
                  </a:cubicBezTo>
                  <a:cubicBezTo>
                    <a:pt x="130" y="64"/>
                    <a:pt x="136" y="63"/>
                    <a:pt x="141" y="62"/>
                  </a:cubicBezTo>
                  <a:cubicBezTo>
                    <a:pt x="143" y="68"/>
                    <a:pt x="144" y="74"/>
                    <a:pt x="144" y="80"/>
                  </a:cubicBezTo>
                  <a:cubicBezTo>
                    <a:pt x="144" y="115"/>
                    <a:pt x="115" y="144"/>
                    <a:pt x="80" y="14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hangingPunct="1"/>
              <a:endParaRPr lang="ja-JP" altLang="en-US" sz="1800" kern="120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" name="Freeform 2678">
              <a:extLst>
                <a:ext uri="{FF2B5EF4-FFF2-40B4-BE49-F238E27FC236}">
                  <a16:creationId xmlns:a16="http://schemas.microsoft.com/office/drawing/2014/main" id="{2C0EEE43-ABFD-4C48-98A6-5256B5403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46" y="2087044"/>
              <a:ext cx="762000" cy="635000"/>
            </a:xfrm>
            <a:custGeom>
              <a:avLst/>
              <a:gdLst>
                <a:gd name="T0" fmla="*/ 96 w 192"/>
                <a:gd name="T1" fmla="*/ 56 h 160"/>
                <a:gd name="T2" fmla="*/ 80 w 192"/>
                <a:gd name="T3" fmla="*/ 56 h 160"/>
                <a:gd name="T4" fmla="*/ 76 w 192"/>
                <a:gd name="T5" fmla="*/ 70 h 160"/>
                <a:gd name="T6" fmla="*/ 88 w 192"/>
                <a:gd name="T7" fmla="*/ 79 h 160"/>
                <a:gd name="T8" fmla="*/ 100 w 192"/>
                <a:gd name="T9" fmla="*/ 70 h 160"/>
                <a:gd name="T10" fmla="*/ 120 w 192"/>
                <a:gd name="T11" fmla="*/ 56 h 160"/>
                <a:gd name="T12" fmla="*/ 88 w 192"/>
                <a:gd name="T13" fmla="*/ 32 h 160"/>
                <a:gd name="T14" fmla="*/ 56 w 192"/>
                <a:gd name="T15" fmla="*/ 56 h 160"/>
                <a:gd name="T16" fmla="*/ 68 w 192"/>
                <a:gd name="T17" fmla="*/ 93 h 160"/>
                <a:gd name="T18" fmla="*/ 108 w 192"/>
                <a:gd name="T19" fmla="*/ 93 h 160"/>
                <a:gd name="T20" fmla="*/ 120 w 192"/>
                <a:gd name="T21" fmla="*/ 56 h 160"/>
                <a:gd name="T22" fmla="*/ 144 w 192"/>
                <a:gd name="T23" fmla="*/ 72 h 160"/>
                <a:gd name="T24" fmla="*/ 136 w 192"/>
                <a:gd name="T25" fmla="*/ 152 h 160"/>
                <a:gd name="T26" fmla="*/ 184 w 192"/>
                <a:gd name="T27" fmla="*/ 160 h 160"/>
                <a:gd name="T28" fmla="*/ 192 w 192"/>
                <a:gd name="T29" fmla="*/ 80 h 160"/>
                <a:gd name="T30" fmla="*/ 184 w 192"/>
                <a:gd name="T31" fmla="*/ 144 h 160"/>
                <a:gd name="T32" fmla="*/ 144 w 192"/>
                <a:gd name="T33" fmla="*/ 88 h 160"/>
                <a:gd name="T34" fmla="*/ 184 w 192"/>
                <a:gd name="T35" fmla="*/ 144 h 160"/>
                <a:gd name="T36" fmla="*/ 16 w 192"/>
                <a:gd name="T37" fmla="*/ 0 h 160"/>
                <a:gd name="T38" fmla="*/ 0 w 192"/>
                <a:gd name="T39" fmla="*/ 112 h 160"/>
                <a:gd name="T40" fmla="*/ 72 w 192"/>
                <a:gd name="T41" fmla="*/ 128 h 160"/>
                <a:gd name="T42" fmla="*/ 56 w 192"/>
                <a:gd name="T43" fmla="*/ 144 h 160"/>
                <a:gd name="T44" fmla="*/ 120 w 192"/>
                <a:gd name="T45" fmla="*/ 160 h 160"/>
                <a:gd name="T46" fmla="*/ 104 w 192"/>
                <a:gd name="T47" fmla="*/ 144 h 160"/>
                <a:gd name="T48" fmla="*/ 120 w 192"/>
                <a:gd name="T49" fmla="*/ 128 h 160"/>
                <a:gd name="T50" fmla="*/ 16 w 192"/>
                <a:gd name="T51" fmla="*/ 112 h 160"/>
                <a:gd name="T52" fmla="*/ 160 w 192"/>
                <a:gd name="T53" fmla="*/ 16 h 160"/>
                <a:gd name="T54" fmla="*/ 176 w 192"/>
                <a:gd name="T55" fmla="*/ 56 h 160"/>
                <a:gd name="T56" fmla="*/ 160 w 192"/>
                <a:gd name="T57" fmla="*/ 0 h 160"/>
                <a:gd name="T58" fmla="*/ 88 w 192"/>
                <a:gd name="T59" fmla="*/ 32 h 160"/>
                <a:gd name="T60" fmla="*/ 56 w 192"/>
                <a:gd name="T61" fmla="*/ 56 h 160"/>
                <a:gd name="T62" fmla="*/ 68 w 192"/>
                <a:gd name="T63" fmla="*/ 93 h 160"/>
                <a:gd name="T64" fmla="*/ 108 w 192"/>
                <a:gd name="T65" fmla="*/ 93 h 160"/>
                <a:gd name="T66" fmla="*/ 120 w 192"/>
                <a:gd name="T67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60">
                  <a:moveTo>
                    <a:pt x="120" y="56"/>
                  </a:moveTo>
                  <a:cubicBezTo>
                    <a:pt x="96" y="56"/>
                    <a:pt x="96" y="56"/>
                    <a:pt x="96" y="56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70"/>
                    <a:pt x="100" y="70"/>
                    <a:pt x="100" y="70"/>
                  </a:cubicBezTo>
                  <a:lnTo>
                    <a:pt x="120" y="56"/>
                  </a:lnTo>
                  <a:close/>
                  <a:moveTo>
                    <a:pt x="120" y="56"/>
                  </a:moveTo>
                  <a:cubicBezTo>
                    <a:pt x="96" y="56"/>
                    <a:pt x="96" y="56"/>
                    <a:pt x="96" y="56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70"/>
                    <a:pt x="100" y="70"/>
                    <a:pt x="100" y="70"/>
                  </a:cubicBezTo>
                  <a:lnTo>
                    <a:pt x="120" y="56"/>
                  </a:lnTo>
                  <a:close/>
                  <a:moveTo>
                    <a:pt x="184" y="72"/>
                  </a:moveTo>
                  <a:cubicBezTo>
                    <a:pt x="144" y="72"/>
                    <a:pt x="144" y="72"/>
                    <a:pt x="144" y="72"/>
                  </a:cubicBezTo>
                  <a:cubicBezTo>
                    <a:pt x="140" y="72"/>
                    <a:pt x="136" y="76"/>
                    <a:pt x="136" y="80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36" y="156"/>
                    <a:pt x="140" y="160"/>
                    <a:pt x="144" y="160"/>
                  </a:cubicBezTo>
                  <a:cubicBezTo>
                    <a:pt x="184" y="160"/>
                    <a:pt x="184" y="160"/>
                    <a:pt x="184" y="160"/>
                  </a:cubicBezTo>
                  <a:cubicBezTo>
                    <a:pt x="188" y="160"/>
                    <a:pt x="192" y="156"/>
                    <a:pt x="192" y="152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2" y="76"/>
                    <a:pt x="188" y="72"/>
                    <a:pt x="184" y="72"/>
                  </a:cubicBezTo>
                  <a:close/>
                  <a:moveTo>
                    <a:pt x="184" y="144"/>
                  </a:moveTo>
                  <a:cubicBezTo>
                    <a:pt x="144" y="144"/>
                    <a:pt x="144" y="144"/>
                    <a:pt x="144" y="144"/>
                  </a:cubicBezTo>
                  <a:cubicBezTo>
                    <a:pt x="144" y="88"/>
                    <a:pt x="144" y="88"/>
                    <a:pt x="144" y="88"/>
                  </a:cubicBezTo>
                  <a:cubicBezTo>
                    <a:pt x="184" y="88"/>
                    <a:pt x="184" y="88"/>
                    <a:pt x="184" y="88"/>
                  </a:cubicBezTo>
                  <a:lnTo>
                    <a:pt x="184" y="144"/>
                  </a:lnTo>
                  <a:close/>
                  <a:moveTo>
                    <a:pt x="16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72" y="128"/>
                    <a:pt x="72" y="128"/>
                    <a:pt x="72" y="128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7"/>
                    <a:pt x="169" y="0"/>
                    <a:pt x="160" y="0"/>
                  </a:cubicBezTo>
                  <a:close/>
                  <a:moveTo>
                    <a:pt x="96" y="56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20" y="56"/>
                    <a:pt x="120" y="56"/>
                    <a:pt x="120" y="56"/>
                  </a:cubicBezTo>
                  <a:lnTo>
                    <a:pt x="96" y="5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hangingPunct="1"/>
              <a:endParaRPr lang="ja-JP" altLang="en-US" sz="1800" kern="120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64BB239-EFBE-4CA7-A4C4-5A99D79490E9}"/>
                </a:ext>
              </a:extLst>
            </p:cNvPr>
            <p:cNvSpPr txBox="1"/>
            <p:nvPr/>
          </p:nvSpPr>
          <p:spPr>
            <a:xfrm>
              <a:off x="511107" y="139528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hangingPunct="1"/>
              <a:r>
                <a:rPr kumimoji="1" lang="ja-JP" altLang="en-US" sz="2000" kern="120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ユーザー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96BC84B9-082C-465F-8673-0504C1280A9E}"/>
              </a:ext>
            </a:extLst>
          </p:cNvPr>
          <p:cNvGrpSpPr/>
          <p:nvPr/>
        </p:nvGrpSpPr>
        <p:grpSpPr>
          <a:xfrm>
            <a:off x="5257923" y="5376108"/>
            <a:ext cx="2209133" cy="957586"/>
            <a:chOff x="4911513" y="3263281"/>
            <a:chExt cx="2209133" cy="95758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19DE54BE-695A-4943-9A60-ED3996229353}"/>
                </a:ext>
              </a:extLst>
            </p:cNvPr>
            <p:cNvSpPr/>
            <p:nvPr/>
          </p:nvSpPr>
          <p:spPr>
            <a:xfrm>
              <a:off x="4911513" y="3263281"/>
              <a:ext cx="2209133" cy="957586"/>
            </a:xfrm>
            <a:prstGeom prst="roundRect">
              <a:avLst/>
            </a:prstGeom>
            <a:solidFill>
              <a:srgbClr val="36AFCE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kern="120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プロダクト</a:t>
              </a: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1" name="Freeform 1263">
              <a:extLst>
                <a:ext uri="{FF2B5EF4-FFF2-40B4-BE49-F238E27FC236}">
                  <a16:creationId xmlns:a16="http://schemas.microsoft.com/office/drawing/2014/main" id="{233F6B24-3D2B-4EDC-A6DD-C5D4083E9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9149" y="3585868"/>
              <a:ext cx="937366" cy="634999"/>
            </a:xfrm>
            <a:custGeom>
              <a:avLst/>
              <a:gdLst>
                <a:gd name="T0" fmla="*/ 155 w 192"/>
                <a:gd name="T1" fmla="*/ 48 h 128"/>
                <a:gd name="T2" fmla="*/ 96 w 192"/>
                <a:gd name="T3" fmla="*/ 0 h 128"/>
                <a:gd name="T4" fmla="*/ 43 w 192"/>
                <a:gd name="T5" fmla="*/ 32 h 128"/>
                <a:gd name="T6" fmla="*/ 0 w 192"/>
                <a:gd name="T7" fmla="*/ 80 h 128"/>
                <a:gd name="T8" fmla="*/ 48 w 192"/>
                <a:gd name="T9" fmla="*/ 128 h 128"/>
                <a:gd name="T10" fmla="*/ 152 w 192"/>
                <a:gd name="T11" fmla="*/ 128 h 128"/>
                <a:gd name="T12" fmla="*/ 192 w 192"/>
                <a:gd name="T13" fmla="*/ 88 h 128"/>
                <a:gd name="T14" fmla="*/ 155 w 192"/>
                <a:gd name="T15" fmla="*/ 48 h 128"/>
                <a:gd name="T16" fmla="*/ 152 w 192"/>
                <a:gd name="T17" fmla="*/ 112 h 128"/>
                <a:gd name="T18" fmla="*/ 48 w 192"/>
                <a:gd name="T19" fmla="*/ 112 h 128"/>
                <a:gd name="T20" fmla="*/ 16 w 192"/>
                <a:gd name="T21" fmla="*/ 80 h 128"/>
                <a:gd name="T22" fmla="*/ 48 w 192"/>
                <a:gd name="T23" fmla="*/ 48 h 128"/>
                <a:gd name="T24" fmla="*/ 54 w 192"/>
                <a:gd name="T25" fmla="*/ 48 h 128"/>
                <a:gd name="T26" fmla="*/ 96 w 192"/>
                <a:gd name="T27" fmla="*/ 16 h 128"/>
                <a:gd name="T28" fmla="*/ 140 w 192"/>
                <a:gd name="T29" fmla="*/ 60 h 128"/>
                <a:gd name="T30" fmla="*/ 140 w 192"/>
                <a:gd name="T31" fmla="*/ 64 h 128"/>
                <a:gd name="T32" fmla="*/ 152 w 192"/>
                <a:gd name="T33" fmla="*/ 64 h 128"/>
                <a:gd name="T34" fmla="*/ 176 w 192"/>
                <a:gd name="T35" fmla="*/ 88 h 128"/>
                <a:gd name="T36" fmla="*/ 152 w 192"/>
                <a:gd name="T37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28">
                  <a:moveTo>
                    <a:pt x="155" y="48"/>
                  </a:moveTo>
                  <a:cubicBezTo>
                    <a:pt x="149" y="21"/>
                    <a:pt x="125" y="0"/>
                    <a:pt x="96" y="0"/>
                  </a:cubicBezTo>
                  <a:cubicBezTo>
                    <a:pt x="73" y="0"/>
                    <a:pt x="53" y="13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1" y="128"/>
                    <a:pt x="48" y="12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74" y="128"/>
                    <a:pt x="192" y="110"/>
                    <a:pt x="192" y="88"/>
                  </a:cubicBezTo>
                  <a:cubicBezTo>
                    <a:pt x="192" y="67"/>
                    <a:pt x="176" y="50"/>
                    <a:pt x="155" y="48"/>
                  </a:cubicBezTo>
                  <a:close/>
                  <a:moveTo>
                    <a:pt x="152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30" y="112"/>
                    <a:pt x="16" y="98"/>
                    <a:pt x="16" y="80"/>
                  </a:cubicBezTo>
                  <a:cubicBezTo>
                    <a:pt x="16" y="62"/>
                    <a:pt x="30" y="48"/>
                    <a:pt x="4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9" y="30"/>
                    <a:pt x="76" y="16"/>
                    <a:pt x="96" y="16"/>
                  </a:cubicBezTo>
                  <a:cubicBezTo>
                    <a:pt x="120" y="16"/>
                    <a:pt x="140" y="36"/>
                    <a:pt x="140" y="60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65" y="64"/>
                    <a:pt x="176" y="75"/>
                    <a:pt x="176" y="88"/>
                  </a:cubicBezTo>
                  <a:cubicBezTo>
                    <a:pt x="176" y="101"/>
                    <a:pt x="165" y="112"/>
                    <a:pt x="152" y="112"/>
                  </a:cubicBezTo>
                  <a:close/>
                </a:path>
              </a:pathLst>
            </a:custGeom>
            <a:solidFill>
              <a:sysClr val="windowText" lastClr="000000"/>
            </a:solidFill>
            <a:ln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C507E4B-32D5-4E86-9A76-6087E56D04B3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851056" y="3478230"/>
            <a:ext cx="4624518" cy="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9BAC4F-B885-456D-8A6C-6E4AB7854D50}"/>
              </a:ext>
            </a:extLst>
          </p:cNvPr>
          <p:cNvSpPr txBox="1"/>
          <p:nvPr/>
        </p:nvSpPr>
        <p:spPr>
          <a:xfrm>
            <a:off x="2424373" y="5057210"/>
            <a:ext cx="2722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hangingPunct="1"/>
            <a:r>
              <a:rPr kumimoji="1" lang="ja-JP" altLang="en-US" sz="1800" kern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経歴情報</a:t>
            </a:r>
            <a:endParaRPr kumimoji="1" lang="en-US" altLang="ja-JP" sz="1800" kern="12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algn="ctr" defTabSz="457200" hangingPunct="1"/>
            <a:r>
              <a:rPr kumimoji="1" lang="ja-JP" altLang="en-US" sz="1800" kern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志向を入力</a:t>
            </a:r>
            <a:endParaRPr kumimoji="1" lang="en-US" altLang="ja-JP" sz="1800" kern="12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61CD822-325F-49CB-970B-92960B767EA0}"/>
              </a:ext>
            </a:extLst>
          </p:cNvPr>
          <p:cNvSpPr txBox="1"/>
          <p:nvPr/>
        </p:nvSpPr>
        <p:spPr>
          <a:xfrm>
            <a:off x="7310971" y="5161906"/>
            <a:ext cx="245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hangingPunct="1"/>
            <a:r>
              <a:rPr kumimoji="1" lang="ja-JP" altLang="en-US" sz="1800" kern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コーチ情報登録</a:t>
            </a:r>
            <a:endParaRPr kumimoji="1" lang="en-US" altLang="ja-JP" sz="1800" kern="12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A5BE9355-C846-43EA-BD10-9CACCD5A6C99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3426449" y="4023427"/>
            <a:ext cx="1336122" cy="2326825"/>
          </a:xfrm>
          <a:prstGeom prst="bentConnector2">
            <a:avLst/>
          </a:prstGeom>
          <a:noFill/>
          <a:ln w="5715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1D616930-1232-4888-BEF6-4F24795F65F1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rot="5400000">
            <a:off x="7808344" y="4177489"/>
            <a:ext cx="1336125" cy="2018699"/>
          </a:xfrm>
          <a:prstGeom prst="bentConnector2">
            <a:avLst/>
          </a:prstGeom>
          <a:noFill/>
          <a:ln w="57150" cap="flat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5868D1-10C6-4979-9235-E44D9D51E296}"/>
              </a:ext>
            </a:extLst>
          </p:cNvPr>
          <p:cNvSpPr/>
          <p:nvPr/>
        </p:nvSpPr>
        <p:spPr>
          <a:xfrm>
            <a:off x="4700207" y="6352082"/>
            <a:ext cx="3324564" cy="3916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マッチング</a:t>
            </a:r>
            <a:r>
              <a:rPr kumimoji="0" lang="en-US" altLang="ja-JP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/</a:t>
            </a: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職務経歴書の管理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C904006-EF41-437B-A7E5-A3C8091BE5D7}"/>
              </a:ext>
            </a:extLst>
          </p:cNvPr>
          <p:cNvSpPr/>
          <p:nvPr/>
        </p:nvSpPr>
        <p:spPr>
          <a:xfrm>
            <a:off x="4700207" y="3615975"/>
            <a:ext cx="3324564" cy="3916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コーチング</a:t>
            </a:r>
            <a:r>
              <a:rPr kumimoji="0" lang="en-US" altLang="ja-JP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/</a:t>
            </a:r>
            <a:r>
              <a:rPr kumimoji="0" lang="ja-JP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職務経歴書の添削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C00A986-07BF-4A00-9DD2-1C6C6D73AF38}"/>
              </a:ext>
            </a:extLst>
          </p:cNvPr>
          <p:cNvSpPr/>
          <p:nvPr/>
        </p:nvSpPr>
        <p:spPr>
          <a:xfrm>
            <a:off x="9520104" y="4278306"/>
            <a:ext cx="2613316" cy="165351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コーチは、</a:t>
            </a:r>
            <a:r>
              <a:rPr kumimoji="0" lang="en-US" altLang="ja-JP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1</a:t>
            </a:r>
            <a:r>
              <a:rPr kumimoji="0" lang="ja-JP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名確保</a:t>
            </a:r>
            <a:endParaRPr kumimoji="0" lang="en-US" altLang="ja-JP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・現役企業人事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・キャリアコンサルタント歴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・キャリアコンサルタント技能士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級</a:t>
            </a:r>
            <a:endParaRPr kumimoji="0" lang="en-US" altLang="ja-JP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eiryo UI" panose="020B0604030504040204" pitchFamily="50" charset="-128"/>
              <a:ea typeface="Meiryo UI" panose="020B0604030504040204" pitchFamily="50" charset="-128"/>
              <a:sym typeface="Arial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・ストレングスファインダー認定コーチ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（</a:t>
            </a:r>
            <a:r>
              <a:rPr kumimoji="0" lang="en-US" altLang="ja-JP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20</a:t>
            </a:r>
            <a:r>
              <a:rPr kumimoji="0" lang="ja-JP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年</a:t>
            </a:r>
            <a:r>
              <a:rPr kumimoji="0" lang="en-US" altLang="ja-JP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12</a:t>
            </a:r>
            <a:r>
              <a:rPr kumimoji="0" lang="ja-JP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sym typeface="Arial"/>
              </a:rPr>
              <a:t>月取得予定）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73050"/>
          </a:lstStyle>
          <a:p>
            <a:r>
              <a:rPr dirty="0"/>
              <a:t>プロダクトのイメージ（仕様）</a:t>
            </a:r>
          </a:p>
        </p:txBody>
      </p:sp>
      <p:sp>
        <p:nvSpPr>
          <p:cNvPr id="82" name="Google Shape;89;p7"/>
          <p:cNvSpPr txBox="1">
            <a:spLocks noGrp="1"/>
          </p:cNvSpPr>
          <p:nvPr>
            <p:ph type="body" sz="quarter" idx="1"/>
          </p:nvPr>
        </p:nvSpPr>
        <p:spPr>
          <a:xfrm>
            <a:off x="216106" y="1304012"/>
            <a:ext cx="11759787" cy="13658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22959">
              <a:spcBef>
                <a:spcPts val="900"/>
              </a:spcBef>
              <a:buSzTx/>
              <a:buNone/>
              <a:defRPr sz="1619"/>
            </a:pPr>
            <a:r>
              <a:rPr dirty="0"/>
              <a:t>※</a:t>
            </a:r>
            <a:r>
              <a:rPr dirty="0" err="1"/>
              <a:t>機能一覧</a:t>
            </a:r>
            <a:endParaRPr lang="en-US" dirty="0"/>
          </a:p>
          <a:p>
            <a:pPr marL="0" indent="0" defTabSz="822959">
              <a:spcBef>
                <a:spcPts val="900"/>
              </a:spcBef>
              <a:buSzTx/>
              <a:buNone/>
              <a:defRPr sz="1619"/>
            </a:pPr>
            <a:r>
              <a:rPr lang="ja-JP" altLang="en-US" dirty="0"/>
              <a:t>　どこまで提出期限までに自分で作りこむか、</a:t>
            </a:r>
            <a:endParaRPr lang="en-US" altLang="ja-JP" dirty="0"/>
          </a:p>
          <a:p>
            <a:pPr marL="0" indent="0" defTabSz="822959">
              <a:spcBef>
                <a:spcPts val="900"/>
              </a:spcBef>
              <a:buSzTx/>
              <a:buNone/>
              <a:defRPr sz="1619"/>
            </a:pPr>
            <a:r>
              <a:rPr lang="ja-JP" altLang="en-US" dirty="0"/>
              <a:t>　外部のサービスを利用するかはメンターと相談して決めたい。</a:t>
            </a:r>
            <a:endParaRPr lang="en-US" altLang="ja-JP" dirty="0"/>
          </a:p>
          <a:p>
            <a:pPr marL="0" indent="0" defTabSz="822959">
              <a:spcBef>
                <a:spcPts val="900"/>
              </a:spcBef>
              <a:buSzTx/>
              <a:buNone/>
              <a:defRPr sz="1619"/>
            </a:pPr>
            <a:r>
              <a:rPr lang="ja-JP" altLang="en-US" dirty="0"/>
              <a:t>　</a:t>
            </a:r>
            <a:endParaRPr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8049F14-BC07-46A2-9F59-EE02574FC34D}"/>
              </a:ext>
            </a:extLst>
          </p:cNvPr>
          <p:cNvGrpSpPr/>
          <p:nvPr/>
        </p:nvGrpSpPr>
        <p:grpSpPr>
          <a:xfrm>
            <a:off x="7154239" y="4778468"/>
            <a:ext cx="1937225" cy="1816903"/>
            <a:chOff x="7154239" y="4778468"/>
            <a:chExt cx="1937225" cy="181690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67AF3A9-9512-42F2-93E7-0460D24BB89F}"/>
                </a:ext>
              </a:extLst>
            </p:cNvPr>
            <p:cNvSpPr/>
            <p:nvPr/>
          </p:nvSpPr>
          <p:spPr>
            <a:xfrm>
              <a:off x="7154239" y="4778468"/>
              <a:ext cx="1937225" cy="18169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職務経歴書編集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0F7E775-C6C8-4DC4-A066-4951AC31BE48}"/>
                </a:ext>
              </a:extLst>
            </p:cNvPr>
            <p:cNvSpPr/>
            <p:nvPr/>
          </p:nvSpPr>
          <p:spPr>
            <a:xfrm>
              <a:off x="7232425" y="5157759"/>
              <a:ext cx="1780853" cy="57629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ユーザーによる</a:t>
              </a:r>
              <a:endPara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職歴書登録・編集</a:t>
              </a:r>
              <a:endPara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B4FEB08-7068-476D-B3BB-DD03ADB16B59}"/>
                </a:ext>
              </a:extLst>
            </p:cNvPr>
            <p:cNvSpPr/>
            <p:nvPr/>
          </p:nvSpPr>
          <p:spPr>
            <a:xfrm>
              <a:off x="7232425" y="5803861"/>
              <a:ext cx="1780852" cy="57629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コーチによる</a:t>
              </a:r>
              <a:endPara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職歴書登録・編集</a:t>
              </a:r>
              <a:endPara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1A737F6-83AC-4B0D-8FA2-50024D93443F}"/>
              </a:ext>
            </a:extLst>
          </p:cNvPr>
          <p:cNvGrpSpPr/>
          <p:nvPr/>
        </p:nvGrpSpPr>
        <p:grpSpPr>
          <a:xfrm>
            <a:off x="9590327" y="3009086"/>
            <a:ext cx="1937225" cy="1816903"/>
            <a:chOff x="9317366" y="1809879"/>
            <a:chExt cx="1937225" cy="1816903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EE597196-2A2D-4A1A-93D8-FD586CBEE531}"/>
                </a:ext>
              </a:extLst>
            </p:cNvPr>
            <p:cNvSpPr/>
            <p:nvPr/>
          </p:nvSpPr>
          <p:spPr>
            <a:xfrm>
              <a:off x="9317366" y="1809879"/>
              <a:ext cx="1937225" cy="18169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決済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078BD502-C4DF-48D1-A2CE-1222F24FDE82}"/>
                </a:ext>
              </a:extLst>
            </p:cNvPr>
            <p:cNvSpPr/>
            <p:nvPr/>
          </p:nvSpPr>
          <p:spPr>
            <a:xfrm>
              <a:off x="9404975" y="2179269"/>
              <a:ext cx="1766311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ユーザーからの出金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2C20F19-643B-4B1D-A623-A2224AC3D637}"/>
                </a:ext>
              </a:extLst>
            </p:cNvPr>
            <p:cNvSpPr/>
            <p:nvPr/>
          </p:nvSpPr>
          <p:spPr>
            <a:xfrm>
              <a:off x="9398980" y="3089943"/>
              <a:ext cx="1766311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コーチへの</a:t>
              </a: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入金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C177AFE-F082-4C13-976E-D33139340F49}"/>
                </a:ext>
              </a:extLst>
            </p:cNvPr>
            <p:cNvSpPr/>
            <p:nvPr/>
          </p:nvSpPr>
          <p:spPr>
            <a:xfrm>
              <a:off x="9405244" y="2635941"/>
              <a:ext cx="1766311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管理者への入金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C5678B9-93B8-4965-A08C-F7A3BF24DFF3}"/>
              </a:ext>
            </a:extLst>
          </p:cNvPr>
          <p:cNvGrpSpPr/>
          <p:nvPr/>
        </p:nvGrpSpPr>
        <p:grpSpPr>
          <a:xfrm>
            <a:off x="1989198" y="2960148"/>
            <a:ext cx="1311565" cy="1816903"/>
            <a:chOff x="581890" y="2929216"/>
            <a:chExt cx="1311565" cy="1816903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52C1338-5959-4C7B-A600-8B92A7A72BB2}"/>
                </a:ext>
              </a:extLst>
            </p:cNvPr>
            <p:cNvSpPr/>
            <p:nvPr/>
          </p:nvSpPr>
          <p:spPr>
            <a:xfrm>
              <a:off x="581890" y="2929216"/>
              <a:ext cx="1311565" cy="18169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ログイン機能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3354126-56A8-4D2A-92E8-2800743FC509}"/>
                </a:ext>
              </a:extLst>
            </p:cNvPr>
            <p:cNvSpPr/>
            <p:nvPr/>
          </p:nvSpPr>
          <p:spPr>
            <a:xfrm>
              <a:off x="704087" y="4244548"/>
              <a:ext cx="1050822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コーチ</a:t>
              </a: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A351813-5D15-4C59-8595-42E496618E31}"/>
                </a:ext>
              </a:extLst>
            </p:cNvPr>
            <p:cNvSpPr/>
            <p:nvPr/>
          </p:nvSpPr>
          <p:spPr>
            <a:xfrm>
              <a:off x="704087" y="3367660"/>
              <a:ext cx="1050822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ユーザー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F8C4346-048E-4180-B90E-E47DAFA45A64}"/>
                </a:ext>
              </a:extLst>
            </p:cNvPr>
            <p:cNvSpPr/>
            <p:nvPr/>
          </p:nvSpPr>
          <p:spPr>
            <a:xfrm>
              <a:off x="704087" y="3806104"/>
              <a:ext cx="1050822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管理者</a:t>
              </a: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95ABE87-0BB6-43E9-948C-6ACC7E6EF8AD}"/>
              </a:ext>
            </a:extLst>
          </p:cNvPr>
          <p:cNvGrpSpPr/>
          <p:nvPr/>
        </p:nvGrpSpPr>
        <p:grpSpPr>
          <a:xfrm>
            <a:off x="3403811" y="2960148"/>
            <a:ext cx="1645714" cy="1816903"/>
            <a:chOff x="2922229" y="2910717"/>
            <a:chExt cx="1645714" cy="181690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EA8BA17-7BD1-4473-BEF9-BD086E98CE80}"/>
                </a:ext>
              </a:extLst>
            </p:cNvPr>
            <p:cNvSpPr/>
            <p:nvPr/>
          </p:nvSpPr>
          <p:spPr>
            <a:xfrm>
              <a:off x="2922229" y="2910717"/>
              <a:ext cx="1645714" cy="18169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dirty="0"/>
                <a:t>個人情報登録編集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1B2F0077-DA59-4382-9B03-45321902F908}"/>
                </a:ext>
              </a:extLst>
            </p:cNvPr>
            <p:cNvSpPr/>
            <p:nvPr/>
          </p:nvSpPr>
          <p:spPr>
            <a:xfrm>
              <a:off x="3201247" y="4225352"/>
              <a:ext cx="1050822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コーチ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77C292F-3953-45BC-8182-61B6FC91A737}"/>
                </a:ext>
              </a:extLst>
            </p:cNvPr>
            <p:cNvSpPr/>
            <p:nvPr/>
          </p:nvSpPr>
          <p:spPr>
            <a:xfrm>
              <a:off x="3201247" y="3348464"/>
              <a:ext cx="1050822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ユーザー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6DF41AFB-2391-43C7-B5CB-29D1F0D3F136}"/>
                </a:ext>
              </a:extLst>
            </p:cNvPr>
            <p:cNvSpPr/>
            <p:nvPr/>
          </p:nvSpPr>
          <p:spPr>
            <a:xfrm>
              <a:off x="3201247" y="3786908"/>
              <a:ext cx="1050822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管理者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DA77AD0-C8CF-4AB1-B395-CFD681C8019E}"/>
              </a:ext>
            </a:extLst>
          </p:cNvPr>
          <p:cNvGrpSpPr/>
          <p:nvPr/>
        </p:nvGrpSpPr>
        <p:grpSpPr>
          <a:xfrm>
            <a:off x="5127714" y="2960148"/>
            <a:ext cx="1937225" cy="2755575"/>
            <a:chOff x="4883155" y="2910019"/>
            <a:chExt cx="1937225" cy="2755575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173822F-38C1-41AA-A5E8-2A51121472C4}"/>
                </a:ext>
              </a:extLst>
            </p:cNvPr>
            <p:cNvGrpSpPr/>
            <p:nvPr/>
          </p:nvGrpSpPr>
          <p:grpSpPr>
            <a:xfrm>
              <a:off x="4883155" y="2910019"/>
              <a:ext cx="1937225" cy="2755575"/>
              <a:chOff x="4982351" y="2910019"/>
              <a:chExt cx="1937225" cy="2755575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4110F2A6-6E2E-40EC-83BB-5DE20D2CD3B5}"/>
                  </a:ext>
                </a:extLst>
              </p:cNvPr>
              <p:cNvSpPr/>
              <p:nvPr/>
            </p:nvSpPr>
            <p:spPr>
              <a:xfrm>
                <a:off x="4982351" y="2910019"/>
                <a:ext cx="1937225" cy="27555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2000" tIns="72000" rIns="72000" bIns="72000" numCol="1" spcCol="38100" rtlCol="0" anchor="t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ja-JP" altLang="en-US" dirty="0"/>
                  <a:t>マッチング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D56548B-CEF2-4744-B91A-E39083A1D92F}"/>
                  </a:ext>
                </a:extLst>
              </p:cNvPr>
              <p:cNvSpPr/>
              <p:nvPr/>
            </p:nvSpPr>
            <p:spPr>
              <a:xfrm>
                <a:off x="5119940" y="3350385"/>
                <a:ext cx="1656080" cy="576293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2000" tIns="72000" rIns="72000" bIns="7200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ユーザーによるコーチ検索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3C026FE-A058-44A8-9568-C3E3243E20CB}"/>
                  </a:ext>
                </a:extLst>
              </p:cNvPr>
              <p:cNvSpPr/>
              <p:nvPr/>
            </p:nvSpPr>
            <p:spPr>
              <a:xfrm>
                <a:off x="5119940" y="4665734"/>
                <a:ext cx="1656080" cy="36085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2000" tIns="72000" rIns="72000" bIns="7200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スケジュール調整</a:t>
                </a: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9EE191F7-9175-4469-9686-958245997D38}"/>
                  </a:ext>
                </a:extLst>
              </p:cNvPr>
              <p:cNvSpPr/>
              <p:nvPr/>
            </p:nvSpPr>
            <p:spPr>
              <a:xfrm>
                <a:off x="5119940" y="3996363"/>
                <a:ext cx="1656080" cy="576293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2000" tIns="72000" rIns="72000" bIns="7200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ユーザーによるコーチ情報閲覧</a:t>
                </a:r>
              </a:p>
            </p:txBody>
          </p:sp>
        </p:grp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AA4B0CC9-7A10-4490-A7F8-F79A28327334}"/>
                </a:ext>
              </a:extLst>
            </p:cNvPr>
            <p:cNvSpPr/>
            <p:nvPr/>
          </p:nvSpPr>
          <p:spPr>
            <a:xfrm>
              <a:off x="5020745" y="5119662"/>
              <a:ext cx="1656080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メッセージ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6AD23CC-C032-4A67-B0D1-A130D17244DD}"/>
              </a:ext>
            </a:extLst>
          </p:cNvPr>
          <p:cNvGrpSpPr/>
          <p:nvPr/>
        </p:nvGrpSpPr>
        <p:grpSpPr>
          <a:xfrm>
            <a:off x="7147304" y="1352439"/>
            <a:ext cx="1937225" cy="3313295"/>
            <a:chOff x="7135592" y="1806367"/>
            <a:chExt cx="1937225" cy="3313295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4D52179D-DAAE-4B26-94BF-595A34D654F9}"/>
                </a:ext>
              </a:extLst>
            </p:cNvPr>
            <p:cNvGrpSpPr/>
            <p:nvPr/>
          </p:nvGrpSpPr>
          <p:grpSpPr>
            <a:xfrm>
              <a:off x="7135592" y="1806367"/>
              <a:ext cx="1937225" cy="3313295"/>
              <a:chOff x="6985702" y="1805268"/>
              <a:chExt cx="1937225" cy="3313295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BE54DB45-D0AD-447B-A807-F21C66CCACCF}"/>
                  </a:ext>
                </a:extLst>
              </p:cNvPr>
              <p:cNvSpPr/>
              <p:nvPr/>
            </p:nvSpPr>
            <p:spPr>
              <a:xfrm>
                <a:off x="6985702" y="1805268"/>
                <a:ext cx="1937225" cy="3313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2000" tIns="72000" rIns="72000" bIns="72000" numCol="1" spcCol="38100" rtlCol="0" anchor="t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コーチング</a:t>
                </a: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EAC678F-8783-49AA-8209-F6749E0C335E}"/>
                  </a:ext>
                </a:extLst>
              </p:cNvPr>
              <p:cNvSpPr/>
              <p:nvPr/>
            </p:nvSpPr>
            <p:spPr>
              <a:xfrm>
                <a:off x="7070824" y="3052127"/>
                <a:ext cx="1780853" cy="36085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2000" tIns="72000" rIns="72000" bIns="7200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ja-JP" altLang="en-US" dirty="0"/>
                  <a:t>チャット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48A3DD84-9C52-4624-8A46-D1A1D8526B96}"/>
                  </a:ext>
                </a:extLst>
              </p:cNvPr>
              <p:cNvSpPr/>
              <p:nvPr/>
            </p:nvSpPr>
            <p:spPr>
              <a:xfrm>
                <a:off x="7076820" y="2178170"/>
                <a:ext cx="1780853" cy="36085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2000" tIns="72000" rIns="72000" bIns="7200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ビデオ通話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3B74FB9-C6B4-46AF-8DCE-6D428E032F7D}"/>
                  </a:ext>
                </a:extLst>
              </p:cNvPr>
              <p:cNvSpPr/>
              <p:nvPr/>
            </p:nvSpPr>
            <p:spPr>
              <a:xfrm>
                <a:off x="7076820" y="2621075"/>
                <a:ext cx="1780853" cy="36085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2000" tIns="72000" rIns="72000" bIns="7200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ja-JP" altLang="en-US" dirty="0"/>
                  <a:t>ビデオ通話の録画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D38F3AB-BCBB-4CE3-A5D0-9A13F3F18BD4}"/>
                </a:ext>
              </a:extLst>
            </p:cNvPr>
            <p:cNvSpPr/>
            <p:nvPr/>
          </p:nvSpPr>
          <p:spPr>
            <a:xfrm>
              <a:off x="7220714" y="3753791"/>
              <a:ext cx="1780853" cy="57629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ユーザーが</a:t>
              </a:r>
              <a:endPara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コーチを採点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7F4E015-F95D-4E5B-AB12-76792ED4B484}"/>
                </a:ext>
              </a:extLst>
            </p:cNvPr>
            <p:cNvSpPr/>
            <p:nvPr/>
          </p:nvSpPr>
          <p:spPr>
            <a:xfrm>
              <a:off x="7220714" y="4425080"/>
              <a:ext cx="1780853" cy="57629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コーチの</a:t>
              </a:r>
              <a:endPara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完了報告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F29480C-5C64-42CB-B88F-4D736126C047}"/>
              </a:ext>
            </a:extLst>
          </p:cNvPr>
          <p:cNvGrpSpPr/>
          <p:nvPr/>
        </p:nvGrpSpPr>
        <p:grpSpPr>
          <a:xfrm>
            <a:off x="534077" y="2967704"/>
            <a:ext cx="1311565" cy="1816903"/>
            <a:chOff x="534077" y="2967704"/>
            <a:chExt cx="1311565" cy="181690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BA3A92ED-215D-44F4-BE00-FDAE2E48687A}"/>
                </a:ext>
              </a:extLst>
            </p:cNvPr>
            <p:cNvSpPr/>
            <p:nvPr/>
          </p:nvSpPr>
          <p:spPr>
            <a:xfrm>
              <a:off x="534077" y="2967704"/>
              <a:ext cx="1311565" cy="18169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トップ画面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449D197-91DF-43DA-81E7-F2728F96603A}"/>
                </a:ext>
              </a:extLst>
            </p:cNvPr>
            <p:cNvSpPr/>
            <p:nvPr/>
          </p:nvSpPr>
          <p:spPr>
            <a:xfrm>
              <a:off x="664448" y="3397895"/>
              <a:ext cx="1050822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ユーザー用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8490C30-9AF3-4B56-95EA-8F232198B696}"/>
                </a:ext>
              </a:extLst>
            </p:cNvPr>
            <p:cNvSpPr/>
            <p:nvPr/>
          </p:nvSpPr>
          <p:spPr>
            <a:xfrm>
              <a:off x="664448" y="3859076"/>
              <a:ext cx="1050822" cy="3608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72000" rIns="72000" bIns="7200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コーチ用</a:t>
              </a: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7C47187-886A-48AE-8251-F9F286AB00C1}"/>
              </a:ext>
            </a:extLst>
          </p:cNvPr>
          <p:cNvSpPr/>
          <p:nvPr/>
        </p:nvSpPr>
        <p:spPr>
          <a:xfrm>
            <a:off x="368521" y="5398772"/>
            <a:ext cx="4536569" cy="57629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本スライドは素案。これをたたき台として、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メンターとのすり合わせでブラッシュアップしたい。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94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73050"/>
          </a:lstStyle>
          <a:p>
            <a:r>
              <a:rPr dirty="0"/>
              <a:t>1/21（提出日）までのスケジュール</a:t>
            </a:r>
          </a:p>
        </p:txBody>
      </p:sp>
      <p:graphicFrame>
        <p:nvGraphicFramePr>
          <p:cNvPr id="85" name="Google Shape;95;p8"/>
          <p:cNvGraphicFramePr/>
          <p:nvPr>
            <p:extLst>
              <p:ext uri="{D42A27DB-BD31-4B8C-83A1-F6EECF244321}">
                <p14:modId xmlns:p14="http://schemas.microsoft.com/office/powerpoint/2010/main" val="3954681235"/>
              </p:ext>
            </p:extLst>
          </p:nvPr>
        </p:nvGraphicFramePr>
        <p:xfrm>
          <a:off x="717606" y="1323965"/>
          <a:ext cx="11345085" cy="514837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0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29675"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12/10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12/17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12/24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12/31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1/7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1/14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1/21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GGA</a:t>
                      </a: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75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70C0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企画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75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70C0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制作</a:t>
                      </a:r>
                      <a:r>
                        <a:rPr dirty="0"/>
                        <a:t>①</a:t>
                      </a:r>
                    </a:p>
                    <a:p>
                      <a:pPr algn="ctr">
                        <a:defRPr>
                          <a:solidFill>
                            <a:srgbClr val="0070C0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環境設定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React</a:t>
                      </a:r>
                    </a:p>
                    <a:p>
                      <a:pPr algn="ctr"/>
                      <a:r>
                        <a:rPr lang="ja-JP" altLang="en-US" dirty="0"/>
                        <a:t>＋</a:t>
                      </a:r>
                      <a:endParaRPr lang="en-US" altLang="ja-JP" dirty="0"/>
                    </a:p>
                    <a:p>
                      <a:pPr algn="ctr"/>
                      <a:r>
                        <a:rPr lang="en-US" altLang="ja-JP" dirty="0"/>
                        <a:t>Firebase</a:t>
                      </a:r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75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70C0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制作</a:t>
                      </a:r>
                      <a:r>
                        <a:rPr dirty="0"/>
                        <a:t>②</a:t>
                      </a:r>
                    </a:p>
                    <a:p>
                      <a:pPr algn="ctr">
                        <a:defRPr>
                          <a:solidFill>
                            <a:srgbClr val="0070C0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コーディング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sz="1200"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75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70C0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テストマーケティング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0DFBA35-4D38-402E-9ED0-D4F5B79F62B2}"/>
              </a:ext>
            </a:extLst>
          </p:cNvPr>
          <p:cNvSpPr/>
          <p:nvPr/>
        </p:nvSpPr>
        <p:spPr>
          <a:xfrm>
            <a:off x="3140364" y="3429000"/>
            <a:ext cx="1828800" cy="36085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画面・表示項目設計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B2522F-625C-448D-AE9A-D7C522107573}"/>
              </a:ext>
            </a:extLst>
          </p:cNvPr>
          <p:cNvSpPr/>
          <p:nvPr/>
        </p:nvSpPr>
        <p:spPr>
          <a:xfrm>
            <a:off x="4110183" y="4471032"/>
            <a:ext cx="2803236" cy="36085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コーディング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0F0E9D-E649-43FC-85D2-E58E41D4D01F}"/>
              </a:ext>
            </a:extLst>
          </p:cNvPr>
          <p:cNvSpPr/>
          <p:nvPr/>
        </p:nvSpPr>
        <p:spPr>
          <a:xfrm>
            <a:off x="3140364" y="3817966"/>
            <a:ext cx="1828800" cy="57629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データベースに持たせる項目の設計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3CBA51-7BF4-4090-BC00-807B405403EE}"/>
              </a:ext>
            </a:extLst>
          </p:cNvPr>
          <p:cNvSpPr/>
          <p:nvPr/>
        </p:nvSpPr>
        <p:spPr>
          <a:xfrm>
            <a:off x="7977334" y="4471032"/>
            <a:ext cx="1859394" cy="57629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GGA</a:t>
            </a: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に向けた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UI</a:t>
            </a:r>
            <a:r>
              <a:rPr lang="ja-JP" altLang="en-US" dirty="0"/>
              <a:t>・</a:t>
            </a:r>
            <a:r>
              <a:rPr lang="en-US" altLang="ja-JP" dirty="0"/>
              <a:t>UX</a:t>
            </a:r>
            <a:r>
              <a:rPr lang="ja-JP" altLang="en-US" dirty="0"/>
              <a:t>の作りこみ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3B6733-0D28-4F93-9DED-CFF4E5A08E93}"/>
              </a:ext>
            </a:extLst>
          </p:cNvPr>
          <p:cNvSpPr/>
          <p:nvPr/>
        </p:nvSpPr>
        <p:spPr>
          <a:xfrm>
            <a:off x="3140364" y="3004639"/>
            <a:ext cx="2803236" cy="36085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事業関係者とのすり合わせ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93A7156-EA2E-47C6-B57B-7A5AC1A9D679}"/>
              </a:ext>
            </a:extLst>
          </p:cNvPr>
          <p:cNvSpPr/>
          <p:nvPr/>
        </p:nvSpPr>
        <p:spPr>
          <a:xfrm>
            <a:off x="2165928" y="2400230"/>
            <a:ext cx="2803236" cy="57629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メンターとのすり合わせ、</a:t>
            </a: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企画とスケジュールの解像度向上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69D074-55F6-446E-A581-9F1403D2ADD6}"/>
              </a:ext>
            </a:extLst>
          </p:cNvPr>
          <p:cNvSpPr/>
          <p:nvPr/>
        </p:nvSpPr>
        <p:spPr>
          <a:xfrm>
            <a:off x="7033493" y="2428346"/>
            <a:ext cx="2803236" cy="79173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人を動かすための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ストーリーの</a:t>
            </a: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作りこみ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プレゼンの作りこみ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52DE1E-0A6F-4E5B-B329-FE2DC61B0CC7}"/>
              </a:ext>
            </a:extLst>
          </p:cNvPr>
          <p:cNvSpPr/>
          <p:nvPr/>
        </p:nvSpPr>
        <p:spPr>
          <a:xfrm>
            <a:off x="7033492" y="4471032"/>
            <a:ext cx="863599" cy="79173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プロトタイプの完成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815951-160A-4663-9FED-C4D2D6B4BED4}"/>
              </a:ext>
            </a:extLst>
          </p:cNvPr>
          <p:cNvSpPr/>
          <p:nvPr/>
        </p:nvSpPr>
        <p:spPr>
          <a:xfrm>
            <a:off x="4110183" y="5471686"/>
            <a:ext cx="3786908" cy="79173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テストユーザーへのプロダクトを使わない状態での「コーチング＋職務経歴書」という事業の価値提供とレビュー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027065-1E3D-4BD3-A7DD-13CE7B47BFD1}"/>
              </a:ext>
            </a:extLst>
          </p:cNvPr>
          <p:cNvSpPr/>
          <p:nvPr/>
        </p:nvSpPr>
        <p:spPr>
          <a:xfrm>
            <a:off x="8005043" y="5471685"/>
            <a:ext cx="1831685" cy="57629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テストユーザーへの価値提供とレビュー</a:t>
            </a:r>
            <a:endParaRPr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55C0AFF-EFEE-440B-80F3-7AE3E103B1E5}"/>
              </a:ext>
            </a:extLst>
          </p:cNvPr>
          <p:cNvSpPr/>
          <p:nvPr/>
        </p:nvSpPr>
        <p:spPr>
          <a:xfrm>
            <a:off x="9938327" y="2431799"/>
            <a:ext cx="2041237" cy="383162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GGA</a:t>
            </a:r>
            <a:r>
              <a:rPr lang="ja-JP" altLang="en-US" dirty="0"/>
              <a:t>後の計画は、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副業起業。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GGA</a:t>
            </a: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での目的は、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1.</a:t>
            </a: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いろいろな人の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意見を聞きたい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2.</a:t>
            </a:r>
            <a:r>
              <a: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協力者探し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41DBEC-73D1-4750-83FA-D4A58FD6EBB3}"/>
              </a:ext>
            </a:extLst>
          </p:cNvPr>
          <p:cNvSpPr/>
          <p:nvPr/>
        </p:nvSpPr>
        <p:spPr>
          <a:xfrm>
            <a:off x="749934" y="6434655"/>
            <a:ext cx="11229630" cy="360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本スライドは素案。これをたたき台として、メンターとのすり合わせで解像度を高め、ブラッシュアップしたい。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_s BASE(ppt_mst_w)">
  <a:themeElements>
    <a:clrScheme name="G_s BASE(ppt_mst_w)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G_s BASE(ppt_mst_w)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_s BASE(ppt_mst_w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_s BASE(ppt_mst_w)">
  <a:themeElements>
    <a:clrScheme name="G_s BASE(ppt_mst_w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G_s BASE(ppt_mst_w)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_s BASE(ppt_mst_w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8919</TotalTime>
  <Words>1231</Words>
  <Application>Microsoft Office PowerPoint</Application>
  <PresentationFormat>ワイド画面</PresentationFormat>
  <Paragraphs>175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 UI</vt:lpstr>
      <vt:lpstr>游ゴシック</vt:lpstr>
      <vt:lpstr>Arial</vt:lpstr>
      <vt:lpstr>Calibri</vt:lpstr>
      <vt:lpstr>Helvetica</vt:lpstr>
      <vt:lpstr>G_s BASE(ppt_mst_w)</vt:lpstr>
      <vt:lpstr>個人の生涯キャリア形成支援事業 Growth Mindset（仮称）</vt:lpstr>
      <vt:lpstr>自己紹介／目的</vt:lpstr>
      <vt:lpstr>何をつくりたいのか一言でいうと</vt:lpstr>
      <vt:lpstr>なぜそれを創りたいのか。- Why me</vt:lpstr>
      <vt:lpstr>ユーザーとなる人と、彼らの課題は？ - Who/What</vt:lpstr>
      <vt:lpstr>どうやって解決するのか（プロダクト） - How</vt:lpstr>
      <vt:lpstr>プロダクトのイメージ（仕様）</vt:lpstr>
      <vt:lpstr>1/21（提出日）までのスケジュール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 squere</dc:title>
  <dc:creator>Hiroshi</dc:creator>
  <cp:lastModifiedBy>小杉浩之</cp:lastModifiedBy>
  <cp:revision>51</cp:revision>
  <dcterms:modified xsi:type="dcterms:W3CDTF">2020-11-28T14:21:35Z</dcterms:modified>
</cp:coreProperties>
</file>