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D6458C-5BEE-46D4-B0E0-5E9E8E8E31DA}" v="15" dt="2023-11-29T21:25:45.105"/>
    <p1510:client id="{17D6835A-57A7-4AC5-9A8A-DFDDE161139A}" v="38" dt="2023-11-29T23:36:03.546"/>
    <p1510:client id="{9E8A1FEC-1660-4624-B07C-EC1340CA177B}" v="354" dt="2023-11-29T21:50:45.230"/>
    <p1510:client id="{EE8A6719-7035-4D56-ABB6-6CA32C9ACC69}" v="12" dt="2023-12-06T23:31:15.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18123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347664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22818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3751197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9171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76396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195601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413544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212988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030D-44DA-41A3-9135-EE801D6D8C5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224444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02030D-44DA-41A3-9135-EE801D6D8C5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198921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02030D-44DA-41A3-9135-EE801D6D8C54}"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257468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E02030D-44DA-41A3-9135-EE801D6D8C54}"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378315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2030D-44DA-41A3-9135-EE801D6D8C54}"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212686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2030D-44DA-41A3-9135-EE801D6D8C5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408155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2030D-44DA-41A3-9135-EE801D6D8C5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A9B2-C84F-42AD-AEF3-5016FE173BBC}" type="slidenum">
              <a:rPr lang="en-US" smtClean="0"/>
              <a:t>‹#›</a:t>
            </a:fld>
            <a:endParaRPr lang="en-US"/>
          </a:p>
        </p:txBody>
      </p:sp>
    </p:spTree>
    <p:extLst>
      <p:ext uri="{BB962C8B-B14F-4D97-AF65-F5344CB8AC3E}">
        <p14:creationId xmlns:p14="http://schemas.microsoft.com/office/powerpoint/2010/main" val="543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02030D-44DA-41A3-9135-EE801D6D8C54}" type="datetimeFigureOut">
              <a:rPr lang="en-US" smtClean="0"/>
              <a:t>12/11/2023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27A9B2-C84F-42AD-AEF3-5016FE173BBC}" type="slidenum">
              <a:rPr lang="en-US" smtClean="0"/>
              <a:t>‹#›</a:t>
            </a:fld>
            <a:endParaRPr lang="en-US"/>
          </a:p>
        </p:txBody>
      </p:sp>
    </p:spTree>
    <p:extLst>
      <p:ext uri="{BB962C8B-B14F-4D97-AF65-F5344CB8AC3E}">
        <p14:creationId xmlns:p14="http://schemas.microsoft.com/office/powerpoint/2010/main" val="2585964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88F4-4994-5FC0-FA27-299CE33B3F72}"/>
              </a:ext>
            </a:extLst>
          </p:cNvPr>
          <p:cNvSpPr>
            <a:spLocks noGrp="1"/>
          </p:cNvSpPr>
          <p:nvPr>
            <p:ph type="ctrTitle"/>
          </p:nvPr>
        </p:nvSpPr>
        <p:spPr/>
        <p:txBody>
          <a:bodyPr/>
          <a:lstStyle/>
          <a:p>
            <a:pPr algn="ctr"/>
            <a:r>
              <a:rPr lang="en-US" sz="4000">
                <a:latin typeface="Times New Roman" panose="02020603050405020304" pitchFamily="18" charset="0"/>
                <a:cs typeface="Times New Roman" panose="02020603050405020304" pitchFamily="18" charset="0"/>
              </a:rPr>
              <a:t>An Efficient K-Means Clustering Algorithm</a:t>
            </a:r>
            <a:endParaRPr lang="en-US" sz="4000"/>
          </a:p>
        </p:txBody>
      </p:sp>
      <p:sp>
        <p:nvSpPr>
          <p:cNvPr id="3" name="Subtitle 2">
            <a:extLst>
              <a:ext uri="{FF2B5EF4-FFF2-40B4-BE49-F238E27FC236}">
                <a16:creationId xmlns:a16="http://schemas.microsoft.com/office/drawing/2014/main" id="{81847AA7-7322-DB2A-C45A-401AD65C0DFC}"/>
              </a:ext>
            </a:extLst>
          </p:cNvPr>
          <p:cNvSpPr>
            <a:spLocks noGrp="1"/>
          </p:cNvSpPr>
          <p:nvPr>
            <p:ph type="subTitle" idx="1"/>
          </p:nvPr>
        </p:nvSpPr>
        <p:spPr>
          <a:xfrm>
            <a:off x="1507067" y="4050833"/>
            <a:ext cx="7766936" cy="1725352"/>
          </a:xfrm>
        </p:spPr>
        <p:txBody>
          <a:bodyPr>
            <a:normAutofit/>
          </a:bodyPr>
          <a:lstStyle/>
          <a:p>
            <a:r>
              <a:rPr lang="en-US" b="1">
                <a:solidFill>
                  <a:schemeClr val="accent2"/>
                </a:solidFill>
              </a:rPr>
              <a:t>Presented By :</a:t>
            </a:r>
          </a:p>
          <a:p>
            <a:r>
              <a:rPr lang="en-US" b="1">
                <a:latin typeface="Times New Roman"/>
                <a:cs typeface="Times New Roman"/>
              </a:rPr>
              <a:t>Koushik </a:t>
            </a:r>
            <a:r>
              <a:rPr lang="en-US" b="1" err="1">
                <a:latin typeface="Times New Roman"/>
                <a:cs typeface="Times New Roman"/>
              </a:rPr>
              <a:t>Veldhi</a:t>
            </a:r>
            <a:endParaRPr lang="en-US" b="1">
              <a:latin typeface="Times New Roman"/>
              <a:cs typeface="Times New Roman"/>
            </a:endParaRPr>
          </a:p>
          <a:p>
            <a:r>
              <a:rPr lang="en-US" b="1">
                <a:latin typeface="Times New Roman"/>
                <a:cs typeface="Times New Roman"/>
              </a:rPr>
              <a:t>Sai Charan </a:t>
            </a:r>
            <a:r>
              <a:rPr lang="en-US" b="1" err="1">
                <a:latin typeface="Times New Roman"/>
                <a:cs typeface="Times New Roman"/>
              </a:rPr>
              <a:t>Kodadi</a:t>
            </a:r>
          </a:p>
          <a:p>
            <a:r>
              <a:rPr lang="en-US" b="1">
                <a:latin typeface="Times New Roman"/>
                <a:cs typeface="Times New Roman"/>
              </a:rPr>
              <a:t>Pavan Kumar Reddy Alavala</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203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3D5B-B530-F7DA-408A-A335CCDDD3EB}"/>
              </a:ext>
            </a:extLst>
          </p:cNvPr>
          <p:cNvSpPr>
            <a:spLocks noGrp="1"/>
          </p:cNvSpPr>
          <p:nvPr>
            <p:ph type="title"/>
          </p:nvPr>
        </p:nvSpPr>
        <p:spPr/>
        <p:txBody>
          <a:bodyPr/>
          <a:lstStyle/>
          <a:p>
            <a:r>
              <a:rPr lang="en-US"/>
              <a:t>K means clustering algorithms</a:t>
            </a:r>
          </a:p>
        </p:txBody>
      </p:sp>
      <p:sp>
        <p:nvSpPr>
          <p:cNvPr id="3" name="Content Placeholder 2">
            <a:extLst>
              <a:ext uri="{FF2B5EF4-FFF2-40B4-BE49-F238E27FC236}">
                <a16:creationId xmlns:a16="http://schemas.microsoft.com/office/drawing/2014/main" id="{49BEF6F1-353F-6449-9E33-9A053919778C}"/>
              </a:ext>
            </a:extLst>
          </p:cNvPr>
          <p:cNvSpPr>
            <a:spLocks noGrp="1"/>
          </p:cNvSpPr>
          <p:nvPr>
            <p:ph idx="1"/>
          </p:nvPr>
        </p:nvSpPr>
        <p:spPr>
          <a:xfrm>
            <a:off x="199505" y="1695797"/>
            <a:ext cx="9074497" cy="4552604"/>
          </a:xfrm>
        </p:spPr>
        <p:txBody>
          <a:bodyPr/>
          <a:lstStyle/>
          <a:p>
            <a:r>
              <a:rPr lang="en-US"/>
              <a:t>STEP 1: SET CLUSTER QUANTITY The k-means algorithm requires you to set a number of clusters k beforehand. Here, we take k=2(the data look like there clusters – one on the bottom left and one on the top right). </a:t>
            </a:r>
          </a:p>
          <a:p>
            <a:endParaRPr lang="en-US"/>
          </a:p>
          <a:p>
            <a:endParaRPr lang="en-US"/>
          </a:p>
          <a:p>
            <a:r>
              <a:rPr lang="en-US"/>
              <a:t>STEP 2: ASSIGNMENT OF DATA POINTS In the assignment step, each data point gets assigned to the nearest cluster centroid. The cluster centroids can be seen as centers of gravity within each cluster. To start with, we chose random points as centroids. Here, we take point A(1,1) Instead of taking actual data points, we could have taken completely random points as well. To calculate the nearest cluster centroid for each data point, you need a distance measure. There is a large number of available metrics doing the job. We will work with the ordinary Euclidian distance</a:t>
            </a:r>
          </a:p>
        </p:txBody>
      </p:sp>
    </p:spTree>
    <p:extLst>
      <p:ext uri="{BB962C8B-B14F-4D97-AF65-F5344CB8AC3E}">
        <p14:creationId xmlns:p14="http://schemas.microsoft.com/office/powerpoint/2010/main" val="207645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2977-0BB9-C845-28A2-542C06636646}"/>
              </a:ext>
            </a:extLst>
          </p:cNvPr>
          <p:cNvSpPr>
            <a:spLocks noGrp="1"/>
          </p:cNvSpPr>
          <p:nvPr>
            <p:ph type="title"/>
          </p:nvPr>
        </p:nvSpPr>
        <p:spPr>
          <a:xfrm>
            <a:off x="6090445" y="609600"/>
            <a:ext cx="3183556" cy="1320800"/>
          </a:xfrm>
        </p:spPr>
        <p:txBody>
          <a:bodyPr anchor="ctr">
            <a:normAutofit/>
          </a:bodyPr>
          <a:lstStyle/>
          <a:p>
            <a:pPr>
              <a:lnSpc>
                <a:spcPct val="90000"/>
              </a:lnSpc>
            </a:pPr>
            <a:r>
              <a:rPr lang="en-US" sz="2800"/>
              <a:t>K means clustering algorithms</a:t>
            </a:r>
          </a:p>
        </p:txBody>
      </p:sp>
      <p:sp>
        <p:nvSpPr>
          <p:cNvPr id="3" name="Content Placeholder 2">
            <a:extLst>
              <a:ext uri="{FF2B5EF4-FFF2-40B4-BE49-F238E27FC236}">
                <a16:creationId xmlns:a16="http://schemas.microsoft.com/office/drawing/2014/main" id="{3E09DD4E-0863-2AE0-BAB6-943C67435DAD}"/>
              </a:ext>
            </a:extLst>
          </p:cNvPr>
          <p:cNvSpPr>
            <a:spLocks noGrp="1"/>
          </p:cNvSpPr>
          <p:nvPr>
            <p:ph idx="1"/>
          </p:nvPr>
        </p:nvSpPr>
        <p:spPr>
          <a:xfrm>
            <a:off x="6094410" y="2160589"/>
            <a:ext cx="3176589" cy="3880773"/>
          </a:xfrm>
        </p:spPr>
        <p:txBody>
          <a:bodyPr>
            <a:normAutofit/>
          </a:bodyPr>
          <a:lstStyle/>
          <a:p>
            <a:r>
              <a:rPr lang="en-US"/>
              <a:t>STEP 3: MOVE THE CENTROID Now, we have new clusters, that need centers. A centroid’s new value is going to be the mean of all the examples in a cluster. We’ll keep repeating step 2 and 3 until the centroids stop moving, in other words, k-means algorithm is converged.</a:t>
            </a:r>
          </a:p>
        </p:txBody>
      </p:sp>
      <p:pic>
        <p:nvPicPr>
          <p:cNvPr id="7" name="Picture 6">
            <a:extLst>
              <a:ext uri="{FF2B5EF4-FFF2-40B4-BE49-F238E27FC236}">
                <a16:creationId xmlns:a16="http://schemas.microsoft.com/office/drawing/2014/main" id="{CAE2F19F-B250-D10D-E450-1DDA8A057575}"/>
              </a:ext>
            </a:extLst>
          </p:cNvPr>
          <p:cNvPicPr>
            <a:picLocks noChangeAspect="1"/>
          </p:cNvPicPr>
          <p:nvPr/>
        </p:nvPicPr>
        <p:blipFill rotWithShape="1">
          <a:blip r:embed="rId2"/>
          <a:srcRect r="3" b="7336"/>
          <a:stretch/>
        </p:blipFill>
        <p:spPr>
          <a:xfrm>
            <a:off x="799814" y="1611008"/>
            <a:ext cx="5062993" cy="3624348"/>
          </a:xfrm>
          <a:prstGeom prst="rect">
            <a:avLst/>
          </a:prstGeom>
        </p:spPr>
      </p:pic>
    </p:spTree>
    <p:extLst>
      <p:ext uri="{BB962C8B-B14F-4D97-AF65-F5344CB8AC3E}">
        <p14:creationId xmlns:p14="http://schemas.microsoft.com/office/powerpoint/2010/main" val="3519753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DCBF-DC35-C7F7-E315-CE82B79B9CB3}"/>
              </a:ext>
            </a:extLst>
          </p:cNvPr>
          <p:cNvSpPr>
            <a:spLocks noGrp="1"/>
          </p:cNvSpPr>
          <p:nvPr>
            <p:ph type="title"/>
          </p:nvPr>
        </p:nvSpPr>
        <p:spPr>
          <a:xfrm>
            <a:off x="6090445" y="609600"/>
            <a:ext cx="3183556" cy="1320800"/>
          </a:xfrm>
        </p:spPr>
        <p:txBody>
          <a:bodyPr anchor="ctr">
            <a:normAutofit/>
          </a:bodyPr>
          <a:lstStyle/>
          <a:p>
            <a:pPr>
              <a:lnSpc>
                <a:spcPct val="90000"/>
              </a:lnSpc>
            </a:pPr>
            <a:r>
              <a:rPr lang="en-US" sz="2800"/>
              <a:t>K means clustering algorithms</a:t>
            </a:r>
          </a:p>
        </p:txBody>
      </p:sp>
      <p:pic>
        <p:nvPicPr>
          <p:cNvPr id="10" name="Content Placeholder 9" descr="A screenshot of a white sheet">
            <a:extLst>
              <a:ext uri="{FF2B5EF4-FFF2-40B4-BE49-F238E27FC236}">
                <a16:creationId xmlns:a16="http://schemas.microsoft.com/office/drawing/2014/main" id="{A5203D10-46B7-B93D-1AD8-1231799DD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211" y="2094807"/>
            <a:ext cx="8739789" cy="3807229"/>
          </a:xfrm>
        </p:spPr>
      </p:pic>
      <p:pic>
        <p:nvPicPr>
          <p:cNvPr id="13" name="Picture 12" descr="A diagram of a diagram of a diagram&#10;&#10;Description automatically generated">
            <a:extLst>
              <a:ext uri="{FF2B5EF4-FFF2-40B4-BE49-F238E27FC236}">
                <a16:creationId xmlns:a16="http://schemas.microsoft.com/office/drawing/2014/main" id="{4626C0FD-D8CC-B2F4-A644-25215A63D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268" y="3998421"/>
            <a:ext cx="2712955" cy="2415749"/>
          </a:xfrm>
          <a:prstGeom prst="rect">
            <a:avLst/>
          </a:prstGeom>
        </p:spPr>
      </p:pic>
    </p:spTree>
    <p:extLst>
      <p:ext uri="{BB962C8B-B14F-4D97-AF65-F5344CB8AC3E}">
        <p14:creationId xmlns:p14="http://schemas.microsoft.com/office/powerpoint/2010/main" val="56221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DACE-FCAA-B996-1F40-1B26A64019E3}"/>
              </a:ext>
            </a:extLst>
          </p:cNvPr>
          <p:cNvSpPr>
            <a:spLocks noGrp="1"/>
          </p:cNvSpPr>
          <p:nvPr>
            <p:ph type="title"/>
          </p:nvPr>
        </p:nvSpPr>
        <p:spPr/>
        <p:txBody>
          <a:bodyPr/>
          <a:lstStyle/>
          <a:p>
            <a:r>
              <a:rPr lang="en-US"/>
              <a:t>               requirements</a:t>
            </a:r>
          </a:p>
        </p:txBody>
      </p:sp>
      <p:sp>
        <p:nvSpPr>
          <p:cNvPr id="3" name="Content Placeholder 2">
            <a:extLst>
              <a:ext uri="{FF2B5EF4-FFF2-40B4-BE49-F238E27FC236}">
                <a16:creationId xmlns:a16="http://schemas.microsoft.com/office/drawing/2014/main" id="{7599073E-B37D-92F7-E7B7-78C03401CCC5}"/>
              </a:ext>
            </a:extLst>
          </p:cNvPr>
          <p:cNvSpPr>
            <a:spLocks noGrp="1"/>
          </p:cNvSpPr>
          <p:nvPr>
            <p:ph idx="1"/>
          </p:nvPr>
        </p:nvSpPr>
        <p:spPr>
          <a:xfrm>
            <a:off x="332509" y="1612669"/>
            <a:ext cx="8941493" cy="4428693"/>
          </a:xfrm>
        </p:spPr>
        <p:txBody>
          <a:bodyPr>
            <a:normAutofit fontScale="92500" lnSpcReduction="10000"/>
          </a:bodyPr>
          <a:lstStyle/>
          <a:p>
            <a:r>
              <a:rPr lang="en-US"/>
              <a:t>Requirements  of clustering in data mining:-</a:t>
            </a:r>
          </a:p>
          <a:p>
            <a:r>
              <a:rPr lang="en-US"/>
              <a:t> 1. Scalability - we need highly scalable clustering algorithms to deal with large databases.</a:t>
            </a:r>
          </a:p>
          <a:p>
            <a:r>
              <a:rPr lang="en-US"/>
              <a:t> 2. Ability to deal with different kind of attributes - algorithms should be capable to be applied on any kind of data such as interval based (numerical) data, categorical, binary data.</a:t>
            </a:r>
          </a:p>
          <a:p>
            <a:r>
              <a:rPr lang="en-US"/>
              <a:t> 3. Discovery of clusters with attribute shape - the clustering algorithm should be capable of detect cluster of arbitrary shape. The should not be bounded to only distance measures that tend to find spherical cluster of small size.</a:t>
            </a:r>
          </a:p>
          <a:p>
            <a:r>
              <a:rPr lang="en-US"/>
              <a:t> 4. High dimensionality - the clustering algorithm should not only be able to handle low- dimensional data but also the high dimensional space.</a:t>
            </a:r>
          </a:p>
          <a:p>
            <a:r>
              <a:rPr lang="en-US"/>
              <a:t> 5. Ability to deal with noisy data - databases contain noisy, missing or erroneous data. Some algorithms are sensitive to such data and may lead to poor quality clusters. 6. Interpretability - the clustering results should be interpretable, comprehensible and usable.</a:t>
            </a:r>
          </a:p>
        </p:txBody>
      </p:sp>
    </p:spTree>
    <p:extLst>
      <p:ext uri="{BB962C8B-B14F-4D97-AF65-F5344CB8AC3E}">
        <p14:creationId xmlns:p14="http://schemas.microsoft.com/office/powerpoint/2010/main" val="168549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086B-FCC2-B535-4390-1AF748A132A3}"/>
              </a:ext>
            </a:extLst>
          </p:cNvPr>
          <p:cNvSpPr>
            <a:spLocks noGrp="1"/>
          </p:cNvSpPr>
          <p:nvPr>
            <p:ph type="title"/>
          </p:nvPr>
        </p:nvSpPr>
        <p:spPr/>
        <p:txBody>
          <a:bodyPr/>
          <a:lstStyle/>
          <a:p>
            <a:r>
              <a:rPr lang="en-US"/>
              <a:t>                   Applications</a:t>
            </a:r>
          </a:p>
        </p:txBody>
      </p:sp>
      <p:sp>
        <p:nvSpPr>
          <p:cNvPr id="3" name="Content Placeholder 2">
            <a:extLst>
              <a:ext uri="{FF2B5EF4-FFF2-40B4-BE49-F238E27FC236}">
                <a16:creationId xmlns:a16="http://schemas.microsoft.com/office/drawing/2014/main" id="{F2C89848-21FE-38DE-85FD-C8D3F38DE235}"/>
              </a:ext>
            </a:extLst>
          </p:cNvPr>
          <p:cNvSpPr>
            <a:spLocks noGrp="1"/>
          </p:cNvSpPr>
          <p:nvPr>
            <p:ph idx="1"/>
          </p:nvPr>
        </p:nvSpPr>
        <p:spPr>
          <a:xfrm>
            <a:off x="216131" y="1562793"/>
            <a:ext cx="9057871" cy="4478569"/>
          </a:xfrm>
        </p:spPr>
        <p:txBody>
          <a:bodyPr>
            <a:normAutofit/>
          </a:bodyPr>
          <a:lstStyle/>
          <a:p>
            <a:r>
              <a:rPr lang="en-US"/>
              <a:t>HERE ARE 7 EXAMPLES OF CLUSTERING ALGORITHMS IN ACTION. </a:t>
            </a:r>
          </a:p>
          <a:p>
            <a:r>
              <a:rPr lang="en-US"/>
              <a:t>1. IDENTIFYING FAKE NEWS : The way that the algorithm works is by taking in the content of the fake news article, the corpus, examining the words used and then clustering them. These clusters are what helps the algorithm determine which pieces are genuine and which are fake news. Certain words are found more commonly in sensationalized, click-bait articles. When you see a high percentage of specific terms in an article, it gives a higher probability of the material being fake news.</a:t>
            </a:r>
          </a:p>
          <a:p>
            <a:r>
              <a:rPr lang="en-US"/>
              <a:t> 2. SPAM FILTER : k-means clustering techniques have proven to be an effective way of identifying spam. The way that it works is by looking at the different sections of the email (header, sender, and content). The data is then grouped together. These groups can then be classified to identify which are spam. Including clustering in the classification process improves the accuracy of the filter to 97%. This is excellent news for people who want to be sure they’re not missing out on your favorite newsletters and offers.</a:t>
            </a:r>
          </a:p>
        </p:txBody>
      </p:sp>
    </p:spTree>
    <p:extLst>
      <p:ext uri="{BB962C8B-B14F-4D97-AF65-F5344CB8AC3E}">
        <p14:creationId xmlns:p14="http://schemas.microsoft.com/office/powerpoint/2010/main" val="268590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FBCE-3EB6-E6AA-5BE7-F75FFDB475F1}"/>
              </a:ext>
            </a:extLst>
          </p:cNvPr>
          <p:cNvSpPr>
            <a:spLocks noGrp="1"/>
          </p:cNvSpPr>
          <p:nvPr>
            <p:ph type="title"/>
          </p:nvPr>
        </p:nvSpPr>
        <p:spPr/>
        <p:txBody>
          <a:bodyPr/>
          <a:lstStyle/>
          <a:p>
            <a:r>
              <a:rPr lang="en-US"/>
              <a:t>                      Applications</a:t>
            </a:r>
          </a:p>
        </p:txBody>
      </p:sp>
      <p:sp>
        <p:nvSpPr>
          <p:cNvPr id="3" name="Content Placeholder 2">
            <a:extLst>
              <a:ext uri="{FF2B5EF4-FFF2-40B4-BE49-F238E27FC236}">
                <a16:creationId xmlns:a16="http://schemas.microsoft.com/office/drawing/2014/main" id="{A43322E5-AA8F-2D7A-CB2C-155DAA512A1D}"/>
              </a:ext>
            </a:extLst>
          </p:cNvPr>
          <p:cNvSpPr>
            <a:spLocks noGrp="1"/>
          </p:cNvSpPr>
          <p:nvPr>
            <p:ph idx="1"/>
          </p:nvPr>
        </p:nvSpPr>
        <p:spPr>
          <a:xfrm>
            <a:off x="282633" y="1296784"/>
            <a:ext cx="9160625" cy="5561215"/>
          </a:xfrm>
        </p:spPr>
        <p:txBody>
          <a:bodyPr vert="horz" lIns="91440" tIns="45720" rIns="91440" bIns="45720" rtlCol="0" anchor="t">
            <a:normAutofit fontScale="92500"/>
          </a:bodyPr>
          <a:lstStyle/>
          <a:p>
            <a:r>
              <a:rPr lang="en-US"/>
              <a:t>3. ASTRONOMY: It helps to find groups of similar stars and galaxies. </a:t>
            </a:r>
          </a:p>
          <a:p>
            <a:r>
              <a:rPr lang="en-US"/>
              <a:t>4. GENOMICS: It can be used to derive plant and animal taxonomies, categorize genes with similar functionality and gain insight into structures inherent in populations.</a:t>
            </a:r>
          </a:p>
          <a:p>
            <a:r>
              <a:rPr lang="en-US"/>
              <a:t> 5. CLASSIFYING NETWORK TRAFFIC : k-means clustering is used to group together characteristics of the traffic sources. When the clusters are created, you can then classify the traffic types. The process is faster and more accurate than the previous auto class method. By having precise information on traffic sources, you are able to grow your site and plan capacity effectively.</a:t>
            </a:r>
          </a:p>
          <a:p>
            <a:r>
              <a:rPr lang="en-US"/>
              <a:t> 6. IDENTIFYING FRAUDULENT OR CRIMINAL ACTIVITY : By </a:t>
            </a:r>
            <a:r>
              <a:rPr lang="en-US" err="1"/>
              <a:t>analysing</a:t>
            </a:r>
            <a:r>
              <a:rPr lang="en-US"/>
              <a:t> the GPS logs, the algorithm is able to group similar behaviors. Based on the characteristics of the groups you are then able to classify them into those that are real and which are fraudulent. </a:t>
            </a:r>
          </a:p>
          <a:p>
            <a:r>
              <a:rPr lang="en-US"/>
              <a:t>7. DOCUMENT ANALYSIS : Hierarchical clustering has been used to solve this problem. The algorithm is able to look at the text and group it into different themes. Using this technique, you can cluster and organize similar documents quickly using the characteristics identified in the paragraph. </a:t>
            </a:r>
          </a:p>
          <a:p>
            <a:r>
              <a:rPr lang="en-US"/>
              <a:t>8.CALL RECORD DETAIL ANALYSIS: A call detail record (CDR) is the information captured by telecom companies during the call, SMS, and internet activity of a customer. </a:t>
            </a:r>
          </a:p>
        </p:txBody>
      </p:sp>
    </p:spTree>
    <p:extLst>
      <p:ext uri="{BB962C8B-B14F-4D97-AF65-F5344CB8AC3E}">
        <p14:creationId xmlns:p14="http://schemas.microsoft.com/office/powerpoint/2010/main" val="398082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56DA-9251-467D-5FC3-A2BE4F3493B7}"/>
              </a:ext>
            </a:extLst>
          </p:cNvPr>
          <p:cNvSpPr>
            <a:spLocks noGrp="1"/>
          </p:cNvSpPr>
          <p:nvPr>
            <p:ph type="title"/>
          </p:nvPr>
        </p:nvSpPr>
        <p:spPr/>
        <p:txBody>
          <a:bodyPr/>
          <a:lstStyle/>
          <a:p>
            <a:r>
              <a:rPr lang="en-US"/>
              <a:t>K-means advantages and disadvantages</a:t>
            </a:r>
          </a:p>
        </p:txBody>
      </p:sp>
      <p:sp>
        <p:nvSpPr>
          <p:cNvPr id="3" name="Content Placeholder 2">
            <a:extLst>
              <a:ext uri="{FF2B5EF4-FFF2-40B4-BE49-F238E27FC236}">
                <a16:creationId xmlns:a16="http://schemas.microsoft.com/office/drawing/2014/main" id="{8F73CDCB-BF24-7193-2BC9-81ED05AA0818}"/>
              </a:ext>
            </a:extLst>
          </p:cNvPr>
          <p:cNvSpPr>
            <a:spLocks noGrp="1"/>
          </p:cNvSpPr>
          <p:nvPr>
            <p:ph idx="1"/>
          </p:nvPr>
        </p:nvSpPr>
        <p:spPr>
          <a:xfrm>
            <a:off x="677334" y="1512916"/>
            <a:ext cx="7801648" cy="5203767"/>
          </a:xfrm>
        </p:spPr>
        <p:txBody>
          <a:bodyPr>
            <a:normAutofit fontScale="92500" lnSpcReduction="20000"/>
          </a:bodyPr>
          <a:lstStyle/>
          <a:p>
            <a:r>
              <a:rPr lang="en-US">
                <a:latin typeface="+mj-lt"/>
              </a:rPr>
              <a:t>Advantages of k-means :</a:t>
            </a:r>
          </a:p>
          <a:p>
            <a:r>
              <a:rPr lang="en-US"/>
              <a:t> Relatively simple to implement. </a:t>
            </a:r>
          </a:p>
          <a:p>
            <a:r>
              <a:rPr lang="en-US"/>
              <a:t>Scales to large data sets.</a:t>
            </a:r>
          </a:p>
          <a:p>
            <a:r>
              <a:rPr lang="en-US"/>
              <a:t> Guarantees convergence. </a:t>
            </a:r>
          </a:p>
          <a:p>
            <a:r>
              <a:rPr lang="en-US"/>
              <a:t>Can warm-start the positions of centroids. </a:t>
            </a:r>
          </a:p>
          <a:p>
            <a:r>
              <a:rPr lang="en-US"/>
              <a:t>Easily adapts to new examples (data points). </a:t>
            </a:r>
          </a:p>
          <a:p>
            <a:r>
              <a:rPr lang="en-US"/>
              <a:t>Generalizes to clusters of different shapes and sizes, such as elliptical clusters.</a:t>
            </a:r>
          </a:p>
          <a:p>
            <a:r>
              <a:rPr lang="en-US"/>
              <a:t> </a:t>
            </a:r>
            <a:r>
              <a:rPr lang="en-US">
                <a:latin typeface="+mj-lt"/>
              </a:rPr>
              <a:t>Disadvantage of k-means </a:t>
            </a:r>
            <a:r>
              <a:rPr lang="en-US"/>
              <a:t>:</a:t>
            </a:r>
          </a:p>
          <a:p>
            <a:r>
              <a:rPr lang="en-US"/>
              <a:t>Choosing k manually being dependent on initial values.</a:t>
            </a:r>
          </a:p>
          <a:p>
            <a:r>
              <a:rPr lang="en-US"/>
              <a:t> For a low k, you can mitigate this dependence by running k-means several times with different initial values and picking the best result.</a:t>
            </a:r>
          </a:p>
          <a:p>
            <a:r>
              <a:rPr lang="en-US"/>
              <a:t> As k increases, you need advanced versions of k-means to pick better values of the initial centroids (called k-means seeding).</a:t>
            </a:r>
          </a:p>
          <a:p>
            <a:r>
              <a:rPr lang="en-US"/>
              <a:t> Clustering data of varying sizes and density.</a:t>
            </a:r>
          </a:p>
          <a:p>
            <a:r>
              <a:rPr lang="en-US"/>
              <a:t> Clustering outliers and Scaling with number of dimensions</a:t>
            </a:r>
          </a:p>
        </p:txBody>
      </p:sp>
    </p:spTree>
    <p:extLst>
      <p:ext uri="{BB962C8B-B14F-4D97-AF65-F5344CB8AC3E}">
        <p14:creationId xmlns:p14="http://schemas.microsoft.com/office/powerpoint/2010/main" val="259320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5E05-F8C0-EFC3-E271-0F4CF3E60D70}"/>
              </a:ext>
            </a:extLst>
          </p:cNvPr>
          <p:cNvSpPr>
            <a:spLocks noGrp="1"/>
          </p:cNvSpPr>
          <p:nvPr>
            <p:ph type="title"/>
          </p:nvPr>
        </p:nvSpPr>
        <p:spPr/>
        <p:txBody>
          <a:bodyPr/>
          <a:lstStyle/>
          <a:p>
            <a:r>
              <a:rPr lang="en-US"/>
              <a:t>                    Conclusion</a:t>
            </a:r>
          </a:p>
        </p:txBody>
      </p:sp>
      <p:sp>
        <p:nvSpPr>
          <p:cNvPr id="3" name="Content Placeholder 2">
            <a:extLst>
              <a:ext uri="{FF2B5EF4-FFF2-40B4-BE49-F238E27FC236}">
                <a16:creationId xmlns:a16="http://schemas.microsoft.com/office/drawing/2014/main" id="{1D53CEB2-3369-9955-2ED0-47A289EA7142}"/>
              </a:ext>
            </a:extLst>
          </p:cNvPr>
          <p:cNvSpPr>
            <a:spLocks noGrp="1"/>
          </p:cNvSpPr>
          <p:nvPr>
            <p:ph idx="1"/>
          </p:nvPr>
        </p:nvSpPr>
        <p:spPr/>
        <p:txBody>
          <a:bodyPr vert="horz" lIns="91440" tIns="45720" rIns="91440" bIns="45720" rtlCol="0" anchor="t">
            <a:normAutofit/>
          </a:bodyPr>
          <a:lstStyle/>
          <a:p>
            <a:r>
              <a:rPr lang="en-US">
                <a:latin typeface="+mj-lt"/>
              </a:rPr>
              <a:t>Conclusion:</a:t>
            </a:r>
            <a:r>
              <a:rPr lang="en-US"/>
              <a:t> K means algorithm is useful for undirected knowledge discovery and is relatively simple. K mean has found wide spread usage in lot of field raging from unsupervised learning of neural ,Pattern recognitions, classification analysis, Artificial intelligence ,Image processing and many others</a:t>
            </a:r>
          </a:p>
        </p:txBody>
      </p:sp>
    </p:spTree>
    <p:extLst>
      <p:ext uri="{BB962C8B-B14F-4D97-AF65-F5344CB8AC3E}">
        <p14:creationId xmlns:p14="http://schemas.microsoft.com/office/powerpoint/2010/main" val="260482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4D31-2DE1-8192-8498-278A10C5E3C7}"/>
              </a:ext>
            </a:extLst>
          </p:cNvPr>
          <p:cNvSpPr>
            <a:spLocks noGrp="1"/>
          </p:cNvSpPr>
          <p:nvPr>
            <p:ph type="title"/>
          </p:nvPr>
        </p:nvSpPr>
        <p:spPr>
          <a:xfrm>
            <a:off x="677334" y="609600"/>
            <a:ext cx="8596668" cy="727364"/>
          </a:xfrm>
        </p:spPr>
        <p:txBody>
          <a:bodyPr/>
          <a:lstStyle/>
          <a:p>
            <a:r>
              <a:rPr lang="en-US" b="1">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152DAF9-36B6-7749-2D18-43EF891ACD2E}"/>
              </a:ext>
            </a:extLst>
          </p:cNvPr>
          <p:cNvSpPr>
            <a:spLocks noGrp="1"/>
          </p:cNvSpPr>
          <p:nvPr>
            <p:ph idx="1"/>
          </p:nvPr>
        </p:nvSpPr>
        <p:spPr>
          <a:xfrm>
            <a:off x="677334" y="1600201"/>
            <a:ext cx="8596668" cy="4441162"/>
          </a:xfrm>
        </p:spPr>
        <p:txBody>
          <a:bodyPr vert="horz" lIns="91440" tIns="45720" rIns="91440" bIns="45720" rtlCol="0" anchor="t">
            <a:normAutofit/>
          </a:bodyPr>
          <a:lstStyle/>
          <a:p>
            <a:r>
              <a:rPr lang="en-US">
                <a:solidFill>
                  <a:schemeClr val="tx1"/>
                </a:solidFill>
                <a:latin typeface="Times New Roman" panose="02020603050405020304" pitchFamily="18" charset="0"/>
                <a:cs typeface="Times New Roman" panose="02020603050405020304" pitchFamily="18" charset="0"/>
              </a:rPr>
              <a:t>Clustering : Basic Concept</a:t>
            </a:r>
          </a:p>
          <a:p>
            <a:r>
              <a:rPr lang="en-US">
                <a:solidFill>
                  <a:schemeClr val="tx1"/>
                </a:solidFill>
                <a:latin typeface="Times New Roman"/>
                <a:cs typeface="Times New Roman"/>
              </a:rPr>
              <a:t>Types Of Clustering</a:t>
            </a:r>
          </a:p>
          <a:p>
            <a:r>
              <a:rPr lang="en-US">
                <a:solidFill>
                  <a:schemeClr val="tx1"/>
                </a:solidFill>
                <a:latin typeface="Times New Roman" panose="02020603050405020304" pitchFamily="18" charset="0"/>
                <a:cs typeface="Times New Roman" panose="02020603050405020304" pitchFamily="18" charset="0"/>
              </a:rPr>
              <a:t>K-means Clustering Algorithm</a:t>
            </a:r>
          </a:p>
          <a:p>
            <a:r>
              <a:rPr lang="en-US">
                <a:solidFill>
                  <a:schemeClr val="tx1"/>
                </a:solidFill>
                <a:latin typeface="Times New Roman" panose="02020603050405020304" pitchFamily="18" charset="0"/>
                <a:cs typeface="Times New Roman" panose="02020603050405020304" pitchFamily="18" charset="0"/>
              </a:rPr>
              <a:t>Requirements</a:t>
            </a:r>
          </a:p>
          <a:p>
            <a:r>
              <a:rPr lang="en-US">
                <a:solidFill>
                  <a:schemeClr val="tx1"/>
                </a:solidFill>
                <a:latin typeface="Times New Roman" panose="02020603050405020304" pitchFamily="18" charset="0"/>
                <a:cs typeface="Times New Roman" panose="02020603050405020304" pitchFamily="18" charset="0"/>
              </a:rPr>
              <a:t>Applications</a:t>
            </a:r>
          </a:p>
          <a:p>
            <a:r>
              <a:rPr lang="en-US">
                <a:solidFill>
                  <a:schemeClr val="tx1"/>
                </a:solidFill>
                <a:latin typeface="Times New Roman" panose="02020603050405020304" pitchFamily="18" charset="0"/>
                <a:cs typeface="Times New Roman" panose="02020603050405020304" pitchFamily="18" charset="0"/>
              </a:rPr>
              <a:t>Advantages and Disadvantages</a:t>
            </a:r>
          </a:p>
          <a:p>
            <a:r>
              <a:rPr lang="en-US">
                <a:solidFill>
                  <a:schemeClr val="tx1"/>
                </a:solidFill>
                <a:latin typeface="Times New Roman" panose="02020603050405020304" pitchFamily="18" charset="0"/>
                <a:cs typeface="Times New Roman" panose="02020603050405020304" pitchFamily="18" charset="0"/>
              </a:rPr>
              <a:t>Conclusion</a:t>
            </a:r>
          </a:p>
          <a:p>
            <a:endParaRPr lang="en-US"/>
          </a:p>
          <a:p>
            <a:endParaRPr lang="en-US"/>
          </a:p>
        </p:txBody>
      </p:sp>
    </p:spTree>
    <p:extLst>
      <p:ext uri="{BB962C8B-B14F-4D97-AF65-F5344CB8AC3E}">
        <p14:creationId xmlns:p14="http://schemas.microsoft.com/office/powerpoint/2010/main" val="410062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830DFF-62B5-EA42-E953-3BCDAA9CB4C9}"/>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Clustering basic concept</a:t>
            </a:r>
          </a:p>
        </p:txBody>
      </p:sp>
      <p:pic>
        <p:nvPicPr>
          <p:cNvPr id="5" name="Picture 4" descr="A diagram of clustering dots&#10;&#10;Description automatically generated">
            <a:extLst>
              <a:ext uri="{FF2B5EF4-FFF2-40B4-BE49-F238E27FC236}">
                <a16:creationId xmlns:a16="http://schemas.microsoft.com/office/drawing/2014/main" id="{75B53C7D-7D51-623E-A108-C2647D017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2210356"/>
            <a:ext cx="4650196" cy="3327465"/>
          </a:xfrm>
          <a:prstGeom prst="rect">
            <a:avLst/>
          </a:prstGeom>
        </p:spPr>
      </p:pic>
      <p:sp>
        <p:nvSpPr>
          <p:cNvPr id="3" name="Content Placeholder 2">
            <a:extLst>
              <a:ext uri="{FF2B5EF4-FFF2-40B4-BE49-F238E27FC236}">
                <a16:creationId xmlns:a16="http://schemas.microsoft.com/office/drawing/2014/main" id="{150B35CB-33BE-A8E0-520E-4FA6D3E700BF}"/>
              </a:ext>
            </a:extLst>
          </p:cNvPr>
          <p:cNvSpPr>
            <a:spLocks noGrp="1"/>
          </p:cNvSpPr>
          <p:nvPr>
            <p:ph idx="1"/>
          </p:nvPr>
        </p:nvSpPr>
        <p:spPr>
          <a:xfrm>
            <a:off x="7181725" y="2837329"/>
            <a:ext cx="4512988" cy="3317938"/>
          </a:xfrm>
        </p:spPr>
        <p:txBody>
          <a:bodyPr anchor="t">
            <a:normAutofit/>
          </a:bodyPr>
          <a:lstStyle/>
          <a:p>
            <a:pPr>
              <a:lnSpc>
                <a:spcPct val="90000"/>
              </a:lnSpc>
            </a:pPr>
            <a:r>
              <a:rPr lang="en-US" sz="1500">
                <a:solidFill>
                  <a:srgbClr val="FFFFFF"/>
                </a:solidFill>
              </a:rPr>
              <a:t>CLUSTERING Clustering  is traditionally viewed as an unsupervised method for data analysis. Clustering is the task of the population or data points into a  number of groups such that data points in the same groups are more to other data points in the same group than those in other groups. In simple words, the aim is to segregate groups with similar traits and assign them into clusters. It is a main task of exploratory data mining, and a common technique for statistical data analysis, used in many fields, including machine learning, pattern recognition, image analysis, information retrieval, bioinformatics, data compression, and computer graphics.     </a:t>
            </a:r>
          </a:p>
        </p:txBody>
      </p:sp>
    </p:spTree>
    <p:extLst>
      <p:ext uri="{BB962C8B-B14F-4D97-AF65-F5344CB8AC3E}">
        <p14:creationId xmlns:p14="http://schemas.microsoft.com/office/powerpoint/2010/main" val="2616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5A9D29-F0AE-221F-777F-98271FFB3AE8}"/>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Types of clustering</a:t>
            </a:r>
          </a:p>
        </p:txBody>
      </p:sp>
      <p:pic>
        <p:nvPicPr>
          <p:cNvPr id="5" name="Picture 4" descr="A diagram of different types of clusters&#10;&#10;Description automatically generated with medium confidence">
            <a:extLst>
              <a:ext uri="{FF2B5EF4-FFF2-40B4-BE49-F238E27FC236}">
                <a16:creationId xmlns:a16="http://schemas.microsoft.com/office/drawing/2014/main" id="{1EDB21DE-C723-FE05-D6D2-EF48B1E3A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26" y="1860331"/>
            <a:ext cx="4818319" cy="2711669"/>
          </a:xfrm>
          <a:prstGeom prst="rect">
            <a:avLst/>
          </a:prstGeom>
        </p:spPr>
      </p:pic>
      <p:sp>
        <p:nvSpPr>
          <p:cNvPr id="3" name="Content Placeholder 2">
            <a:extLst>
              <a:ext uri="{FF2B5EF4-FFF2-40B4-BE49-F238E27FC236}">
                <a16:creationId xmlns:a16="http://schemas.microsoft.com/office/drawing/2014/main" id="{500B5AE3-E5DE-9FC6-5728-8D2B72D28D19}"/>
              </a:ext>
            </a:extLst>
          </p:cNvPr>
          <p:cNvSpPr>
            <a:spLocks noGrp="1"/>
          </p:cNvSpPr>
          <p:nvPr>
            <p:ph idx="1"/>
          </p:nvPr>
        </p:nvSpPr>
        <p:spPr>
          <a:xfrm>
            <a:off x="7181725" y="2837329"/>
            <a:ext cx="4512988" cy="3317938"/>
          </a:xfrm>
        </p:spPr>
        <p:txBody>
          <a:bodyPr anchor="t">
            <a:normAutofit lnSpcReduction="10000"/>
          </a:bodyPr>
          <a:lstStyle/>
          <a:p>
            <a:pPr>
              <a:lnSpc>
                <a:spcPct val="90000"/>
              </a:lnSpc>
            </a:pPr>
            <a:r>
              <a:rPr lang="en-US" sz="1300">
                <a:solidFill>
                  <a:srgbClr val="FFFFFF"/>
                </a:solidFill>
              </a:rPr>
              <a:t>Broadly speaking, clustering can be divided into two subgroups </a:t>
            </a:r>
          </a:p>
          <a:p>
            <a:pPr>
              <a:lnSpc>
                <a:spcPct val="90000"/>
              </a:lnSpc>
            </a:pPr>
            <a:r>
              <a:rPr lang="en-US" sz="1300">
                <a:solidFill>
                  <a:srgbClr val="FFFFFF"/>
                </a:solidFill>
              </a:rPr>
              <a:t> HARD CLUSTERING: In hard clustering, each data point either belongs to a cluster completely or not. As an instance, we want the algorithm to read all of the tweets and determine if a tweet is a positive or a negative tweet. </a:t>
            </a:r>
          </a:p>
          <a:p>
            <a:pPr>
              <a:lnSpc>
                <a:spcPct val="90000"/>
              </a:lnSpc>
            </a:pPr>
            <a:r>
              <a:rPr lang="en-US" sz="1300">
                <a:solidFill>
                  <a:srgbClr val="FFFFFF"/>
                </a:solidFill>
              </a:rPr>
              <a:t>SOFT CLUSTERING: In the soft clustering method, each data point will not completely belong to one cluster, instead, it can be a member of more than one cluster it has a set of membership coefficients corresponding to the probability of being in a given cluster. As an instance, if you are attempting to forecast the rating changes for the counterparties who you trade with. . The algorithm can create clusters for each rating and indicate the likelihood of a counterparty to belong to a cluster. </a:t>
            </a:r>
          </a:p>
        </p:txBody>
      </p:sp>
    </p:spTree>
    <p:extLst>
      <p:ext uri="{BB962C8B-B14F-4D97-AF65-F5344CB8AC3E}">
        <p14:creationId xmlns:p14="http://schemas.microsoft.com/office/powerpoint/2010/main" val="336214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Isosceles Triangle 77">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Isosceles Triangle 81">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Isosceles Triangle 82">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B332791-B05D-8FA4-F710-2D2E12883E0B}"/>
              </a:ext>
            </a:extLst>
          </p:cNvPr>
          <p:cNvSpPr>
            <a:spLocks noGrp="1"/>
          </p:cNvSpPr>
          <p:nvPr>
            <p:ph type="ctrTitle"/>
          </p:nvPr>
        </p:nvSpPr>
        <p:spPr>
          <a:xfrm>
            <a:off x="2926080" y="137160"/>
            <a:ext cx="6347922" cy="1793240"/>
          </a:xfrm>
        </p:spPr>
        <p:txBody>
          <a:bodyPr vert="horz" lIns="91440" tIns="45720" rIns="91440" bIns="45720" rtlCol="0" anchor="t">
            <a:normAutofit/>
          </a:bodyPr>
          <a:lstStyle/>
          <a:p>
            <a:pPr algn="l"/>
            <a:r>
              <a:rPr lang="en-US" sz="3600"/>
              <a:t>       types of clustering</a:t>
            </a:r>
          </a:p>
        </p:txBody>
      </p:sp>
      <p:pic>
        <p:nvPicPr>
          <p:cNvPr id="5" name="Picture 4">
            <a:extLst>
              <a:ext uri="{FF2B5EF4-FFF2-40B4-BE49-F238E27FC236}">
                <a16:creationId xmlns:a16="http://schemas.microsoft.com/office/drawing/2014/main" id="{824FA566-93B5-D909-CEE5-C570D9E83502}"/>
              </a:ext>
            </a:extLst>
          </p:cNvPr>
          <p:cNvPicPr>
            <a:picLocks noChangeAspect="1"/>
          </p:cNvPicPr>
          <p:nvPr/>
        </p:nvPicPr>
        <p:blipFill>
          <a:blip r:embed="rId2"/>
          <a:stretch>
            <a:fillRect/>
          </a:stretch>
        </p:blipFill>
        <p:spPr>
          <a:xfrm>
            <a:off x="677333" y="1256739"/>
            <a:ext cx="3150527" cy="1307469"/>
          </a:xfrm>
          <a:prstGeom prst="rect">
            <a:avLst/>
          </a:prstGeom>
        </p:spPr>
      </p:pic>
      <p:sp>
        <p:nvSpPr>
          <p:cNvPr id="3" name="Content Placeholder 2">
            <a:extLst>
              <a:ext uri="{FF2B5EF4-FFF2-40B4-BE49-F238E27FC236}">
                <a16:creationId xmlns:a16="http://schemas.microsoft.com/office/drawing/2014/main" id="{1C37101C-71D2-DEE9-89E5-3AA6C259375E}"/>
              </a:ext>
            </a:extLst>
          </p:cNvPr>
          <p:cNvSpPr>
            <a:spLocks noGrp="1"/>
          </p:cNvSpPr>
          <p:nvPr>
            <p:ph type="subTitle" idx="1"/>
          </p:nvPr>
        </p:nvSpPr>
        <p:spPr>
          <a:xfrm>
            <a:off x="5057580" y="2160589"/>
            <a:ext cx="4216421" cy="3880773"/>
          </a:xfrm>
        </p:spPr>
        <p:txBody>
          <a:bodyPr vert="horz" lIns="91440" tIns="45720" rIns="91440" bIns="45720" rtlCol="0">
            <a:normAutofit/>
          </a:bodyPr>
          <a:lstStyle/>
          <a:p>
            <a:pPr algn="l">
              <a:buFont typeface="Wingdings 3" charset="2"/>
              <a:buChar char=""/>
            </a:pPr>
            <a:r>
              <a:rPr lang="en-US">
                <a:solidFill>
                  <a:schemeClr val="tx1">
                    <a:lumMod val="75000"/>
                    <a:lumOff val="25000"/>
                  </a:schemeClr>
                </a:solidFill>
              </a:rPr>
              <a:t>Is clustering typically …? </a:t>
            </a:r>
          </a:p>
          <a:p>
            <a:pPr algn="l">
              <a:buFont typeface="Wingdings 3" charset="2"/>
              <a:buChar char=""/>
            </a:pPr>
            <a:r>
              <a:rPr lang="en-US">
                <a:solidFill>
                  <a:schemeClr val="tx1">
                    <a:lumMod val="75000"/>
                    <a:lumOff val="25000"/>
                  </a:schemeClr>
                </a:solidFill>
              </a:rPr>
              <a:t>A. Supervised</a:t>
            </a:r>
          </a:p>
          <a:p>
            <a:pPr algn="l">
              <a:buFont typeface="Wingdings 3" charset="2"/>
              <a:buChar char=""/>
            </a:pPr>
            <a:r>
              <a:rPr lang="en-US">
                <a:solidFill>
                  <a:schemeClr val="tx1">
                    <a:lumMod val="75000"/>
                    <a:lumOff val="25000"/>
                  </a:schemeClr>
                </a:solidFill>
              </a:rPr>
              <a:t> B. Unsupervised </a:t>
            </a:r>
          </a:p>
          <a:p>
            <a:pPr algn="l">
              <a:buFont typeface="Wingdings 3" charset="2"/>
              <a:buChar char=""/>
            </a:pPr>
            <a:endParaRPr lang="en-US">
              <a:solidFill>
                <a:schemeClr val="tx1">
                  <a:lumMod val="75000"/>
                  <a:lumOff val="25000"/>
                </a:schemeClr>
              </a:solidFill>
            </a:endParaRPr>
          </a:p>
          <a:p>
            <a:pPr algn="l">
              <a:buFont typeface="Wingdings 3" charset="2"/>
              <a:buChar char=""/>
            </a:pPr>
            <a:endParaRPr lang="en-US">
              <a:solidFill>
                <a:schemeClr val="tx1">
                  <a:lumMod val="75000"/>
                  <a:lumOff val="25000"/>
                </a:schemeClr>
              </a:solidFill>
            </a:endParaRPr>
          </a:p>
        </p:txBody>
      </p:sp>
      <p:pic>
        <p:nvPicPr>
          <p:cNvPr id="34" name="Picture 33">
            <a:extLst>
              <a:ext uri="{FF2B5EF4-FFF2-40B4-BE49-F238E27FC236}">
                <a16:creationId xmlns:a16="http://schemas.microsoft.com/office/drawing/2014/main" id="{ED1C58E6-615C-1E4F-1F56-E69BA5A9CBEC}"/>
              </a:ext>
            </a:extLst>
          </p:cNvPr>
          <p:cNvPicPr>
            <a:picLocks noChangeAspect="1"/>
          </p:cNvPicPr>
          <p:nvPr/>
        </p:nvPicPr>
        <p:blipFill>
          <a:blip r:embed="rId3"/>
          <a:stretch>
            <a:fillRect/>
          </a:stretch>
        </p:blipFill>
        <p:spPr>
          <a:xfrm>
            <a:off x="954679" y="3196562"/>
            <a:ext cx="3451377" cy="2844800"/>
          </a:xfrm>
          <a:prstGeom prst="rect">
            <a:avLst/>
          </a:prstGeom>
        </p:spPr>
      </p:pic>
    </p:spTree>
    <p:extLst>
      <p:ext uri="{BB962C8B-B14F-4D97-AF65-F5344CB8AC3E}">
        <p14:creationId xmlns:p14="http://schemas.microsoft.com/office/powerpoint/2010/main" val="318786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479D-FB59-7829-B048-C4CB2967C468}"/>
              </a:ext>
            </a:extLst>
          </p:cNvPr>
          <p:cNvSpPr>
            <a:spLocks noGrp="1"/>
          </p:cNvSpPr>
          <p:nvPr>
            <p:ph type="title"/>
          </p:nvPr>
        </p:nvSpPr>
        <p:spPr/>
        <p:txBody>
          <a:bodyPr/>
          <a:lstStyle/>
          <a:p>
            <a:r>
              <a:rPr lang="en-US"/>
              <a:t>K MEANS CLUSTERING</a:t>
            </a:r>
          </a:p>
        </p:txBody>
      </p:sp>
      <p:sp>
        <p:nvSpPr>
          <p:cNvPr id="3" name="Content Placeholder 2">
            <a:extLst>
              <a:ext uri="{FF2B5EF4-FFF2-40B4-BE49-F238E27FC236}">
                <a16:creationId xmlns:a16="http://schemas.microsoft.com/office/drawing/2014/main" id="{38FDBE5D-5176-4ADF-98E0-80DE0C894815}"/>
              </a:ext>
            </a:extLst>
          </p:cNvPr>
          <p:cNvSpPr>
            <a:spLocks noGrp="1"/>
          </p:cNvSpPr>
          <p:nvPr>
            <p:ph idx="1"/>
          </p:nvPr>
        </p:nvSpPr>
        <p:spPr/>
        <p:txBody>
          <a:bodyPr/>
          <a:lstStyle/>
          <a:p>
            <a:r>
              <a:rPr lang="en-US"/>
              <a:t>K-means clustering (Macqueen, 1967) is a method commonly used to automatically partition a data set into k groups. It proceeds by selecting k initial cluster. K-means clustering is a type of unsupervised learning, which is used when you have unlabeled data (</a:t>
            </a:r>
            <a:r>
              <a:rPr lang="en-US" err="1"/>
              <a:t>i.E.</a:t>
            </a:r>
            <a:r>
              <a:rPr lang="en-US"/>
              <a:t>, Data without defined categories or groups). The goal of this algorithm is to find groups in the data, with the number of groups represented by the variable K (N ≥ K). The algorithm works iteratively to assign each data point to one of K groups based on the features that are provided. Data points are clustered based on feature similarity. The results of the k-means clustering algorithm are: 1.the centroids of the K clusters, which can be used to label new data. 2.labels for the training data (each data point is assigned to a single cluster)</a:t>
            </a:r>
          </a:p>
        </p:txBody>
      </p:sp>
    </p:spTree>
    <p:extLst>
      <p:ext uri="{BB962C8B-B14F-4D97-AF65-F5344CB8AC3E}">
        <p14:creationId xmlns:p14="http://schemas.microsoft.com/office/powerpoint/2010/main" val="92749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50CC-A95F-5894-07CF-8B6E898C2664}"/>
              </a:ext>
            </a:extLst>
          </p:cNvPr>
          <p:cNvSpPr>
            <a:spLocks noGrp="1"/>
          </p:cNvSpPr>
          <p:nvPr>
            <p:ph type="title"/>
          </p:nvPr>
        </p:nvSpPr>
        <p:spPr/>
        <p:txBody>
          <a:bodyPr/>
          <a:lstStyle/>
          <a:p>
            <a:r>
              <a:rPr lang="en-US"/>
              <a:t>K means clustering algorithms</a:t>
            </a:r>
          </a:p>
        </p:txBody>
      </p:sp>
      <p:sp>
        <p:nvSpPr>
          <p:cNvPr id="3" name="Content Placeholder 2">
            <a:extLst>
              <a:ext uri="{FF2B5EF4-FFF2-40B4-BE49-F238E27FC236}">
                <a16:creationId xmlns:a16="http://schemas.microsoft.com/office/drawing/2014/main" id="{ADCAB324-EC86-3496-6C43-1863C433A1E3}"/>
              </a:ext>
            </a:extLst>
          </p:cNvPr>
          <p:cNvSpPr>
            <a:spLocks noGrp="1"/>
          </p:cNvSpPr>
          <p:nvPr>
            <p:ph idx="1"/>
          </p:nvPr>
        </p:nvSpPr>
        <p:spPr>
          <a:xfrm>
            <a:off x="677333" y="2160589"/>
            <a:ext cx="10095961" cy="4697411"/>
          </a:xfrm>
        </p:spPr>
        <p:txBody>
          <a:bodyPr vert="horz" lIns="91440" tIns="45720" rIns="91440" bIns="45720" rtlCol="0" anchor="t">
            <a:normAutofit/>
          </a:bodyPr>
          <a:lstStyle/>
          <a:p>
            <a:r>
              <a:rPr lang="en-US"/>
              <a:t>AS, YOU CAN SEE, K-MEANS ALGORITHM IS COMPOSED OF 3 STEPS: </a:t>
            </a:r>
          </a:p>
          <a:p>
            <a:r>
              <a:rPr lang="en-US"/>
              <a:t>STEP 1: INITIALIZATION The first thing k-means does, is randomly choose K examples (data points) from the dataset as initial centroids and that’s simply because it does not know yet where the center of each cluster is. (A centroid is the center of a cluster). </a:t>
            </a:r>
          </a:p>
          <a:p>
            <a:r>
              <a:rPr lang="en-US"/>
              <a:t>STEP 2: CLUSTER ASSIGNMENT Then, all the data points that are the closest (similar) to a centroid will create a cluster. If we’re using the Euclidean distance between data points and every centroid, a straight line is drawn between two centroids, then a perpendicular bisector (boundary line) divides this line into two clusters. </a:t>
            </a:r>
          </a:p>
          <a:p>
            <a:r>
              <a:rPr lang="en-US"/>
              <a:t>STEP 3: MOVE THE CENTROID Now, we have new clusters, that need centers. A centroid’s new value is going to be the mean of all the examples (data points) in a cluster. We’ll keep repeating step 2 and 3 until the centroids stop moving, in other words, k-means algorithm is converged. </a:t>
            </a:r>
          </a:p>
        </p:txBody>
      </p:sp>
    </p:spTree>
    <p:extLst>
      <p:ext uri="{BB962C8B-B14F-4D97-AF65-F5344CB8AC3E}">
        <p14:creationId xmlns:p14="http://schemas.microsoft.com/office/powerpoint/2010/main" val="146149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3" name="Title 12">
            <a:extLst>
              <a:ext uri="{FF2B5EF4-FFF2-40B4-BE49-F238E27FC236}">
                <a16:creationId xmlns:a16="http://schemas.microsoft.com/office/drawing/2014/main" id="{DD2ED2C0-1284-0B7F-A7D0-F5DC72E12EC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K means clustering algorithms</a:t>
            </a:r>
          </a:p>
        </p:txBody>
      </p:sp>
      <p:pic>
        <p:nvPicPr>
          <p:cNvPr id="35" name="Content Placeholder 34">
            <a:extLst>
              <a:ext uri="{FF2B5EF4-FFF2-40B4-BE49-F238E27FC236}">
                <a16:creationId xmlns:a16="http://schemas.microsoft.com/office/drawing/2014/main" id="{5808229C-225E-905D-F570-E29C4537E3A4}"/>
              </a:ext>
            </a:extLst>
          </p:cNvPr>
          <p:cNvPicPr>
            <a:picLocks noGrp="1" noChangeAspect="1"/>
          </p:cNvPicPr>
          <p:nvPr>
            <p:ph idx="1"/>
          </p:nvPr>
        </p:nvPicPr>
        <p:blipFill>
          <a:blip r:embed="rId2"/>
          <a:stretch>
            <a:fillRect/>
          </a:stretch>
        </p:blipFill>
        <p:spPr>
          <a:xfrm>
            <a:off x="2500941" y="934222"/>
            <a:ext cx="5258086" cy="3299450"/>
          </a:xfrm>
          <a:prstGeom prst="rect">
            <a:avLst/>
          </a:prstGeom>
        </p:spPr>
      </p:pic>
    </p:spTree>
    <p:extLst>
      <p:ext uri="{BB962C8B-B14F-4D97-AF65-F5344CB8AC3E}">
        <p14:creationId xmlns:p14="http://schemas.microsoft.com/office/powerpoint/2010/main" val="29426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3FD2-A5D4-86BA-5EBE-4B92BC3EFFE0}"/>
              </a:ext>
            </a:extLst>
          </p:cNvPr>
          <p:cNvSpPr>
            <a:spLocks noGrp="1"/>
          </p:cNvSpPr>
          <p:nvPr>
            <p:ph type="title"/>
          </p:nvPr>
        </p:nvSpPr>
        <p:spPr>
          <a:xfrm>
            <a:off x="677334" y="609600"/>
            <a:ext cx="8596668" cy="1320800"/>
          </a:xfrm>
        </p:spPr>
        <p:txBody>
          <a:bodyPr>
            <a:normAutofit/>
          </a:bodyPr>
          <a:lstStyle/>
          <a:p>
            <a:r>
              <a:rPr lang="en-US"/>
              <a:t>K means clustering algorithm</a:t>
            </a:r>
          </a:p>
        </p:txBody>
      </p:sp>
      <p:sp>
        <p:nvSpPr>
          <p:cNvPr id="3" name="Content Placeholder 2">
            <a:extLst>
              <a:ext uri="{FF2B5EF4-FFF2-40B4-BE49-F238E27FC236}">
                <a16:creationId xmlns:a16="http://schemas.microsoft.com/office/drawing/2014/main" id="{D785C057-D7FE-7E33-6A72-F485FC407481}"/>
              </a:ext>
            </a:extLst>
          </p:cNvPr>
          <p:cNvSpPr>
            <a:spLocks noGrp="1"/>
          </p:cNvSpPr>
          <p:nvPr>
            <p:ph idx="1"/>
          </p:nvPr>
        </p:nvSpPr>
        <p:spPr>
          <a:xfrm>
            <a:off x="677332" y="2160589"/>
            <a:ext cx="4410718" cy="3880773"/>
          </a:xfrm>
        </p:spPr>
        <p:txBody>
          <a:bodyPr>
            <a:normAutofit/>
          </a:bodyPr>
          <a:lstStyle/>
          <a:p>
            <a:r>
              <a:rPr lang="en-US"/>
              <a:t>CLUSTER ANALYSIS – EXAMPLE We will work with a real-number example of the well-known k-means clustering algorithm. We will try to find clusters in the below dataset, consisting of 5 points.</a:t>
            </a:r>
          </a:p>
        </p:txBody>
      </p:sp>
      <p:pic>
        <p:nvPicPr>
          <p:cNvPr id="7" name="Picture 6">
            <a:extLst>
              <a:ext uri="{FF2B5EF4-FFF2-40B4-BE49-F238E27FC236}">
                <a16:creationId xmlns:a16="http://schemas.microsoft.com/office/drawing/2014/main" id="{2BAC5F7A-E6BA-67A4-695A-09148AE8812D}"/>
              </a:ext>
            </a:extLst>
          </p:cNvPr>
          <p:cNvPicPr>
            <a:picLocks noChangeAspect="1"/>
          </p:cNvPicPr>
          <p:nvPr/>
        </p:nvPicPr>
        <p:blipFill>
          <a:blip r:embed="rId2"/>
          <a:stretch>
            <a:fillRect/>
          </a:stretch>
        </p:blipFill>
        <p:spPr>
          <a:xfrm>
            <a:off x="5752407" y="1591760"/>
            <a:ext cx="2495912" cy="2394453"/>
          </a:xfrm>
          <a:prstGeom prst="rect">
            <a:avLst/>
          </a:prstGeom>
        </p:spPr>
      </p:pic>
      <p:pic>
        <p:nvPicPr>
          <p:cNvPr id="5" name="Picture 4">
            <a:extLst>
              <a:ext uri="{FF2B5EF4-FFF2-40B4-BE49-F238E27FC236}">
                <a16:creationId xmlns:a16="http://schemas.microsoft.com/office/drawing/2014/main" id="{D587E662-C5C9-4F35-E163-549CB6C5E89C}"/>
              </a:ext>
            </a:extLst>
          </p:cNvPr>
          <p:cNvPicPr>
            <a:picLocks noChangeAspect="1"/>
          </p:cNvPicPr>
          <p:nvPr/>
        </p:nvPicPr>
        <p:blipFill>
          <a:blip r:embed="rId3"/>
          <a:stretch>
            <a:fillRect/>
          </a:stretch>
        </p:blipFill>
        <p:spPr>
          <a:xfrm>
            <a:off x="5453149" y="4151192"/>
            <a:ext cx="3820853" cy="2097208"/>
          </a:xfrm>
          <a:prstGeom prst="rect">
            <a:avLst/>
          </a:prstGeom>
        </p:spPr>
      </p:pic>
    </p:spTree>
    <p:extLst>
      <p:ext uri="{BB962C8B-B14F-4D97-AF65-F5344CB8AC3E}">
        <p14:creationId xmlns:p14="http://schemas.microsoft.com/office/powerpoint/2010/main" val="29170192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1768</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An Efficient K-Means Clustering Algorithm</vt:lpstr>
      <vt:lpstr>Contents:</vt:lpstr>
      <vt:lpstr>Clustering basic concept</vt:lpstr>
      <vt:lpstr>Types of clustering</vt:lpstr>
      <vt:lpstr>       types of clustering</vt:lpstr>
      <vt:lpstr>K MEANS CLUSTERING</vt:lpstr>
      <vt:lpstr>K means clustering algorithms</vt:lpstr>
      <vt:lpstr>K means clustering algorithms</vt:lpstr>
      <vt:lpstr>K means clustering algorithm</vt:lpstr>
      <vt:lpstr>K means clustering algorithms</vt:lpstr>
      <vt:lpstr>K means clustering algorithms</vt:lpstr>
      <vt:lpstr>K means clustering algorithms</vt:lpstr>
      <vt:lpstr>               requirements</vt:lpstr>
      <vt:lpstr>                   Applications</vt:lpstr>
      <vt:lpstr>                      Applications</vt:lpstr>
      <vt:lpstr>K-means advantages and disadvantages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K-Means Clustering Algorithm</dc:title>
  <dc:creator>Koushik Veldhi</dc:creator>
  <cp:lastModifiedBy>Pooja Mougli</cp:lastModifiedBy>
  <cp:revision>2</cp:revision>
  <dcterms:created xsi:type="dcterms:W3CDTF">2023-11-28T04:14:12Z</dcterms:created>
  <dcterms:modified xsi:type="dcterms:W3CDTF">2023-12-12T01:19:23Z</dcterms:modified>
</cp:coreProperties>
</file>