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B97A27-83B6-4FBD-9D9C-26CA8CBADF5A}">
  <a:tblStyle styleId="{1AB97A27-83B6-4FBD-9D9C-26CA8CBADF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7dfe93fb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7dfe93fb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7fbf006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7fbf006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7dfe93fbb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7dfe93fbb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7dfe93fb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7dfe93fb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7dfe93fbb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7dfe93fbb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dfd62ae8f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dfd62ae8f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dfd62ae8f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dfd62ae8f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7dfe93fbb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7dfe93fbb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dfd62ae8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dfd62ae8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dfd62ae8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dfd62ae8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7dfe93fb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7dfe93fb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dfd62ae8f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dfd62ae8f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dfd62ae8f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dfd62ae8f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dfd62ae8f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dfd62ae8f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dfd62ae8f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5dfd62ae8f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dfd62ae8f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dfd62ae8f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37dfe93fbb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37dfe93fbb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37dfe93fbb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37dfe93fbb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dfd62ae8f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5dfd62ae8f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dfd62ae8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dfd62ae8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dfd62ae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dfd62ae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dfd62ae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dfd62ae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7dfe93fb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7dfe93fb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dfd62ae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dfd62ae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7dfe93fb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7dfe93fb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7fbf0063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7fbf0063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7dfe93fbb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7dfe93fbb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jstage.jst.go.jp/article/jceeek/2018/0/2018_19/_pdf/-char/j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amyzaf.com/ML/nlp/nlp.html"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ids-cv/wrim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3450" y="1090450"/>
            <a:ext cx="8520600" cy="97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sz="4200"/>
              <a:t>Word2vecを用いた文章の感情分析</a:t>
            </a:r>
            <a:endParaRPr sz="4200"/>
          </a:p>
        </p:txBody>
      </p:sp>
      <p:sp>
        <p:nvSpPr>
          <p:cNvPr id="55" name="Google Shape;55;p13"/>
          <p:cNvSpPr txBox="1"/>
          <p:nvPr>
            <p:ph idx="1" type="subTitle"/>
          </p:nvPr>
        </p:nvSpPr>
        <p:spPr>
          <a:xfrm>
            <a:off x="311700" y="2834125"/>
            <a:ext cx="8520600" cy="1411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58"/>
              <a:buNone/>
            </a:pPr>
            <a:r>
              <a:rPr lang="ja" sz="2010"/>
              <a:t>グループ1</a:t>
            </a:r>
            <a:endParaRPr sz="2010"/>
          </a:p>
          <a:p>
            <a:pPr indent="0" lvl="0" marL="0" rtl="0" algn="ctr">
              <a:lnSpc>
                <a:spcPct val="80000"/>
              </a:lnSpc>
              <a:spcBef>
                <a:spcPts val="0"/>
              </a:spcBef>
              <a:spcAft>
                <a:spcPts val="0"/>
              </a:spcAft>
              <a:buSzPts val="358"/>
              <a:buNone/>
            </a:pPr>
            <a:r>
              <a:rPr lang="ja" sz="2010"/>
              <a:t>215135K 玉城浩輔</a:t>
            </a:r>
            <a:endParaRPr sz="2010"/>
          </a:p>
          <a:p>
            <a:pPr indent="0" lvl="0" marL="0" rtl="0" algn="ctr">
              <a:lnSpc>
                <a:spcPct val="80000"/>
              </a:lnSpc>
              <a:spcBef>
                <a:spcPts val="0"/>
              </a:spcBef>
              <a:spcAft>
                <a:spcPts val="0"/>
              </a:spcAft>
              <a:buSzPts val="358"/>
              <a:buNone/>
            </a:pPr>
            <a:r>
              <a:rPr lang="ja" sz="2010"/>
              <a:t>215402B 内藤一</a:t>
            </a:r>
            <a:endParaRPr sz="2010"/>
          </a:p>
          <a:p>
            <a:pPr indent="0" lvl="0" marL="0" rtl="0" algn="ctr">
              <a:lnSpc>
                <a:spcPct val="80000"/>
              </a:lnSpc>
              <a:spcBef>
                <a:spcPts val="0"/>
              </a:spcBef>
              <a:spcAft>
                <a:spcPts val="0"/>
              </a:spcAft>
              <a:buSzPts val="358"/>
              <a:buNone/>
            </a:pPr>
            <a:r>
              <a:rPr lang="ja" sz="2010"/>
              <a:t>215721H Luong Van Bao </a:t>
            </a:r>
            <a:endParaRPr sz="2010"/>
          </a:p>
          <a:p>
            <a:pPr indent="0" lvl="0" marL="0" rtl="0" algn="ctr">
              <a:lnSpc>
                <a:spcPct val="80000"/>
              </a:lnSpc>
              <a:spcBef>
                <a:spcPts val="0"/>
              </a:spcBef>
              <a:spcAft>
                <a:spcPts val="0"/>
              </a:spcAft>
              <a:buSzPts val="358"/>
              <a:buNone/>
            </a:pPr>
            <a:r>
              <a:rPr lang="ja" sz="2010"/>
              <a:t>215760J Hyun Juwon</a:t>
            </a:r>
            <a:endParaRPr sz="2010"/>
          </a:p>
          <a:p>
            <a:pPr indent="0" lvl="0" marL="0" rtl="0" algn="ctr">
              <a:lnSpc>
                <a:spcPct val="80000"/>
              </a:lnSpc>
              <a:spcBef>
                <a:spcPts val="0"/>
              </a:spcBef>
              <a:spcAft>
                <a:spcPts val="0"/>
              </a:spcAft>
              <a:buSzPts val="358"/>
              <a:buNone/>
            </a:pPr>
            <a:r>
              <a:t/>
            </a:r>
            <a:endParaRPr sz="201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実験方法</a:t>
            </a:r>
            <a:endParaRPr/>
          </a:p>
        </p:txBody>
      </p:sp>
      <p:sp>
        <p:nvSpPr>
          <p:cNvPr id="186" name="Google Shape;18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前処理の説明</a:t>
            </a:r>
            <a:endParaRPr/>
          </a:p>
          <a:p>
            <a:pPr indent="-317500" lvl="1" marL="914400" rtl="0" algn="l">
              <a:spcBef>
                <a:spcPts val="0"/>
              </a:spcBef>
              <a:spcAft>
                <a:spcPts val="0"/>
              </a:spcAft>
              <a:buSzPts val="1400"/>
              <a:buChar char="○"/>
            </a:pPr>
            <a:r>
              <a:rPr lang="ja"/>
              <a:t>テキストデータにはノイズが多く含まれているため、自然言語処理のモデルに渡す前に前処理を行う必要がある。</a:t>
            </a:r>
            <a:endParaRPr/>
          </a:p>
          <a:p>
            <a:pPr indent="-317500" lvl="1" marL="914400" rtl="0" algn="l">
              <a:spcBef>
                <a:spcPts val="0"/>
              </a:spcBef>
              <a:spcAft>
                <a:spcPts val="0"/>
              </a:spcAft>
              <a:buSzPts val="1400"/>
              <a:buChar char="○"/>
            </a:pPr>
            <a:r>
              <a:rPr lang="ja"/>
              <a:t>一般的には、正規化、分かち書き、ストップワード除去など</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ja"/>
              <a:t>今回行った前処理</a:t>
            </a:r>
            <a:endParaRPr/>
          </a:p>
          <a:p>
            <a:pPr indent="-342900" lvl="0" marL="914400" rtl="0" algn="l">
              <a:spcBef>
                <a:spcPts val="0"/>
              </a:spcBef>
              <a:spcAft>
                <a:spcPts val="0"/>
              </a:spcAft>
              <a:buSzPts val="1800"/>
              <a:buAutoNum type="arabicPeriod"/>
            </a:pPr>
            <a:r>
              <a:rPr lang="ja"/>
              <a:t>neologdn (テキストの正規化処理を行う Python ライブラリ)で正規化</a:t>
            </a:r>
            <a:endParaRPr/>
          </a:p>
          <a:p>
            <a:pPr indent="-342900" lvl="0" marL="914400" rtl="0" algn="l">
              <a:spcBef>
                <a:spcPts val="0"/>
              </a:spcBef>
              <a:spcAft>
                <a:spcPts val="0"/>
              </a:spcAft>
              <a:buSzPts val="1800"/>
              <a:buAutoNum type="arabicPeriod"/>
            </a:pPr>
            <a:r>
              <a:rPr lang="ja"/>
              <a:t>数字を全て0に置き換え</a:t>
            </a:r>
            <a:endParaRPr/>
          </a:p>
          <a:p>
            <a:pPr indent="-342900" lvl="0" marL="914400" rtl="0" algn="l">
              <a:spcBef>
                <a:spcPts val="0"/>
              </a:spcBef>
              <a:spcAft>
                <a:spcPts val="0"/>
              </a:spcAft>
              <a:buSzPts val="1800"/>
              <a:buAutoNum type="arabicPeriod"/>
            </a:pPr>
            <a:r>
              <a:rPr lang="ja"/>
              <a:t>Sudachiで分かち書き &amp; NFKC正規化</a:t>
            </a:r>
            <a:endParaRPr/>
          </a:p>
          <a:p>
            <a:pPr indent="-342900" lvl="0" marL="914400" rtl="0" algn="l">
              <a:spcBef>
                <a:spcPts val="0"/>
              </a:spcBef>
              <a:spcAft>
                <a:spcPts val="0"/>
              </a:spcAft>
              <a:buSzPts val="1800"/>
              <a:buAutoNum type="arabicPeriod"/>
            </a:pPr>
            <a:r>
              <a:rPr lang="ja"/>
              <a:t>ストップワード除去</a:t>
            </a:r>
            <a:endParaRPr/>
          </a:p>
        </p:txBody>
      </p:sp>
      <p:sp>
        <p:nvSpPr>
          <p:cNvPr id="187" name="Google Shape;18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前処理の例</a:t>
            </a:r>
            <a:endParaRPr/>
          </a:p>
        </p:txBody>
      </p:sp>
      <p:sp>
        <p:nvSpPr>
          <p:cNvPr id="193" name="Google Shape;193;p23"/>
          <p:cNvSpPr txBox="1"/>
          <p:nvPr>
            <p:ph idx="1" type="body"/>
          </p:nvPr>
        </p:nvSpPr>
        <p:spPr>
          <a:xfrm>
            <a:off x="311700" y="1152475"/>
            <a:ext cx="8520600" cy="3769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ja" sz="1795"/>
              <a:t>例) 		</a:t>
            </a:r>
            <a:r>
              <a:rPr lang="ja" sz="1795">
                <a:solidFill>
                  <a:srgbClr val="980000"/>
                </a:solidFill>
              </a:rPr>
              <a:t>'</a:t>
            </a:r>
            <a:r>
              <a:rPr lang="ja" sz="1795">
                <a:solidFill>
                  <a:srgbClr val="980000"/>
                </a:solidFill>
              </a:rPr>
              <a:t>あと5分で1限遅れる！ﾔﾊﾞｲ'</a:t>
            </a:r>
            <a:endParaRPr sz="1795">
              <a:solidFill>
                <a:srgbClr val="980000"/>
              </a:solidFill>
            </a:endParaRPr>
          </a:p>
          <a:p>
            <a:pPr indent="-342582" lvl="0" marL="457200" rtl="0" algn="l">
              <a:lnSpc>
                <a:spcPct val="95000"/>
              </a:lnSpc>
              <a:spcBef>
                <a:spcPts val="1200"/>
              </a:spcBef>
              <a:spcAft>
                <a:spcPts val="0"/>
              </a:spcAft>
              <a:buSzPts val="1795"/>
              <a:buAutoNum type="arabicPeriod"/>
            </a:pPr>
            <a:r>
              <a:rPr lang="ja" sz="1795"/>
              <a:t>neologdnで正規化</a:t>
            </a:r>
            <a:endParaRPr sz="1795"/>
          </a:p>
          <a:p>
            <a:pPr indent="0" lvl="0" marL="0" rtl="0" algn="l">
              <a:lnSpc>
                <a:spcPct val="95000"/>
              </a:lnSpc>
              <a:spcBef>
                <a:spcPts val="1200"/>
              </a:spcBef>
              <a:spcAft>
                <a:spcPts val="0"/>
              </a:spcAft>
              <a:buSzPts val="852"/>
              <a:buNone/>
            </a:pPr>
            <a:r>
              <a:rPr lang="ja" sz="1795"/>
              <a:t>		</a:t>
            </a:r>
            <a:r>
              <a:rPr lang="ja" sz="1795">
                <a:solidFill>
                  <a:srgbClr val="980000"/>
                </a:solidFill>
              </a:rPr>
              <a:t>'あと5分で1限遅れる!ヤバイ'</a:t>
            </a:r>
            <a:endParaRPr sz="1795">
              <a:solidFill>
                <a:srgbClr val="980000"/>
              </a:solidFill>
            </a:endParaRPr>
          </a:p>
          <a:p>
            <a:pPr indent="-342582" lvl="0" marL="457200" rtl="0" algn="l">
              <a:lnSpc>
                <a:spcPct val="95000"/>
              </a:lnSpc>
              <a:spcBef>
                <a:spcPts val="1200"/>
              </a:spcBef>
              <a:spcAft>
                <a:spcPts val="0"/>
              </a:spcAft>
              <a:buSzPts val="1795"/>
              <a:buAutoNum type="arabicPeriod"/>
            </a:pPr>
            <a:r>
              <a:rPr lang="ja" sz="1795"/>
              <a:t>数字を全て0に置き換え	</a:t>
            </a:r>
            <a:endParaRPr sz="1795"/>
          </a:p>
          <a:p>
            <a:pPr indent="0" lvl="0" marL="0" rtl="0" algn="l">
              <a:lnSpc>
                <a:spcPct val="95000"/>
              </a:lnSpc>
              <a:spcBef>
                <a:spcPts val="1200"/>
              </a:spcBef>
              <a:spcAft>
                <a:spcPts val="0"/>
              </a:spcAft>
              <a:buSzPts val="852"/>
              <a:buNone/>
            </a:pPr>
            <a:r>
              <a:rPr lang="ja" sz="1795"/>
              <a:t>		</a:t>
            </a:r>
            <a:r>
              <a:rPr lang="ja" sz="1795">
                <a:solidFill>
                  <a:srgbClr val="980000"/>
                </a:solidFill>
              </a:rPr>
              <a:t>'あと0分で0限遅れる!ヤバイ'</a:t>
            </a:r>
            <a:endParaRPr sz="1795">
              <a:solidFill>
                <a:srgbClr val="980000"/>
              </a:solidFill>
            </a:endParaRPr>
          </a:p>
          <a:p>
            <a:pPr indent="-342582" lvl="0" marL="457200" rtl="0" algn="l">
              <a:lnSpc>
                <a:spcPct val="95000"/>
              </a:lnSpc>
              <a:spcBef>
                <a:spcPts val="1200"/>
              </a:spcBef>
              <a:spcAft>
                <a:spcPts val="0"/>
              </a:spcAft>
              <a:buSzPts val="1795"/>
              <a:buAutoNum type="arabicPeriod"/>
            </a:pPr>
            <a:r>
              <a:rPr lang="ja" sz="1795"/>
              <a:t>Sudachiで分かち書き &amp; NFKC正規化</a:t>
            </a:r>
            <a:endParaRPr sz="1795"/>
          </a:p>
          <a:p>
            <a:pPr indent="0" lvl="0" marL="0" rtl="0" algn="l">
              <a:lnSpc>
                <a:spcPct val="95000"/>
              </a:lnSpc>
              <a:spcBef>
                <a:spcPts val="1200"/>
              </a:spcBef>
              <a:spcAft>
                <a:spcPts val="0"/>
              </a:spcAft>
              <a:buSzPts val="852"/>
              <a:buNone/>
            </a:pPr>
            <a:r>
              <a:rPr lang="ja" sz="1795"/>
              <a:t>		</a:t>
            </a:r>
            <a:r>
              <a:rPr lang="ja" sz="1795">
                <a:solidFill>
                  <a:srgbClr val="980000"/>
                </a:solidFill>
              </a:rPr>
              <a:t>'あと',  '0',  '分',  'で',  '0',  '限',  '遅れる',  '!',  'ヤバイ'</a:t>
            </a:r>
            <a:endParaRPr sz="1795">
              <a:solidFill>
                <a:srgbClr val="980000"/>
              </a:solidFill>
            </a:endParaRPr>
          </a:p>
          <a:p>
            <a:pPr indent="-342582" lvl="0" marL="457200" rtl="0" algn="l">
              <a:lnSpc>
                <a:spcPct val="95000"/>
              </a:lnSpc>
              <a:spcBef>
                <a:spcPts val="1200"/>
              </a:spcBef>
              <a:spcAft>
                <a:spcPts val="0"/>
              </a:spcAft>
              <a:buSzPts val="1795"/>
              <a:buAutoNum type="arabicPeriod"/>
            </a:pPr>
            <a:r>
              <a:rPr lang="ja" sz="1795"/>
              <a:t>ストップワード除去</a:t>
            </a:r>
            <a:endParaRPr sz="1795"/>
          </a:p>
          <a:p>
            <a:pPr indent="0" lvl="0" marL="0" rtl="0" algn="l">
              <a:lnSpc>
                <a:spcPct val="95000"/>
              </a:lnSpc>
              <a:spcBef>
                <a:spcPts val="1200"/>
              </a:spcBef>
              <a:spcAft>
                <a:spcPts val="0"/>
              </a:spcAft>
              <a:buSzPts val="852"/>
              <a:buNone/>
            </a:pPr>
            <a:r>
              <a:rPr lang="ja" sz="1795"/>
              <a:t>		</a:t>
            </a:r>
            <a:r>
              <a:rPr lang="ja" sz="1795">
                <a:solidFill>
                  <a:srgbClr val="980000"/>
                </a:solidFill>
              </a:rPr>
              <a:t>'0',  'で',  '0',  '限',  '遅れる',  '!',  'ヤバイ'</a:t>
            </a:r>
            <a:endParaRPr sz="1795">
              <a:solidFill>
                <a:srgbClr val="980000"/>
              </a:solidFill>
            </a:endParaRPr>
          </a:p>
          <a:p>
            <a:pPr indent="0" lvl="0" marL="0" rtl="0" algn="l">
              <a:lnSpc>
                <a:spcPct val="95000"/>
              </a:lnSpc>
              <a:spcBef>
                <a:spcPts val="1200"/>
              </a:spcBef>
              <a:spcAft>
                <a:spcPts val="1200"/>
              </a:spcAft>
              <a:buSzPts val="852"/>
              <a:buNone/>
            </a:pPr>
            <a:r>
              <a:t/>
            </a:r>
            <a:endParaRPr sz="1395"/>
          </a:p>
        </p:txBody>
      </p:sp>
      <p:sp>
        <p:nvSpPr>
          <p:cNvPr id="194" name="Google Shape;19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実験方法</a:t>
            </a:r>
            <a:endParaRPr/>
          </a:p>
        </p:txBody>
      </p:sp>
      <p:sp>
        <p:nvSpPr>
          <p:cNvPr id="200" name="Google Shape;20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Word2Vecの</a:t>
            </a:r>
            <a:r>
              <a:rPr lang="ja"/>
              <a:t>追加学習の説明</a:t>
            </a:r>
            <a:endParaRPr/>
          </a:p>
          <a:p>
            <a:pPr indent="-317500" lvl="1" marL="914400" rtl="0" algn="l">
              <a:spcBef>
                <a:spcPts val="0"/>
              </a:spcBef>
              <a:spcAft>
                <a:spcPts val="0"/>
              </a:spcAft>
              <a:buSzPts val="1400"/>
              <a:buChar char="○"/>
            </a:pPr>
            <a:r>
              <a:rPr lang="ja"/>
              <a:t>事前学習したパラメータを引き継ぎつつ、ドメインに合わせたデータで追加学習させることができる。</a:t>
            </a:r>
            <a:endParaRPr/>
          </a:p>
          <a:p>
            <a:pPr indent="-317500" lvl="1" marL="914400" rtl="0" algn="l">
              <a:spcBef>
                <a:spcPts val="0"/>
              </a:spcBef>
              <a:spcAft>
                <a:spcPts val="0"/>
              </a:spcAft>
              <a:buSzPts val="1400"/>
              <a:buChar char="○"/>
            </a:pPr>
            <a:r>
              <a:rPr lang="ja"/>
              <a:t>感情の強い文章を追加学習させることによって、感情に特化した単語の分散表現が得られるのではないかと考えた。</a:t>
            </a:r>
            <a:endParaRPr/>
          </a:p>
          <a:p>
            <a:pPr indent="-317500" lvl="2" marL="1371600" rtl="0" algn="l">
              <a:spcBef>
                <a:spcPts val="0"/>
              </a:spcBef>
              <a:spcAft>
                <a:spcPts val="0"/>
              </a:spcAft>
              <a:buSzPts val="1400"/>
              <a:buChar char="■"/>
            </a:pPr>
            <a:r>
              <a:rPr lang="ja"/>
              <a:t>実際に</a:t>
            </a:r>
            <a:r>
              <a:rPr lang="ja"/>
              <a:t>こちらの参考資料では、感情語を含んだ文章を追加学習することで分散表現に差を生み出している。(</a:t>
            </a:r>
            <a:r>
              <a:rPr lang="ja" u="sng">
                <a:solidFill>
                  <a:schemeClr val="accent5"/>
                </a:solidFill>
                <a:hlinkClick r:id="rId3">
                  <a:extLst>
                    <a:ext uri="{A12FA001-AC4F-418D-AE19-62706E023703}">
                      <ahyp:hlinkClr val="tx"/>
                    </a:ext>
                  </a:extLst>
                </a:hlinkClick>
              </a:rPr>
              <a:t>https://www.jstage.jst.go.jp/article/jceeek/2018/0/2018_19/_pdf/-char/ja</a:t>
            </a:r>
            <a:r>
              <a:rPr lang="ja"/>
              <a:t>)</a:t>
            </a:r>
            <a:endParaRPr/>
          </a:p>
          <a:p>
            <a:pPr indent="-317500" lvl="1" marL="914400" rtl="0" algn="l">
              <a:spcBef>
                <a:spcPts val="0"/>
              </a:spcBef>
              <a:spcAft>
                <a:spcPts val="0"/>
              </a:spcAft>
              <a:buSzPts val="1400"/>
              <a:buChar char="○"/>
            </a:pPr>
            <a:r>
              <a:rPr lang="ja"/>
              <a:t>今回の実験では、Plutchikの基本8感情（喜び、悲しみ、期待、驚き、怒り、恐れ、嫌悪、信頼）をそれぞれ持つ文章をchiVeに追加学習させることによって、各感情に特化した分散表現を得ようとした。</a:t>
            </a:r>
            <a:endParaRPr/>
          </a:p>
          <a:p>
            <a:pPr indent="-317500" lvl="1" marL="914400" rtl="0" algn="l">
              <a:spcBef>
                <a:spcPts val="0"/>
              </a:spcBef>
              <a:spcAft>
                <a:spcPts val="0"/>
              </a:spcAft>
              <a:buSzPts val="1400"/>
              <a:buChar char="○"/>
            </a:pPr>
            <a:r>
              <a:rPr lang="ja"/>
              <a:t>“</a:t>
            </a:r>
            <a:r>
              <a:rPr lang="ja"/>
              <a:t>Plutchikの基本8感情をそれぞれ持つ文章”はWRIMEの主観(writer)の感情強度が1以上のものを選びました。</a:t>
            </a:r>
            <a:endParaRPr/>
          </a:p>
        </p:txBody>
      </p:sp>
      <p:sp>
        <p:nvSpPr>
          <p:cNvPr id="201" name="Google Shape;20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実験概要</a:t>
            </a:r>
            <a:endParaRPr/>
          </a:p>
        </p:txBody>
      </p:sp>
      <p:sp>
        <p:nvSpPr>
          <p:cNvPr id="207" name="Google Shape;207;p2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SVM</a:t>
            </a:r>
            <a:r>
              <a:rPr lang="ja" sz="1400"/>
              <a:t>(support vector machines)</a:t>
            </a:r>
            <a:endParaRPr/>
          </a:p>
          <a:p>
            <a:pPr indent="-317500" lvl="1" marL="914400" rtl="0" algn="l">
              <a:spcBef>
                <a:spcPts val="0"/>
              </a:spcBef>
              <a:spcAft>
                <a:spcPts val="0"/>
              </a:spcAft>
              <a:buSzPts val="1400"/>
              <a:buChar char="○"/>
            </a:pPr>
            <a:r>
              <a:rPr lang="ja"/>
              <a:t>SVMはデータを分類するアルゴリズ</a:t>
            </a:r>
            <a:r>
              <a:rPr lang="ja"/>
              <a:t>ム。</a:t>
            </a:r>
            <a:endParaRPr/>
          </a:p>
          <a:p>
            <a:pPr indent="-317500" lvl="1" marL="914400" rtl="0" algn="l">
              <a:spcBef>
                <a:spcPts val="0"/>
              </a:spcBef>
              <a:spcAft>
                <a:spcPts val="0"/>
              </a:spcAft>
              <a:buSzPts val="1400"/>
              <a:buChar char="○"/>
            </a:pPr>
            <a:r>
              <a:rPr lang="ja"/>
              <a:t>データを高次元に写像(Mapping)を行い最適な境界を見つけることができる。</a:t>
            </a:r>
            <a:endParaRPr/>
          </a:p>
          <a:p>
            <a:pPr indent="-317500" lvl="1" marL="914400" rtl="0" algn="l">
              <a:spcBef>
                <a:spcPts val="0"/>
              </a:spcBef>
              <a:spcAft>
                <a:spcPts val="0"/>
              </a:spcAft>
              <a:buSzPts val="1400"/>
              <a:buChar char="○"/>
            </a:pPr>
            <a:r>
              <a:rPr lang="ja"/>
              <a:t>この境界に基づいてデータの分類を行う。</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ja"/>
              <a:t>SVMを選んだ理由</a:t>
            </a:r>
            <a:endParaRPr/>
          </a:p>
          <a:p>
            <a:pPr indent="-317500" lvl="1" marL="914400" rtl="0" algn="l">
              <a:spcBef>
                <a:spcPts val="0"/>
              </a:spcBef>
              <a:spcAft>
                <a:spcPts val="0"/>
              </a:spcAft>
              <a:buSzPts val="1400"/>
              <a:buChar char="○"/>
            </a:pPr>
            <a:r>
              <a:rPr lang="ja"/>
              <a:t>データの分類からカーネルを通じて非線形問題も解決することができる。</a:t>
            </a:r>
            <a:endParaRPr/>
          </a:p>
          <a:p>
            <a:pPr indent="-317500" lvl="1" marL="914400" rtl="0" algn="l">
              <a:spcBef>
                <a:spcPts val="0"/>
              </a:spcBef>
              <a:spcAft>
                <a:spcPts val="0"/>
              </a:spcAft>
              <a:buSzPts val="1400"/>
              <a:buChar char="○"/>
            </a:pPr>
            <a:r>
              <a:rPr lang="ja"/>
              <a:t>学習したデータに対してだけでなく、新しいデータに対しても正確な予測と分類を行う汎化能力が高い。</a:t>
            </a:r>
            <a:endParaRPr/>
          </a:p>
          <a:p>
            <a:pPr indent="-317500" lvl="1" marL="914400" rtl="0" algn="l">
              <a:spcBef>
                <a:spcPts val="0"/>
              </a:spcBef>
              <a:spcAft>
                <a:spcPts val="0"/>
              </a:spcAft>
              <a:buSzPts val="1400"/>
              <a:buChar char="○"/>
            </a:pPr>
            <a:r>
              <a:rPr lang="ja"/>
              <a:t>マージン最大化を通じてデータのパターンを見つけるのに優れている。</a:t>
            </a:r>
            <a:endParaRPr/>
          </a:p>
          <a:p>
            <a:pPr indent="-317500" lvl="1" marL="914400" rtl="0" algn="l">
              <a:spcBef>
                <a:spcPts val="0"/>
              </a:spcBef>
              <a:spcAft>
                <a:spcPts val="0"/>
              </a:spcAft>
              <a:buSzPts val="1400"/>
              <a:buChar char="○"/>
            </a:pPr>
            <a:r>
              <a:rPr lang="ja"/>
              <a:t>Word2Vecから得られた単語</a:t>
            </a:r>
            <a:r>
              <a:rPr lang="ja"/>
              <a:t>ベクトルを用いて分類する時に効果的。</a:t>
            </a:r>
            <a:endParaRPr/>
          </a:p>
        </p:txBody>
      </p:sp>
      <p:sp>
        <p:nvSpPr>
          <p:cNvPr id="208" name="Google Shape;20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6"/>
          <p:cNvPicPr preferRelativeResize="0"/>
          <p:nvPr/>
        </p:nvPicPr>
        <p:blipFill>
          <a:blip r:embed="rId3">
            <a:alphaModFix/>
          </a:blip>
          <a:stretch>
            <a:fillRect/>
          </a:stretch>
        </p:blipFill>
        <p:spPr>
          <a:xfrm>
            <a:off x="5433600" y="70400"/>
            <a:ext cx="3710400" cy="1938975"/>
          </a:xfrm>
          <a:prstGeom prst="rect">
            <a:avLst/>
          </a:prstGeom>
          <a:noFill/>
          <a:ln>
            <a:noFill/>
          </a:ln>
        </p:spPr>
      </p:pic>
      <p:sp>
        <p:nvSpPr>
          <p:cNvPr id="214" name="Google Shape;214;p26"/>
          <p:cNvSpPr txBox="1"/>
          <p:nvPr>
            <p:ph type="title"/>
          </p:nvPr>
        </p:nvSpPr>
        <p:spPr>
          <a:xfrm>
            <a:off x="311700" y="45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ハイパーパラメータの検索</a:t>
            </a:r>
            <a:endParaRPr/>
          </a:p>
        </p:txBody>
      </p:sp>
      <p:sp>
        <p:nvSpPr>
          <p:cNvPr id="215" name="Google Shape;215;p26"/>
          <p:cNvSpPr txBox="1"/>
          <p:nvPr>
            <p:ph idx="1" type="body"/>
          </p:nvPr>
        </p:nvSpPr>
        <p:spPr>
          <a:xfrm>
            <a:off x="311700" y="15656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ja"/>
              <a:t>SVM</a:t>
            </a:r>
            <a:r>
              <a:rPr lang="ja"/>
              <a:t>でのグリッドサーチの説明</a:t>
            </a:r>
            <a:endParaRPr/>
          </a:p>
          <a:p>
            <a:pPr indent="-317500" lvl="1" marL="914400" rtl="0" algn="l">
              <a:spcBef>
                <a:spcPts val="0"/>
              </a:spcBef>
              <a:spcAft>
                <a:spcPts val="0"/>
              </a:spcAft>
              <a:buSzPts val="1400"/>
              <a:buChar char="○"/>
            </a:pPr>
            <a:r>
              <a:rPr lang="ja"/>
              <a:t>指定された値の組み合わせをすべて試す方法。</a:t>
            </a:r>
            <a:endParaRPr/>
          </a:p>
          <a:p>
            <a:pPr indent="-317500" lvl="1" marL="914400" rtl="0" algn="l">
              <a:spcBef>
                <a:spcPts val="0"/>
              </a:spcBef>
              <a:spcAft>
                <a:spcPts val="0"/>
              </a:spcAft>
              <a:buSzPts val="1400"/>
              <a:buChar char="○"/>
            </a:pPr>
            <a:r>
              <a:rPr lang="ja"/>
              <a:t>探索空間が広い場合や、ハイパーパラメータが相互に影響しあう場合には、探索に時間がかかる可能性がある。</a:t>
            </a:r>
            <a:endParaRPr/>
          </a:p>
          <a:p>
            <a:pPr indent="0" lvl="0" marL="914400" rtl="0" algn="l">
              <a:spcBef>
                <a:spcPts val="1200"/>
              </a:spcBef>
              <a:spcAft>
                <a:spcPts val="0"/>
              </a:spcAft>
              <a:buNone/>
            </a:pPr>
            <a:r>
              <a:t/>
            </a:r>
            <a:endParaRPr sz="643"/>
          </a:p>
          <a:p>
            <a:pPr indent="-342900" lvl="0" marL="457200" rtl="0" algn="l">
              <a:spcBef>
                <a:spcPts val="1200"/>
              </a:spcBef>
              <a:spcAft>
                <a:spcPts val="0"/>
              </a:spcAft>
              <a:buSzPts val="1800"/>
              <a:buChar char="●"/>
            </a:pPr>
            <a:r>
              <a:rPr lang="ja"/>
              <a:t>SVMでのランダムサーチの説明</a:t>
            </a:r>
            <a:endParaRPr/>
          </a:p>
          <a:p>
            <a:pPr indent="-317500" lvl="1" marL="914400" rtl="0" algn="l">
              <a:spcBef>
                <a:spcPts val="0"/>
              </a:spcBef>
              <a:spcAft>
                <a:spcPts val="0"/>
              </a:spcAft>
              <a:buSzPts val="1400"/>
              <a:buChar char="○"/>
            </a:pPr>
            <a:r>
              <a:rPr lang="ja"/>
              <a:t>指定された範囲内でランダムにハイパーパラメータの値を選択して探索する方法。</a:t>
            </a:r>
            <a:endParaRPr/>
          </a:p>
          <a:p>
            <a:pPr indent="-317500" lvl="1" marL="914400" rtl="0" algn="l">
              <a:spcBef>
                <a:spcPts val="0"/>
              </a:spcBef>
              <a:spcAft>
                <a:spcPts val="0"/>
              </a:spcAft>
              <a:buSzPts val="1400"/>
              <a:buChar char="○"/>
            </a:pPr>
            <a:r>
              <a:rPr lang="ja"/>
              <a:t>検索に</a:t>
            </a:r>
            <a:r>
              <a:rPr lang="ja"/>
              <a:t>ランダムな値を使用するため効率はいいが、正確に求めるに影響がある。</a:t>
            </a:r>
            <a:endParaRPr/>
          </a:p>
          <a:p>
            <a:pPr indent="0" lvl="0" marL="914400" rtl="0" algn="l">
              <a:spcBef>
                <a:spcPts val="1200"/>
              </a:spcBef>
              <a:spcAft>
                <a:spcPts val="0"/>
              </a:spcAft>
              <a:buNone/>
            </a:pPr>
            <a:r>
              <a:t/>
            </a:r>
            <a:endParaRPr sz="300"/>
          </a:p>
          <a:p>
            <a:pPr indent="-342900" lvl="0" marL="457200" rtl="0" algn="l">
              <a:spcBef>
                <a:spcPts val="1200"/>
              </a:spcBef>
              <a:spcAft>
                <a:spcPts val="0"/>
              </a:spcAft>
              <a:buSzPts val="1800"/>
              <a:buChar char="●"/>
            </a:pPr>
            <a:r>
              <a:rPr lang="ja"/>
              <a:t>今回の実験では</a:t>
            </a:r>
            <a:endParaRPr/>
          </a:p>
          <a:p>
            <a:pPr indent="-317500" lvl="1" marL="914400" rtl="0" algn="l">
              <a:spcBef>
                <a:spcPts val="0"/>
              </a:spcBef>
              <a:spcAft>
                <a:spcPts val="0"/>
              </a:spcAft>
              <a:buSzPts val="1400"/>
              <a:buChar char="○"/>
            </a:pPr>
            <a:r>
              <a:rPr lang="ja"/>
              <a:t>ランダムサーチを用いて検索範囲を狭くした後、グリッドサーチを用いてより精度の高いハイパーパラメータの検索を行った。</a:t>
            </a:r>
            <a:endParaRPr/>
          </a:p>
        </p:txBody>
      </p:sp>
      <p:sp>
        <p:nvSpPr>
          <p:cNvPr id="216" name="Google Shape;21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ハイパーパラメータの探索</a:t>
            </a:r>
            <a:endParaRPr/>
          </a:p>
        </p:txBody>
      </p:sp>
      <p:sp>
        <p:nvSpPr>
          <p:cNvPr id="222" name="Google Shape;222;p27"/>
          <p:cNvSpPr txBox="1"/>
          <p:nvPr>
            <p:ph idx="1" type="body"/>
          </p:nvPr>
        </p:nvSpPr>
        <p:spPr>
          <a:xfrm>
            <a:off x="311700" y="11524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ja"/>
              <a:t>C ：</a:t>
            </a:r>
            <a:r>
              <a:rPr lang="ja"/>
              <a:t>SVM の誤分類に対するペナルティを決定する．C の値が大きいと誤分類へのペナルティが強くなり，訓練データに対してより厳密にフィットするモデルが生成される．逆に Cの値が小さいと，モデルはより柔軟になる．</a:t>
            </a:r>
            <a:endParaRPr/>
          </a:p>
          <a:p>
            <a:pPr indent="-342900" lvl="0" marL="457200" rtl="0" algn="l">
              <a:spcBef>
                <a:spcPts val="0"/>
              </a:spcBef>
              <a:spcAft>
                <a:spcPts val="0"/>
              </a:spcAft>
              <a:buSzPts val="1800"/>
              <a:buChar char="●"/>
            </a:pPr>
            <a:r>
              <a:rPr b="1" lang="ja"/>
              <a:t>gamma：</a:t>
            </a:r>
            <a:r>
              <a:rPr lang="ja"/>
              <a:t>RBF カーネルなどで使用され，決定境界の形状に影響する．ガンマが大きい場合，決定境界はより複雑になり，小さい値ではより単純な境界となる．</a:t>
            </a:r>
            <a:endParaRPr/>
          </a:p>
          <a:p>
            <a:pPr indent="-342900" lvl="0" marL="457200" rtl="0" algn="l">
              <a:spcBef>
                <a:spcPts val="0"/>
              </a:spcBef>
              <a:spcAft>
                <a:spcPts val="0"/>
              </a:spcAft>
              <a:buSzPts val="1800"/>
              <a:buChar char="●"/>
            </a:pPr>
            <a:r>
              <a:rPr b="1" lang="ja"/>
              <a:t>kernel：</a:t>
            </a:r>
            <a:r>
              <a:rPr lang="ja"/>
              <a:t>非線形データを高次元空間に変換する関数である．rbf，poly，シグモイドなど，異なるカーネル関数が存在し，各カーネルがデータを異なる形で変換を行う．カーネルの選択と調整は，モデルがデータの非線形特性をどのように捉えるかに直結している．</a:t>
            </a:r>
            <a:endParaRPr b="1"/>
          </a:p>
        </p:txBody>
      </p:sp>
      <p:sp>
        <p:nvSpPr>
          <p:cNvPr id="223" name="Google Shape;22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47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学科のサーバー</a:t>
            </a:r>
            <a:endParaRPr/>
          </a:p>
          <a:p>
            <a:pPr indent="0" lvl="0" marL="0" rtl="0" algn="l">
              <a:spcBef>
                <a:spcPts val="0"/>
              </a:spcBef>
              <a:spcAft>
                <a:spcPts val="0"/>
              </a:spcAft>
              <a:buNone/>
            </a:pPr>
            <a:r>
              <a:t/>
            </a:r>
            <a:endParaRPr/>
          </a:p>
        </p:txBody>
      </p:sp>
      <p:sp>
        <p:nvSpPr>
          <p:cNvPr id="229" name="Google Shape;229;p28"/>
          <p:cNvSpPr txBox="1"/>
          <p:nvPr>
            <p:ph idx="1" type="body"/>
          </p:nvPr>
        </p:nvSpPr>
        <p:spPr>
          <a:xfrm>
            <a:off x="124375" y="825975"/>
            <a:ext cx="8520600" cy="412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292100" lvl="1" marL="914400" rtl="0" algn="l">
              <a:spcBef>
                <a:spcPts val="1200"/>
              </a:spcBef>
              <a:spcAft>
                <a:spcPts val="0"/>
              </a:spcAft>
              <a:buSzPts val="1000"/>
              <a:buChar char="○"/>
            </a:pPr>
            <a:r>
              <a:rPr lang="ja"/>
              <a:t>機械学習とハイパーパラメータの検索の演算量が多い。</a:t>
            </a:r>
            <a:endParaRPr/>
          </a:p>
          <a:p>
            <a:pPr indent="-292100" lvl="1" marL="914400" rtl="0" algn="l">
              <a:spcBef>
                <a:spcPts val="0"/>
              </a:spcBef>
              <a:spcAft>
                <a:spcPts val="0"/>
              </a:spcAft>
              <a:buSzPts val="1000"/>
              <a:buChar char="○"/>
            </a:pPr>
            <a:r>
              <a:rPr lang="ja"/>
              <a:t>CPUだけを使う場合演算に時間が時間がかかる。</a:t>
            </a:r>
            <a:endParaRPr/>
          </a:p>
          <a:p>
            <a:pPr indent="-317500" lvl="1" marL="914400" rtl="0" algn="l">
              <a:spcBef>
                <a:spcPts val="0"/>
              </a:spcBef>
              <a:spcAft>
                <a:spcPts val="0"/>
              </a:spcAft>
              <a:buSzPts val="1400"/>
              <a:buChar char="○"/>
            </a:pPr>
            <a:r>
              <a:rPr lang="ja"/>
              <a:t>scikit-learnが提供しているSVMはCPUを使い、演算を行うため時間がかかる。</a:t>
            </a:r>
            <a:endParaRPr/>
          </a:p>
          <a:p>
            <a:pPr indent="0" lvl="0" marL="0" rtl="0" algn="l">
              <a:spcBef>
                <a:spcPts val="1200"/>
              </a:spcBef>
              <a:spcAft>
                <a:spcPts val="0"/>
              </a:spcAft>
              <a:buNone/>
            </a:pPr>
            <a:r>
              <a:t/>
            </a:r>
            <a:endParaRPr sz="100"/>
          </a:p>
          <a:p>
            <a:pPr indent="-342900" lvl="0" marL="457200" rtl="0" algn="l">
              <a:spcBef>
                <a:spcPts val="1200"/>
              </a:spcBef>
              <a:spcAft>
                <a:spcPts val="0"/>
              </a:spcAft>
              <a:buSzPts val="1800"/>
              <a:buChar char="●"/>
            </a:pPr>
            <a:r>
              <a:rPr lang="ja"/>
              <a:t>thunderSVMライブラリ</a:t>
            </a:r>
            <a:endParaRPr/>
          </a:p>
          <a:p>
            <a:pPr indent="-292100" lvl="1" marL="914400" rtl="0" algn="l">
              <a:spcBef>
                <a:spcPts val="0"/>
              </a:spcBef>
              <a:spcAft>
                <a:spcPts val="0"/>
              </a:spcAft>
              <a:buSzPts val="1000"/>
              <a:buChar char="○"/>
            </a:pPr>
            <a:r>
              <a:rPr lang="ja"/>
              <a:t>GPUを使いSVMの演算を行う。</a:t>
            </a:r>
            <a:endParaRPr/>
          </a:p>
          <a:p>
            <a:pPr indent="-317500" lvl="1" marL="914400" rtl="0" algn="l">
              <a:spcBef>
                <a:spcPts val="0"/>
              </a:spcBef>
              <a:spcAft>
                <a:spcPts val="0"/>
              </a:spcAft>
              <a:buSzPts val="1400"/>
              <a:buChar char="○"/>
            </a:pPr>
            <a:r>
              <a:rPr lang="ja"/>
              <a:t>GPUの並列処理能力を用いて演算時間を短縮することができる。</a:t>
            </a:r>
            <a:endParaRPr/>
          </a:p>
          <a:p>
            <a:pPr indent="-317500" lvl="1" marL="914400" rtl="0" algn="l">
              <a:spcBef>
                <a:spcPts val="0"/>
              </a:spcBef>
              <a:spcAft>
                <a:spcPts val="0"/>
              </a:spcAft>
              <a:buSzPts val="1400"/>
              <a:buChar char="○"/>
            </a:pPr>
            <a:r>
              <a:rPr lang="ja"/>
              <a:t>学科のサーバーのGPUを使い実行した結果、演算時間がほぼ半分以下に減った。</a:t>
            </a:r>
            <a:endParaRPr/>
          </a:p>
          <a:p>
            <a:pPr indent="0" lvl="0" marL="914400" rtl="0" algn="l">
              <a:spcBef>
                <a:spcPts val="1200"/>
              </a:spcBef>
              <a:spcAft>
                <a:spcPts val="0"/>
              </a:spcAft>
              <a:buNone/>
            </a:pPr>
            <a:r>
              <a:t/>
            </a:r>
            <a:endParaRPr sz="400"/>
          </a:p>
          <a:p>
            <a:pPr indent="-342900" lvl="0" marL="457200" rtl="0" algn="l">
              <a:spcBef>
                <a:spcPts val="1200"/>
              </a:spcBef>
              <a:spcAft>
                <a:spcPts val="0"/>
              </a:spcAft>
              <a:buSzPts val="1800"/>
              <a:buChar char="●"/>
            </a:pPr>
            <a:r>
              <a:rPr lang="ja"/>
              <a:t>Webhook</a:t>
            </a:r>
            <a:endParaRPr/>
          </a:p>
          <a:p>
            <a:pPr indent="-317500" lvl="1" marL="914400" rtl="0" algn="l">
              <a:spcBef>
                <a:spcPts val="0"/>
              </a:spcBef>
              <a:spcAft>
                <a:spcPts val="0"/>
              </a:spcAft>
              <a:buSzPts val="1400"/>
              <a:buChar char="○"/>
            </a:pPr>
            <a:r>
              <a:rPr lang="ja"/>
              <a:t>学科のサーバーから実行が終わった場合、mattermostに通知が来る。</a:t>
            </a:r>
            <a:endParaRPr/>
          </a:p>
          <a:p>
            <a:pPr indent="0" lvl="0" marL="914400" rtl="0" algn="l">
              <a:spcBef>
                <a:spcPts val="1200"/>
              </a:spcBef>
              <a:spcAft>
                <a:spcPts val="1200"/>
              </a:spcAft>
              <a:buNone/>
            </a:pPr>
            <a:r>
              <a:t/>
            </a:r>
            <a:endParaRPr/>
          </a:p>
        </p:txBody>
      </p:sp>
      <p:pic>
        <p:nvPicPr>
          <p:cNvPr id="230" name="Google Shape;230;p28"/>
          <p:cNvPicPr preferRelativeResize="0"/>
          <p:nvPr/>
        </p:nvPicPr>
        <p:blipFill>
          <a:blip r:embed="rId3">
            <a:alphaModFix/>
          </a:blip>
          <a:stretch>
            <a:fillRect/>
          </a:stretch>
        </p:blipFill>
        <p:spPr>
          <a:xfrm>
            <a:off x="6505550" y="393913"/>
            <a:ext cx="2139423" cy="1604575"/>
          </a:xfrm>
          <a:prstGeom prst="rect">
            <a:avLst/>
          </a:prstGeom>
          <a:noFill/>
          <a:ln>
            <a:noFill/>
          </a:ln>
        </p:spPr>
      </p:pic>
      <p:pic>
        <p:nvPicPr>
          <p:cNvPr id="231" name="Google Shape;231;p28"/>
          <p:cNvPicPr preferRelativeResize="0"/>
          <p:nvPr/>
        </p:nvPicPr>
        <p:blipFill>
          <a:blip r:embed="rId4">
            <a:alphaModFix/>
          </a:blip>
          <a:stretch>
            <a:fillRect/>
          </a:stretch>
        </p:blipFill>
        <p:spPr>
          <a:xfrm>
            <a:off x="6715543" y="3635325"/>
            <a:ext cx="2175814" cy="1234925"/>
          </a:xfrm>
          <a:prstGeom prst="rect">
            <a:avLst/>
          </a:prstGeom>
          <a:noFill/>
          <a:ln>
            <a:noFill/>
          </a:ln>
        </p:spPr>
      </p:pic>
      <p:sp>
        <p:nvSpPr>
          <p:cNvPr id="232" name="Google Shape;23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実験結果</a:t>
            </a:r>
            <a:endParaRPr/>
          </a:p>
        </p:txBody>
      </p:sp>
      <p:sp>
        <p:nvSpPr>
          <p:cNvPr id="238" name="Google Shape;238;p29"/>
          <p:cNvSpPr txBox="1"/>
          <p:nvPr>
            <p:ph idx="1" type="body"/>
          </p:nvPr>
        </p:nvSpPr>
        <p:spPr>
          <a:xfrm>
            <a:off x="311700" y="1152488"/>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混同行列&lt;怒り&gt;</a:t>
            </a:r>
            <a:endParaRPr/>
          </a:p>
        </p:txBody>
      </p:sp>
      <p:pic>
        <p:nvPicPr>
          <p:cNvPr id="239" name="Google Shape;239;p29"/>
          <p:cNvPicPr preferRelativeResize="0"/>
          <p:nvPr/>
        </p:nvPicPr>
        <p:blipFill>
          <a:blip r:embed="rId3">
            <a:alphaModFix/>
          </a:blip>
          <a:stretch>
            <a:fillRect/>
          </a:stretch>
        </p:blipFill>
        <p:spPr>
          <a:xfrm>
            <a:off x="4410850" y="1164165"/>
            <a:ext cx="4733150" cy="3313210"/>
          </a:xfrm>
          <a:prstGeom prst="rect">
            <a:avLst/>
          </a:prstGeom>
          <a:noFill/>
          <a:ln>
            <a:noFill/>
          </a:ln>
        </p:spPr>
      </p:pic>
      <p:graphicFrame>
        <p:nvGraphicFramePr>
          <p:cNvPr id="240" name="Google Shape;240;p29"/>
          <p:cNvGraphicFramePr/>
          <p:nvPr/>
        </p:nvGraphicFramePr>
        <p:xfrm>
          <a:off x="927375" y="1809750"/>
          <a:ext cx="3000000" cy="3000000"/>
        </p:xfrm>
        <a:graphic>
          <a:graphicData uri="http://schemas.openxmlformats.org/drawingml/2006/table">
            <a:tbl>
              <a:tblPr>
                <a:noFill/>
                <a:tableStyleId>{1AB97A27-83B6-4FBD-9D9C-26CA8CBADF5A}</a:tableStyleId>
              </a:tblPr>
              <a:tblGrid>
                <a:gridCol w="1835450"/>
                <a:gridCol w="1809175"/>
              </a:tblGrid>
              <a:tr h="666900">
                <a:tc>
                  <a:txBody>
                    <a:bodyPr/>
                    <a:lstStyle/>
                    <a:p>
                      <a:pPr indent="0" lvl="0" marL="0" rtl="0" algn="ctr">
                        <a:spcBef>
                          <a:spcPts val="0"/>
                        </a:spcBef>
                        <a:spcAft>
                          <a:spcPts val="0"/>
                        </a:spcAft>
                        <a:buNone/>
                      </a:pPr>
                      <a:r>
                        <a:rPr lang="ja" sz="2400"/>
                        <a:t>C</a:t>
                      </a:r>
                      <a:endParaRPr sz="2400"/>
                    </a:p>
                  </a:txBody>
                  <a:tcPr marT="91425" marB="91425" marR="91425" marL="91425" anchor="ctr"/>
                </a:tc>
                <a:tc>
                  <a:txBody>
                    <a:bodyPr/>
                    <a:lstStyle/>
                    <a:p>
                      <a:pPr indent="0" lvl="0" marL="0" rtl="0" algn="ctr">
                        <a:spcBef>
                          <a:spcPts val="0"/>
                        </a:spcBef>
                        <a:spcAft>
                          <a:spcPts val="0"/>
                        </a:spcAft>
                        <a:buNone/>
                      </a:pPr>
                      <a:r>
                        <a:rPr lang="ja" sz="2100"/>
                        <a:t>1.23</a:t>
                      </a:r>
                      <a:endParaRPr sz="2100"/>
                    </a:p>
                  </a:txBody>
                  <a:tcPr marT="91425" marB="91425" marR="91425" marL="91425"/>
                </a:tc>
              </a:tr>
              <a:tr h="666900">
                <a:tc>
                  <a:txBody>
                    <a:bodyPr/>
                    <a:lstStyle/>
                    <a:p>
                      <a:pPr indent="0" lvl="0" marL="0" rtl="0" algn="ctr">
                        <a:spcBef>
                          <a:spcPts val="0"/>
                        </a:spcBef>
                        <a:spcAft>
                          <a:spcPts val="0"/>
                        </a:spcAft>
                        <a:buNone/>
                      </a:pPr>
                      <a:r>
                        <a:rPr lang="ja" sz="2100"/>
                        <a:t>gamma</a:t>
                      </a:r>
                      <a:endParaRPr sz="2100"/>
                    </a:p>
                  </a:txBody>
                  <a:tcPr marT="91425" marB="91425" marR="91425" marL="91425" anchor="ctr"/>
                </a:tc>
                <a:tc>
                  <a:txBody>
                    <a:bodyPr/>
                    <a:lstStyle/>
                    <a:p>
                      <a:pPr indent="0" lvl="0" marL="0" rtl="0" algn="ctr">
                        <a:spcBef>
                          <a:spcPts val="0"/>
                        </a:spcBef>
                        <a:spcAft>
                          <a:spcPts val="0"/>
                        </a:spcAft>
                        <a:buNone/>
                      </a:pPr>
                      <a:r>
                        <a:rPr lang="ja" sz="2100"/>
                        <a:t>0.08</a:t>
                      </a:r>
                      <a:endParaRPr sz="2100"/>
                    </a:p>
                  </a:txBody>
                  <a:tcPr marT="91425" marB="91425" marR="91425" marL="91425"/>
                </a:tc>
              </a:tr>
              <a:tr h="666900">
                <a:tc>
                  <a:txBody>
                    <a:bodyPr/>
                    <a:lstStyle/>
                    <a:p>
                      <a:pPr indent="0" lvl="0" marL="0" rtl="0" algn="ctr">
                        <a:spcBef>
                          <a:spcPts val="0"/>
                        </a:spcBef>
                        <a:spcAft>
                          <a:spcPts val="0"/>
                        </a:spcAft>
                        <a:buNone/>
                      </a:pPr>
                      <a:r>
                        <a:rPr lang="ja" sz="2100"/>
                        <a:t>kernal</a:t>
                      </a:r>
                      <a:endParaRPr sz="2100"/>
                    </a:p>
                  </a:txBody>
                  <a:tcPr marT="91425" marB="91425" marR="91425" marL="91425"/>
                </a:tc>
                <a:tc>
                  <a:txBody>
                    <a:bodyPr/>
                    <a:lstStyle/>
                    <a:p>
                      <a:pPr indent="0" lvl="0" marL="0" rtl="0" algn="ctr">
                        <a:spcBef>
                          <a:spcPts val="0"/>
                        </a:spcBef>
                        <a:spcAft>
                          <a:spcPts val="0"/>
                        </a:spcAft>
                        <a:buNone/>
                      </a:pPr>
                      <a:r>
                        <a:rPr lang="ja" sz="2100"/>
                        <a:t>rbf</a:t>
                      </a:r>
                      <a:endParaRPr sz="2100"/>
                    </a:p>
                  </a:txBody>
                  <a:tcPr marT="91425" marB="91425" marR="91425" marL="91425"/>
                </a:tc>
              </a:tr>
              <a:tr h="666900">
                <a:tc>
                  <a:txBody>
                    <a:bodyPr/>
                    <a:lstStyle/>
                    <a:p>
                      <a:pPr indent="0" lvl="0" marL="0" rtl="0" algn="ctr">
                        <a:spcBef>
                          <a:spcPts val="0"/>
                        </a:spcBef>
                        <a:spcAft>
                          <a:spcPts val="0"/>
                        </a:spcAft>
                        <a:buNone/>
                      </a:pPr>
                      <a:r>
                        <a:rPr lang="ja" sz="2100"/>
                        <a:t>精度</a:t>
                      </a:r>
                      <a:endParaRPr sz="2100"/>
                    </a:p>
                  </a:txBody>
                  <a:tcPr marT="91425" marB="91425" marR="91425" marL="91425"/>
                </a:tc>
                <a:tc>
                  <a:txBody>
                    <a:bodyPr/>
                    <a:lstStyle/>
                    <a:p>
                      <a:pPr indent="0" lvl="0" marL="0" rtl="0" algn="ctr">
                        <a:spcBef>
                          <a:spcPts val="0"/>
                        </a:spcBef>
                        <a:spcAft>
                          <a:spcPts val="0"/>
                        </a:spcAft>
                        <a:buNone/>
                      </a:pPr>
                      <a:r>
                        <a:rPr lang="ja" sz="2100"/>
                        <a:t>78.3%</a:t>
                      </a:r>
                      <a:endParaRPr sz="2100"/>
                    </a:p>
                  </a:txBody>
                  <a:tcPr marT="91425" marB="91425" marR="91425" marL="91425"/>
                </a:tc>
              </a:tr>
            </a:tbl>
          </a:graphicData>
        </a:graphic>
      </p:graphicFrame>
      <p:sp>
        <p:nvSpPr>
          <p:cNvPr id="241" name="Google Shape;24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実験結果</a:t>
            </a:r>
            <a:endParaRPr/>
          </a:p>
        </p:txBody>
      </p:sp>
      <p:sp>
        <p:nvSpPr>
          <p:cNvPr id="247" name="Google Shape;24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混同行列&lt;期待&gt;</a:t>
            </a:r>
            <a:endParaRPr/>
          </a:p>
          <a:p>
            <a:pPr indent="0" lvl="0" marL="0" rtl="0" algn="l">
              <a:spcBef>
                <a:spcPts val="1200"/>
              </a:spcBef>
              <a:spcAft>
                <a:spcPts val="1200"/>
              </a:spcAft>
              <a:buNone/>
            </a:pPr>
            <a:r>
              <a:t/>
            </a:r>
            <a:endParaRPr/>
          </a:p>
        </p:txBody>
      </p:sp>
      <p:pic>
        <p:nvPicPr>
          <p:cNvPr id="248" name="Google Shape;248;p30"/>
          <p:cNvPicPr preferRelativeResize="0"/>
          <p:nvPr/>
        </p:nvPicPr>
        <p:blipFill>
          <a:blip r:embed="rId3">
            <a:alphaModFix/>
          </a:blip>
          <a:stretch>
            <a:fillRect/>
          </a:stretch>
        </p:blipFill>
        <p:spPr>
          <a:xfrm>
            <a:off x="4410850" y="1194713"/>
            <a:ext cx="4759925" cy="3331925"/>
          </a:xfrm>
          <a:prstGeom prst="rect">
            <a:avLst/>
          </a:prstGeom>
          <a:noFill/>
          <a:ln>
            <a:noFill/>
          </a:ln>
        </p:spPr>
      </p:pic>
      <p:graphicFrame>
        <p:nvGraphicFramePr>
          <p:cNvPr id="249" name="Google Shape;249;p30"/>
          <p:cNvGraphicFramePr/>
          <p:nvPr/>
        </p:nvGraphicFramePr>
        <p:xfrm>
          <a:off x="927375" y="1809750"/>
          <a:ext cx="3000000" cy="3000000"/>
        </p:xfrm>
        <a:graphic>
          <a:graphicData uri="http://schemas.openxmlformats.org/drawingml/2006/table">
            <a:tbl>
              <a:tblPr>
                <a:noFill/>
                <a:tableStyleId>{1AB97A27-83B6-4FBD-9D9C-26CA8CBADF5A}</a:tableStyleId>
              </a:tblPr>
              <a:tblGrid>
                <a:gridCol w="1835450"/>
                <a:gridCol w="1809175"/>
              </a:tblGrid>
              <a:tr h="679225">
                <a:tc>
                  <a:txBody>
                    <a:bodyPr/>
                    <a:lstStyle/>
                    <a:p>
                      <a:pPr indent="0" lvl="0" marL="0" rtl="0" algn="ctr">
                        <a:spcBef>
                          <a:spcPts val="0"/>
                        </a:spcBef>
                        <a:spcAft>
                          <a:spcPts val="0"/>
                        </a:spcAft>
                        <a:buNone/>
                      </a:pPr>
                      <a:r>
                        <a:rPr lang="ja" sz="2400"/>
                        <a:t>C</a:t>
                      </a:r>
                      <a:endParaRPr sz="2400"/>
                    </a:p>
                  </a:txBody>
                  <a:tcPr marT="91425" marB="91425" marR="91425" marL="91425" anchor="ctr"/>
                </a:tc>
                <a:tc>
                  <a:txBody>
                    <a:bodyPr/>
                    <a:lstStyle/>
                    <a:p>
                      <a:pPr indent="0" lvl="0" marL="0" rtl="0" algn="ctr">
                        <a:spcBef>
                          <a:spcPts val="0"/>
                        </a:spcBef>
                        <a:spcAft>
                          <a:spcPts val="0"/>
                        </a:spcAft>
                        <a:buNone/>
                      </a:pPr>
                      <a:r>
                        <a:rPr lang="ja" sz="2100"/>
                        <a:t>1.03</a:t>
                      </a:r>
                      <a:endParaRPr sz="2100"/>
                    </a:p>
                  </a:txBody>
                  <a:tcPr marT="91425" marB="91425" marR="91425" marL="91425"/>
                </a:tc>
              </a:tr>
              <a:tr h="679225">
                <a:tc>
                  <a:txBody>
                    <a:bodyPr/>
                    <a:lstStyle/>
                    <a:p>
                      <a:pPr indent="0" lvl="0" marL="0" rtl="0" algn="ctr">
                        <a:spcBef>
                          <a:spcPts val="0"/>
                        </a:spcBef>
                        <a:spcAft>
                          <a:spcPts val="0"/>
                        </a:spcAft>
                        <a:buNone/>
                      </a:pPr>
                      <a:r>
                        <a:rPr lang="ja" sz="2100"/>
                        <a:t>gamma</a:t>
                      </a:r>
                      <a:endParaRPr sz="2100"/>
                    </a:p>
                  </a:txBody>
                  <a:tcPr marT="91425" marB="91425" marR="91425" marL="91425" anchor="ctr"/>
                </a:tc>
                <a:tc>
                  <a:txBody>
                    <a:bodyPr/>
                    <a:lstStyle/>
                    <a:p>
                      <a:pPr indent="0" lvl="0" marL="0" rtl="0" algn="ctr">
                        <a:spcBef>
                          <a:spcPts val="0"/>
                        </a:spcBef>
                        <a:spcAft>
                          <a:spcPts val="0"/>
                        </a:spcAft>
                        <a:buNone/>
                      </a:pPr>
                      <a:r>
                        <a:rPr lang="ja" sz="2100"/>
                        <a:t>0.05</a:t>
                      </a:r>
                      <a:endParaRPr sz="2100"/>
                    </a:p>
                  </a:txBody>
                  <a:tcPr marT="91425" marB="91425" marR="91425" marL="91425"/>
                </a:tc>
              </a:tr>
              <a:tr h="679225">
                <a:tc>
                  <a:txBody>
                    <a:bodyPr/>
                    <a:lstStyle/>
                    <a:p>
                      <a:pPr indent="0" lvl="0" marL="0" rtl="0" algn="ctr">
                        <a:spcBef>
                          <a:spcPts val="0"/>
                        </a:spcBef>
                        <a:spcAft>
                          <a:spcPts val="0"/>
                        </a:spcAft>
                        <a:buNone/>
                      </a:pPr>
                      <a:r>
                        <a:rPr lang="ja" sz="2100"/>
                        <a:t>kernal</a:t>
                      </a:r>
                      <a:endParaRPr sz="2100"/>
                    </a:p>
                  </a:txBody>
                  <a:tcPr marT="91425" marB="91425" marR="91425" marL="91425"/>
                </a:tc>
                <a:tc>
                  <a:txBody>
                    <a:bodyPr/>
                    <a:lstStyle/>
                    <a:p>
                      <a:pPr indent="0" lvl="0" marL="0" rtl="0" algn="ctr">
                        <a:spcBef>
                          <a:spcPts val="0"/>
                        </a:spcBef>
                        <a:spcAft>
                          <a:spcPts val="0"/>
                        </a:spcAft>
                        <a:buNone/>
                      </a:pPr>
                      <a:r>
                        <a:rPr lang="ja" sz="2100"/>
                        <a:t>rbf</a:t>
                      </a:r>
                      <a:endParaRPr sz="2100"/>
                    </a:p>
                  </a:txBody>
                  <a:tcPr marT="91425" marB="91425" marR="91425" marL="91425"/>
                </a:tc>
              </a:tr>
              <a:tr h="679225">
                <a:tc>
                  <a:txBody>
                    <a:bodyPr/>
                    <a:lstStyle/>
                    <a:p>
                      <a:pPr indent="0" lvl="0" marL="0" rtl="0" algn="ctr">
                        <a:spcBef>
                          <a:spcPts val="0"/>
                        </a:spcBef>
                        <a:spcAft>
                          <a:spcPts val="0"/>
                        </a:spcAft>
                        <a:buNone/>
                      </a:pPr>
                      <a:r>
                        <a:rPr lang="ja" sz="2100"/>
                        <a:t>精度</a:t>
                      </a:r>
                      <a:endParaRPr sz="2100"/>
                    </a:p>
                  </a:txBody>
                  <a:tcPr marT="91425" marB="91425" marR="91425" marL="91425"/>
                </a:tc>
                <a:tc>
                  <a:txBody>
                    <a:bodyPr/>
                    <a:lstStyle/>
                    <a:p>
                      <a:pPr indent="0" lvl="0" marL="0" rtl="0" algn="ctr">
                        <a:spcBef>
                          <a:spcPts val="0"/>
                        </a:spcBef>
                        <a:spcAft>
                          <a:spcPts val="0"/>
                        </a:spcAft>
                        <a:buNone/>
                      </a:pPr>
                      <a:r>
                        <a:rPr lang="ja" sz="2100"/>
                        <a:t>62.4%</a:t>
                      </a:r>
                      <a:endParaRPr sz="2100"/>
                    </a:p>
                  </a:txBody>
                  <a:tcPr marT="91425" marB="91425" marR="91425" marL="91425"/>
                </a:tc>
              </a:tr>
            </a:tbl>
          </a:graphicData>
        </a:graphic>
      </p:graphicFrame>
      <p:sp>
        <p:nvSpPr>
          <p:cNvPr id="250" name="Google Shape;25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実験結果</a:t>
            </a:r>
            <a:endParaRPr/>
          </a:p>
        </p:txBody>
      </p:sp>
      <p:sp>
        <p:nvSpPr>
          <p:cNvPr id="256" name="Google Shape;25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混同行列&lt; </a:t>
            </a:r>
            <a:r>
              <a:rPr lang="ja"/>
              <a:t>嫌悪</a:t>
            </a:r>
            <a:r>
              <a:rPr lang="ja"/>
              <a:t>&gt;</a:t>
            </a:r>
            <a:endParaRPr/>
          </a:p>
          <a:p>
            <a:pPr indent="0" lvl="0" marL="0" rtl="0" algn="l">
              <a:spcBef>
                <a:spcPts val="1200"/>
              </a:spcBef>
              <a:spcAft>
                <a:spcPts val="1200"/>
              </a:spcAft>
              <a:buNone/>
            </a:pPr>
            <a:r>
              <a:t/>
            </a:r>
            <a:endParaRPr/>
          </a:p>
        </p:txBody>
      </p:sp>
      <p:pic>
        <p:nvPicPr>
          <p:cNvPr id="257" name="Google Shape;257;p31"/>
          <p:cNvPicPr preferRelativeResize="0"/>
          <p:nvPr/>
        </p:nvPicPr>
        <p:blipFill>
          <a:blip r:embed="rId3">
            <a:alphaModFix/>
          </a:blip>
          <a:stretch>
            <a:fillRect/>
          </a:stretch>
        </p:blipFill>
        <p:spPr>
          <a:xfrm>
            <a:off x="4572000" y="1319938"/>
            <a:ext cx="4736275" cy="3315375"/>
          </a:xfrm>
          <a:prstGeom prst="rect">
            <a:avLst/>
          </a:prstGeom>
          <a:noFill/>
          <a:ln>
            <a:noFill/>
          </a:ln>
        </p:spPr>
      </p:pic>
      <p:graphicFrame>
        <p:nvGraphicFramePr>
          <p:cNvPr id="258" name="Google Shape;258;p31"/>
          <p:cNvGraphicFramePr/>
          <p:nvPr/>
        </p:nvGraphicFramePr>
        <p:xfrm>
          <a:off x="927375" y="1809750"/>
          <a:ext cx="3000000" cy="3000000"/>
        </p:xfrm>
        <a:graphic>
          <a:graphicData uri="http://schemas.openxmlformats.org/drawingml/2006/table">
            <a:tbl>
              <a:tblPr>
                <a:noFill/>
                <a:tableStyleId>{1AB97A27-83B6-4FBD-9D9C-26CA8CBADF5A}</a:tableStyleId>
              </a:tblPr>
              <a:tblGrid>
                <a:gridCol w="1835450"/>
                <a:gridCol w="1809175"/>
              </a:tblGrid>
              <a:tr h="689775">
                <a:tc>
                  <a:txBody>
                    <a:bodyPr/>
                    <a:lstStyle/>
                    <a:p>
                      <a:pPr indent="0" lvl="0" marL="0" rtl="0" algn="ctr">
                        <a:spcBef>
                          <a:spcPts val="0"/>
                        </a:spcBef>
                        <a:spcAft>
                          <a:spcPts val="0"/>
                        </a:spcAft>
                        <a:buNone/>
                      </a:pPr>
                      <a:r>
                        <a:rPr lang="ja" sz="2400"/>
                        <a:t>C</a:t>
                      </a:r>
                      <a:endParaRPr sz="2400"/>
                    </a:p>
                  </a:txBody>
                  <a:tcPr marT="91425" marB="91425" marR="91425" marL="91425" anchor="ctr"/>
                </a:tc>
                <a:tc>
                  <a:txBody>
                    <a:bodyPr/>
                    <a:lstStyle/>
                    <a:p>
                      <a:pPr indent="0" lvl="0" marL="0" rtl="0" algn="ctr">
                        <a:spcBef>
                          <a:spcPts val="0"/>
                        </a:spcBef>
                        <a:spcAft>
                          <a:spcPts val="0"/>
                        </a:spcAft>
                        <a:buNone/>
                      </a:pPr>
                      <a:r>
                        <a:rPr lang="ja" sz="2100"/>
                        <a:t>1.70</a:t>
                      </a:r>
                      <a:endParaRPr sz="2100"/>
                    </a:p>
                  </a:txBody>
                  <a:tcPr marT="91425" marB="91425" marR="91425" marL="91425"/>
                </a:tc>
              </a:tr>
              <a:tr h="689775">
                <a:tc>
                  <a:txBody>
                    <a:bodyPr/>
                    <a:lstStyle/>
                    <a:p>
                      <a:pPr indent="0" lvl="0" marL="0" rtl="0" algn="ctr">
                        <a:spcBef>
                          <a:spcPts val="0"/>
                        </a:spcBef>
                        <a:spcAft>
                          <a:spcPts val="0"/>
                        </a:spcAft>
                        <a:buNone/>
                      </a:pPr>
                      <a:r>
                        <a:rPr lang="ja" sz="2100"/>
                        <a:t>gamma</a:t>
                      </a:r>
                      <a:endParaRPr sz="2100"/>
                    </a:p>
                  </a:txBody>
                  <a:tcPr marT="91425" marB="91425" marR="91425" marL="91425" anchor="ctr"/>
                </a:tc>
                <a:tc>
                  <a:txBody>
                    <a:bodyPr/>
                    <a:lstStyle/>
                    <a:p>
                      <a:pPr indent="0" lvl="0" marL="0" rtl="0" algn="ctr">
                        <a:spcBef>
                          <a:spcPts val="0"/>
                        </a:spcBef>
                        <a:spcAft>
                          <a:spcPts val="0"/>
                        </a:spcAft>
                        <a:buNone/>
                      </a:pPr>
                      <a:r>
                        <a:rPr lang="ja" sz="2100"/>
                        <a:t>0.185</a:t>
                      </a:r>
                      <a:endParaRPr sz="2100"/>
                    </a:p>
                  </a:txBody>
                  <a:tcPr marT="91425" marB="91425" marR="91425" marL="91425"/>
                </a:tc>
              </a:tr>
              <a:tr h="689775">
                <a:tc>
                  <a:txBody>
                    <a:bodyPr/>
                    <a:lstStyle/>
                    <a:p>
                      <a:pPr indent="0" lvl="0" marL="0" rtl="0" algn="ctr">
                        <a:spcBef>
                          <a:spcPts val="0"/>
                        </a:spcBef>
                        <a:spcAft>
                          <a:spcPts val="0"/>
                        </a:spcAft>
                        <a:buNone/>
                      </a:pPr>
                      <a:r>
                        <a:rPr lang="ja" sz="2100"/>
                        <a:t>kernal</a:t>
                      </a:r>
                      <a:endParaRPr sz="2100"/>
                    </a:p>
                  </a:txBody>
                  <a:tcPr marT="91425" marB="91425" marR="91425" marL="91425"/>
                </a:tc>
                <a:tc>
                  <a:txBody>
                    <a:bodyPr/>
                    <a:lstStyle/>
                    <a:p>
                      <a:pPr indent="0" lvl="0" marL="0" rtl="0" algn="ctr">
                        <a:spcBef>
                          <a:spcPts val="0"/>
                        </a:spcBef>
                        <a:spcAft>
                          <a:spcPts val="0"/>
                        </a:spcAft>
                        <a:buNone/>
                      </a:pPr>
                      <a:r>
                        <a:rPr lang="ja" sz="2100"/>
                        <a:t>rbf</a:t>
                      </a:r>
                      <a:endParaRPr sz="2100"/>
                    </a:p>
                  </a:txBody>
                  <a:tcPr marT="91425" marB="91425" marR="91425" marL="91425"/>
                </a:tc>
              </a:tr>
              <a:tr h="689775">
                <a:tc>
                  <a:txBody>
                    <a:bodyPr/>
                    <a:lstStyle/>
                    <a:p>
                      <a:pPr indent="0" lvl="0" marL="0" rtl="0" algn="ctr">
                        <a:spcBef>
                          <a:spcPts val="0"/>
                        </a:spcBef>
                        <a:spcAft>
                          <a:spcPts val="0"/>
                        </a:spcAft>
                        <a:buNone/>
                      </a:pPr>
                      <a:r>
                        <a:rPr lang="ja" sz="2100"/>
                        <a:t>精度</a:t>
                      </a:r>
                      <a:endParaRPr sz="2100"/>
                    </a:p>
                  </a:txBody>
                  <a:tcPr marT="91425" marB="91425" marR="91425" marL="91425"/>
                </a:tc>
                <a:tc>
                  <a:txBody>
                    <a:bodyPr/>
                    <a:lstStyle/>
                    <a:p>
                      <a:pPr indent="0" lvl="0" marL="0" rtl="0" algn="ctr">
                        <a:spcBef>
                          <a:spcPts val="0"/>
                        </a:spcBef>
                        <a:spcAft>
                          <a:spcPts val="0"/>
                        </a:spcAft>
                        <a:buNone/>
                      </a:pPr>
                      <a:r>
                        <a:rPr lang="ja" sz="2100"/>
                        <a:t>79%</a:t>
                      </a:r>
                      <a:endParaRPr sz="2100"/>
                    </a:p>
                  </a:txBody>
                  <a:tcPr marT="91425" marB="91425" marR="91425" marL="91425"/>
                </a:tc>
              </a:tr>
            </a:tbl>
          </a:graphicData>
        </a:graphic>
      </p:graphicFrame>
      <p:sp>
        <p:nvSpPr>
          <p:cNvPr id="259" name="Google Shape;25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実験概要</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本実験のテーマは，文章から書き手の感情を分析することである．つまり文章に込められた感情とその強さを分析する．</a:t>
            </a:r>
            <a:endParaRPr/>
          </a:p>
          <a:p>
            <a:pPr indent="-342900" lvl="0" marL="457200" rtl="0" algn="l">
              <a:spcBef>
                <a:spcPts val="0"/>
              </a:spcBef>
              <a:spcAft>
                <a:spcPts val="0"/>
              </a:spcAft>
              <a:buSzPts val="1800"/>
              <a:buChar char="●"/>
            </a:pPr>
            <a:r>
              <a:rPr lang="ja"/>
              <a:t>通常感情分析はポジティブ，ネガティブ，中立の判定であるが今回の実験ではプルチックの感情の輪を参考にする</a:t>
            </a:r>
            <a:endParaRPr/>
          </a:p>
          <a:p>
            <a:pPr indent="0" lvl="0" marL="457200" rtl="0" algn="l">
              <a:spcBef>
                <a:spcPts val="1200"/>
              </a:spcBef>
              <a:spcAft>
                <a:spcPts val="0"/>
              </a:spcAft>
              <a:buNone/>
            </a:pPr>
            <a:r>
              <a:rPr b="1" lang="ja"/>
              <a:t>8種類</a:t>
            </a:r>
            <a:r>
              <a:rPr lang="ja"/>
              <a:t>の感情について</a:t>
            </a:r>
            <a:r>
              <a:rPr b="1" lang="ja"/>
              <a:t>0: 無，1: 弱，2: 中，3: 強</a:t>
            </a:r>
            <a:r>
              <a:rPr lang="ja"/>
              <a:t>の4段階で分析する</a:t>
            </a:r>
            <a:endParaRPr/>
          </a:p>
          <a:p>
            <a:pPr indent="0" lvl="0" marL="457200" rtl="0" algn="l">
              <a:spcBef>
                <a:spcPts val="1200"/>
              </a:spcBef>
              <a:spcAft>
                <a:spcPts val="1200"/>
              </a:spcAft>
              <a:buNone/>
            </a:pPr>
            <a:r>
              <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実験結果</a:t>
            </a:r>
            <a:endParaRPr/>
          </a:p>
        </p:txBody>
      </p:sp>
      <p:sp>
        <p:nvSpPr>
          <p:cNvPr id="265" name="Google Shape;26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混同行列&lt;</a:t>
            </a:r>
            <a:r>
              <a:rPr lang="ja"/>
              <a:t>恐怖</a:t>
            </a:r>
            <a:r>
              <a:rPr lang="ja"/>
              <a:t>&gt;</a:t>
            </a:r>
            <a:endParaRPr/>
          </a:p>
          <a:p>
            <a:pPr indent="0" lvl="0" marL="0" rtl="0" algn="l">
              <a:spcBef>
                <a:spcPts val="1200"/>
              </a:spcBef>
              <a:spcAft>
                <a:spcPts val="1200"/>
              </a:spcAft>
              <a:buNone/>
            </a:pPr>
            <a:r>
              <a:t/>
            </a:r>
            <a:endParaRPr/>
          </a:p>
        </p:txBody>
      </p:sp>
      <p:pic>
        <p:nvPicPr>
          <p:cNvPr id="266" name="Google Shape;266;p32"/>
          <p:cNvPicPr preferRelativeResize="0"/>
          <p:nvPr/>
        </p:nvPicPr>
        <p:blipFill>
          <a:blip r:embed="rId3">
            <a:alphaModFix/>
          </a:blip>
          <a:stretch>
            <a:fillRect/>
          </a:stretch>
        </p:blipFill>
        <p:spPr>
          <a:xfrm>
            <a:off x="4572000" y="1292412"/>
            <a:ext cx="4680725" cy="3276474"/>
          </a:xfrm>
          <a:prstGeom prst="rect">
            <a:avLst/>
          </a:prstGeom>
          <a:noFill/>
          <a:ln>
            <a:noFill/>
          </a:ln>
        </p:spPr>
      </p:pic>
      <p:graphicFrame>
        <p:nvGraphicFramePr>
          <p:cNvPr id="267" name="Google Shape;267;p32"/>
          <p:cNvGraphicFramePr/>
          <p:nvPr/>
        </p:nvGraphicFramePr>
        <p:xfrm>
          <a:off x="927375" y="1809750"/>
          <a:ext cx="3000000" cy="3000000"/>
        </p:xfrm>
        <a:graphic>
          <a:graphicData uri="http://schemas.openxmlformats.org/drawingml/2006/table">
            <a:tbl>
              <a:tblPr>
                <a:noFill/>
                <a:tableStyleId>{1AB97A27-83B6-4FBD-9D9C-26CA8CBADF5A}</a:tableStyleId>
              </a:tblPr>
              <a:tblGrid>
                <a:gridCol w="1835450"/>
                <a:gridCol w="1809175"/>
              </a:tblGrid>
              <a:tr h="689775">
                <a:tc>
                  <a:txBody>
                    <a:bodyPr/>
                    <a:lstStyle/>
                    <a:p>
                      <a:pPr indent="0" lvl="0" marL="0" rtl="0" algn="ctr">
                        <a:spcBef>
                          <a:spcPts val="0"/>
                        </a:spcBef>
                        <a:spcAft>
                          <a:spcPts val="0"/>
                        </a:spcAft>
                        <a:buNone/>
                      </a:pPr>
                      <a:r>
                        <a:rPr lang="ja" sz="2400"/>
                        <a:t>C</a:t>
                      </a:r>
                      <a:endParaRPr sz="2400"/>
                    </a:p>
                  </a:txBody>
                  <a:tcPr marT="91425" marB="91425" marR="91425" marL="91425" anchor="ctr"/>
                </a:tc>
                <a:tc>
                  <a:txBody>
                    <a:bodyPr/>
                    <a:lstStyle/>
                    <a:p>
                      <a:pPr indent="0" lvl="0" marL="0" rtl="0" algn="ctr">
                        <a:spcBef>
                          <a:spcPts val="0"/>
                        </a:spcBef>
                        <a:spcAft>
                          <a:spcPts val="0"/>
                        </a:spcAft>
                        <a:buNone/>
                      </a:pPr>
                      <a:r>
                        <a:rPr lang="ja" sz="2100"/>
                        <a:t>3.70</a:t>
                      </a:r>
                      <a:endParaRPr sz="2100"/>
                    </a:p>
                  </a:txBody>
                  <a:tcPr marT="91425" marB="91425" marR="91425" marL="91425"/>
                </a:tc>
              </a:tr>
              <a:tr h="689775">
                <a:tc>
                  <a:txBody>
                    <a:bodyPr/>
                    <a:lstStyle/>
                    <a:p>
                      <a:pPr indent="0" lvl="0" marL="0" rtl="0" algn="ctr">
                        <a:spcBef>
                          <a:spcPts val="0"/>
                        </a:spcBef>
                        <a:spcAft>
                          <a:spcPts val="0"/>
                        </a:spcAft>
                        <a:buNone/>
                      </a:pPr>
                      <a:r>
                        <a:rPr lang="ja" sz="2100"/>
                        <a:t>gamma</a:t>
                      </a:r>
                      <a:endParaRPr sz="2100"/>
                    </a:p>
                  </a:txBody>
                  <a:tcPr marT="91425" marB="91425" marR="91425" marL="91425" anchor="ctr"/>
                </a:tc>
                <a:tc>
                  <a:txBody>
                    <a:bodyPr/>
                    <a:lstStyle/>
                    <a:p>
                      <a:pPr indent="0" lvl="0" marL="0" rtl="0" algn="ctr">
                        <a:spcBef>
                          <a:spcPts val="0"/>
                        </a:spcBef>
                        <a:spcAft>
                          <a:spcPts val="0"/>
                        </a:spcAft>
                        <a:buNone/>
                      </a:pPr>
                      <a:r>
                        <a:rPr lang="ja" sz="2100"/>
                        <a:t>0.299</a:t>
                      </a:r>
                      <a:endParaRPr sz="2100"/>
                    </a:p>
                  </a:txBody>
                  <a:tcPr marT="91425" marB="91425" marR="91425" marL="91425"/>
                </a:tc>
              </a:tr>
              <a:tr h="689775">
                <a:tc>
                  <a:txBody>
                    <a:bodyPr/>
                    <a:lstStyle/>
                    <a:p>
                      <a:pPr indent="0" lvl="0" marL="0" rtl="0" algn="ctr">
                        <a:spcBef>
                          <a:spcPts val="0"/>
                        </a:spcBef>
                        <a:spcAft>
                          <a:spcPts val="0"/>
                        </a:spcAft>
                        <a:buNone/>
                      </a:pPr>
                      <a:r>
                        <a:rPr lang="ja" sz="2100"/>
                        <a:t>kernal</a:t>
                      </a:r>
                      <a:endParaRPr sz="2100"/>
                    </a:p>
                  </a:txBody>
                  <a:tcPr marT="91425" marB="91425" marR="91425" marL="91425"/>
                </a:tc>
                <a:tc>
                  <a:txBody>
                    <a:bodyPr/>
                    <a:lstStyle/>
                    <a:p>
                      <a:pPr indent="0" lvl="0" marL="0" rtl="0" algn="ctr">
                        <a:spcBef>
                          <a:spcPts val="0"/>
                        </a:spcBef>
                        <a:spcAft>
                          <a:spcPts val="0"/>
                        </a:spcAft>
                        <a:buNone/>
                      </a:pPr>
                      <a:r>
                        <a:rPr lang="ja" sz="2100"/>
                        <a:t>rbf</a:t>
                      </a:r>
                      <a:endParaRPr sz="2100"/>
                    </a:p>
                  </a:txBody>
                  <a:tcPr marT="91425" marB="91425" marR="91425" marL="91425"/>
                </a:tc>
              </a:tr>
              <a:tr h="689775">
                <a:tc>
                  <a:txBody>
                    <a:bodyPr/>
                    <a:lstStyle/>
                    <a:p>
                      <a:pPr indent="0" lvl="0" marL="0" rtl="0" algn="ctr">
                        <a:spcBef>
                          <a:spcPts val="0"/>
                        </a:spcBef>
                        <a:spcAft>
                          <a:spcPts val="0"/>
                        </a:spcAft>
                        <a:buNone/>
                      </a:pPr>
                      <a:r>
                        <a:rPr lang="ja" sz="2100"/>
                        <a:t>精度</a:t>
                      </a:r>
                      <a:endParaRPr sz="2100"/>
                    </a:p>
                  </a:txBody>
                  <a:tcPr marT="91425" marB="91425" marR="91425" marL="91425"/>
                </a:tc>
                <a:tc>
                  <a:txBody>
                    <a:bodyPr/>
                    <a:lstStyle/>
                    <a:p>
                      <a:pPr indent="0" lvl="0" marL="0" rtl="0" algn="ctr">
                        <a:spcBef>
                          <a:spcPts val="0"/>
                        </a:spcBef>
                        <a:spcAft>
                          <a:spcPts val="0"/>
                        </a:spcAft>
                        <a:buNone/>
                      </a:pPr>
                      <a:r>
                        <a:rPr lang="ja" sz="2100"/>
                        <a:t>82.7%</a:t>
                      </a:r>
                      <a:endParaRPr sz="2100"/>
                    </a:p>
                  </a:txBody>
                  <a:tcPr marT="91425" marB="91425" marR="91425" marL="91425"/>
                </a:tc>
              </a:tr>
            </a:tbl>
          </a:graphicData>
        </a:graphic>
      </p:graphicFrame>
      <p:sp>
        <p:nvSpPr>
          <p:cNvPr id="268" name="Google Shape;26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実験結果</a:t>
            </a:r>
            <a:endParaRPr/>
          </a:p>
        </p:txBody>
      </p:sp>
      <p:sp>
        <p:nvSpPr>
          <p:cNvPr id="274" name="Google Shape;27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混同行列&lt;</a:t>
            </a:r>
            <a:r>
              <a:rPr lang="ja"/>
              <a:t>喜び</a:t>
            </a:r>
            <a:r>
              <a:rPr lang="ja"/>
              <a:t>&gt;</a:t>
            </a:r>
            <a:endParaRPr/>
          </a:p>
          <a:p>
            <a:pPr indent="0" lvl="0" marL="0" rtl="0" algn="l">
              <a:spcBef>
                <a:spcPts val="1200"/>
              </a:spcBef>
              <a:spcAft>
                <a:spcPts val="1200"/>
              </a:spcAft>
              <a:buNone/>
            </a:pPr>
            <a:r>
              <a:t/>
            </a:r>
            <a:endParaRPr/>
          </a:p>
        </p:txBody>
      </p:sp>
      <p:pic>
        <p:nvPicPr>
          <p:cNvPr id="275" name="Google Shape;275;p33"/>
          <p:cNvPicPr preferRelativeResize="0"/>
          <p:nvPr/>
        </p:nvPicPr>
        <p:blipFill>
          <a:blip r:embed="rId3">
            <a:alphaModFix/>
          </a:blip>
          <a:stretch>
            <a:fillRect/>
          </a:stretch>
        </p:blipFill>
        <p:spPr>
          <a:xfrm>
            <a:off x="4572000" y="1210500"/>
            <a:ext cx="4714800" cy="3300349"/>
          </a:xfrm>
          <a:prstGeom prst="rect">
            <a:avLst/>
          </a:prstGeom>
          <a:noFill/>
          <a:ln>
            <a:noFill/>
          </a:ln>
        </p:spPr>
      </p:pic>
      <p:graphicFrame>
        <p:nvGraphicFramePr>
          <p:cNvPr id="276" name="Google Shape;276;p33"/>
          <p:cNvGraphicFramePr/>
          <p:nvPr/>
        </p:nvGraphicFramePr>
        <p:xfrm>
          <a:off x="1007125" y="1809775"/>
          <a:ext cx="3000000" cy="3000000"/>
        </p:xfrm>
        <a:graphic>
          <a:graphicData uri="http://schemas.openxmlformats.org/drawingml/2006/table">
            <a:tbl>
              <a:tblPr>
                <a:noFill/>
                <a:tableStyleId>{1AB97A27-83B6-4FBD-9D9C-26CA8CBADF5A}</a:tableStyleId>
              </a:tblPr>
              <a:tblGrid>
                <a:gridCol w="1795275"/>
                <a:gridCol w="1769600"/>
              </a:tblGrid>
              <a:tr h="689775">
                <a:tc>
                  <a:txBody>
                    <a:bodyPr/>
                    <a:lstStyle/>
                    <a:p>
                      <a:pPr indent="0" lvl="0" marL="0" rtl="0" algn="ctr">
                        <a:spcBef>
                          <a:spcPts val="0"/>
                        </a:spcBef>
                        <a:spcAft>
                          <a:spcPts val="0"/>
                        </a:spcAft>
                        <a:buNone/>
                      </a:pPr>
                      <a:r>
                        <a:rPr lang="ja" sz="2400"/>
                        <a:t>C</a:t>
                      </a:r>
                      <a:endParaRPr sz="2400"/>
                    </a:p>
                  </a:txBody>
                  <a:tcPr marT="91425" marB="91425" marR="91425" marL="91425" anchor="ctr"/>
                </a:tc>
                <a:tc>
                  <a:txBody>
                    <a:bodyPr/>
                    <a:lstStyle/>
                    <a:p>
                      <a:pPr indent="0" lvl="0" marL="0" rtl="0" algn="ctr">
                        <a:spcBef>
                          <a:spcPts val="0"/>
                        </a:spcBef>
                        <a:spcAft>
                          <a:spcPts val="0"/>
                        </a:spcAft>
                        <a:buNone/>
                      </a:pPr>
                      <a:r>
                        <a:rPr lang="ja" sz="2100"/>
                        <a:t>2.05</a:t>
                      </a:r>
                      <a:endParaRPr sz="2100"/>
                    </a:p>
                  </a:txBody>
                  <a:tcPr marT="91425" marB="91425" marR="91425" marL="91425"/>
                </a:tc>
              </a:tr>
              <a:tr h="689775">
                <a:tc>
                  <a:txBody>
                    <a:bodyPr/>
                    <a:lstStyle/>
                    <a:p>
                      <a:pPr indent="0" lvl="0" marL="0" rtl="0" algn="ctr">
                        <a:spcBef>
                          <a:spcPts val="0"/>
                        </a:spcBef>
                        <a:spcAft>
                          <a:spcPts val="0"/>
                        </a:spcAft>
                        <a:buNone/>
                      </a:pPr>
                      <a:r>
                        <a:rPr lang="ja" sz="2100"/>
                        <a:t>gamma</a:t>
                      </a:r>
                      <a:endParaRPr sz="2100"/>
                    </a:p>
                  </a:txBody>
                  <a:tcPr marT="91425" marB="91425" marR="91425" marL="91425" anchor="ctr"/>
                </a:tc>
                <a:tc>
                  <a:txBody>
                    <a:bodyPr/>
                    <a:lstStyle/>
                    <a:p>
                      <a:pPr indent="0" lvl="0" marL="0" rtl="0" algn="ctr">
                        <a:spcBef>
                          <a:spcPts val="0"/>
                        </a:spcBef>
                        <a:spcAft>
                          <a:spcPts val="0"/>
                        </a:spcAft>
                        <a:buNone/>
                      </a:pPr>
                      <a:r>
                        <a:rPr lang="ja" sz="2100"/>
                        <a:t>0.02</a:t>
                      </a:r>
                      <a:endParaRPr sz="2100"/>
                    </a:p>
                  </a:txBody>
                  <a:tcPr marT="91425" marB="91425" marR="91425" marL="91425"/>
                </a:tc>
              </a:tr>
              <a:tr h="689775">
                <a:tc>
                  <a:txBody>
                    <a:bodyPr/>
                    <a:lstStyle/>
                    <a:p>
                      <a:pPr indent="0" lvl="0" marL="0" rtl="0" algn="ctr">
                        <a:spcBef>
                          <a:spcPts val="0"/>
                        </a:spcBef>
                        <a:spcAft>
                          <a:spcPts val="0"/>
                        </a:spcAft>
                        <a:buNone/>
                      </a:pPr>
                      <a:r>
                        <a:rPr lang="ja" sz="2100"/>
                        <a:t>kernal</a:t>
                      </a:r>
                      <a:endParaRPr sz="2100"/>
                    </a:p>
                  </a:txBody>
                  <a:tcPr marT="91425" marB="91425" marR="91425" marL="91425"/>
                </a:tc>
                <a:tc>
                  <a:txBody>
                    <a:bodyPr/>
                    <a:lstStyle/>
                    <a:p>
                      <a:pPr indent="0" lvl="0" marL="0" rtl="0" algn="ctr">
                        <a:spcBef>
                          <a:spcPts val="0"/>
                        </a:spcBef>
                        <a:spcAft>
                          <a:spcPts val="0"/>
                        </a:spcAft>
                        <a:buNone/>
                      </a:pPr>
                      <a:r>
                        <a:rPr lang="ja" sz="2100"/>
                        <a:t>rbf</a:t>
                      </a:r>
                      <a:endParaRPr sz="2100"/>
                    </a:p>
                  </a:txBody>
                  <a:tcPr marT="91425" marB="91425" marR="91425" marL="91425"/>
                </a:tc>
              </a:tr>
              <a:tr h="689775">
                <a:tc>
                  <a:txBody>
                    <a:bodyPr/>
                    <a:lstStyle/>
                    <a:p>
                      <a:pPr indent="0" lvl="0" marL="0" rtl="0" algn="ctr">
                        <a:spcBef>
                          <a:spcPts val="0"/>
                        </a:spcBef>
                        <a:spcAft>
                          <a:spcPts val="0"/>
                        </a:spcAft>
                        <a:buNone/>
                      </a:pPr>
                      <a:r>
                        <a:rPr lang="ja" sz="2100"/>
                        <a:t>精度</a:t>
                      </a:r>
                      <a:endParaRPr sz="2100"/>
                    </a:p>
                  </a:txBody>
                  <a:tcPr marT="91425" marB="91425" marR="91425" marL="91425"/>
                </a:tc>
                <a:tc>
                  <a:txBody>
                    <a:bodyPr/>
                    <a:lstStyle/>
                    <a:p>
                      <a:pPr indent="0" lvl="0" marL="0" rtl="0" algn="ctr">
                        <a:spcBef>
                          <a:spcPts val="0"/>
                        </a:spcBef>
                        <a:spcAft>
                          <a:spcPts val="0"/>
                        </a:spcAft>
                        <a:buNone/>
                      </a:pPr>
                      <a:r>
                        <a:rPr lang="ja" sz="2100"/>
                        <a:t>60.0%</a:t>
                      </a:r>
                      <a:endParaRPr sz="2100"/>
                    </a:p>
                  </a:txBody>
                  <a:tcPr marT="91425" marB="91425" marR="91425" marL="91425"/>
                </a:tc>
              </a:tr>
            </a:tbl>
          </a:graphicData>
        </a:graphic>
      </p:graphicFrame>
      <p:sp>
        <p:nvSpPr>
          <p:cNvPr id="277" name="Google Shape;27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実験結果</a:t>
            </a:r>
            <a:endParaRPr/>
          </a:p>
        </p:txBody>
      </p:sp>
      <p:sp>
        <p:nvSpPr>
          <p:cNvPr id="283" name="Google Shape;2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混同行列&lt;</a:t>
            </a:r>
            <a:r>
              <a:rPr lang="ja"/>
              <a:t>悲しみ</a:t>
            </a:r>
            <a:r>
              <a:rPr lang="ja"/>
              <a:t>&gt;</a:t>
            </a:r>
            <a:endParaRPr/>
          </a:p>
          <a:p>
            <a:pPr indent="0" lvl="0" marL="0" rtl="0" algn="l">
              <a:spcBef>
                <a:spcPts val="1200"/>
              </a:spcBef>
              <a:spcAft>
                <a:spcPts val="1200"/>
              </a:spcAft>
              <a:buNone/>
            </a:pPr>
            <a:r>
              <a:t/>
            </a:r>
            <a:endParaRPr/>
          </a:p>
        </p:txBody>
      </p:sp>
      <p:pic>
        <p:nvPicPr>
          <p:cNvPr id="284" name="Google Shape;284;p34"/>
          <p:cNvPicPr preferRelativeResize="0"/>
          <p:nvPr/>
        </p:nvPicPr>
        <p:blipFill>
          <a:blip r:embed="rId3">
            <a:alphaModFix/>
          </a:blip>
          <a:stretch>
            <a:fillRect/>
          </a:stretch>
        </p:blipFill>
        <p:spPr>
          <a:xfrm>
            <a:off x="4572000" y="1152475"/>
            <a:ext cx="4767852" cy="3337500"/>
          </a:xfrm>
          <a:prstGeom prst="rect">
            <a:avLst/>
          </a:prstGeom>
          <a:noFill/>
          <a:ln>
            <a:noFill/>
          </a:ln>
        </p:spPr>
      </p:pic>
      <p:graphicFrame>
        <p:nvGraphicFramePr>
          <p:cNvPr id="285" name="Google Shape;285;p34"/>
          <p:cNvGraphicFramePr/>
          <p:nvPr/>
        </p:nvGraphicFramePr>
        <p:xfrm>
          <a:off x="927375" y="1809750"/>
          <a:ext cx="3000000" cy="3000000"/>
        </p:xfrm>
        <a:graphic>
          <a:graphicData uri="http://schemas.openxmlformats.org/drawingml/2006/table">
            <a:tbl>
              <a:tblPr>
                <a:noFill/>
                <a:tableStyleId>{1AB97A27-83B6-4FBD-9D9C-26CA8CBADF5A}</a:tableStyleId>
              </a:tblPr>
              <a:tblGrid>
                <a:gridCol w="1793575"/>
                <a:gridCol w="1767875"/>
              </a:tblGrid>
              <a:tr h="689775">
                <a:tc>
                  <a:txBody>
                    <a:bodyPr/>
                    <a:lstStyle/>
                    <a:p>
                      <a:pPr indent="0" lvl="0" marL="0" rtl="0" algn="ctr">
                        <a:spcBef>
                          <a:spcPts val="0"/>
                        </a:spcBef>
                        <a:spcAft>
                          <a:spcPts val="0"/>
                        </a:spcAft>
                        <a:buNone/>
                      </a:pPr>
                      <a:r>
                        <a:rPr lang="ja" sz="2400"/>
                        <a:t>C</a:t>
                      </a:r>
                      <a:endParaRPr sz="2400"/>
                    </a:p>
                  </a:txBody>
                  <a:tcPr marT="91425" marB="91425" marR="91425" marL="91425" anchor="ctr"/>
                </a:tc>
                <a:tc>
                  <a:txBody>
                    <a:bodyPr/>
                    <a:lstStyle/>
                    <a:p>
                      <a:pPr indent="0" lvl="0" marL="0" rtl="0" algn="ctr">
                        <a:spcBef>
                          <a:spcPts val="0"/>
                        </a:spcBef>
                        <a:spcAft>
                          <a:spcPts val="0"/>
                        </a:spcAft>
                        <a:buNone/>
                      </a:pPr>
                      <a:r>
                        <a:rPr lang="ja" sz="2100"/>
                        <a:t>3.70</a:t>
                      </a:r>
                      <a:endParaRPr sz="2100"/>
                    </a:p>
                  </a:txBody>
                  <a:tcPr marT="91425" marB="91425" marR="91425" marL="91425"/>
                </a:tc>
              </a:tr>
              <a:tr h="689775">
                <a:tc>
                  <a:txBody>
                    <a:bodyPr/>
                    <a:lstStyle/>
                    <a:p>
                      <a:pPr indent="0" lvl="0" marL="0" rtl="0" algn="ctr">
                        <a:spcBef>
                          <a:spcPts val="0"/>
                        </a:spcBef>
                        <a:spcAft>
                          <a:spcPts val="0"/>
                        </a:spcAft>
                        <a:buNone/>
                      </a:pPr>
                      <a:r>
                        <a:rPr lang="ja" sz="2100"/>
                        <a:t>gamma</a:t>
                      </a:r>
                      <a:endParaRPr sz="2100"/>
                    </a:p>
                  </a:txBody>
                  <a:tcPr marT="91425" marB="91425" marR="91425" marL="91425" anchor="ctr"/>
                </a:tc>
                <a:tc>
                  <a:txBody>
                    <a:bodyPr/>
                    <a:lstStyle/>
                    <a:p>
                      <a:pPr indent="0" lvl="0" marL="0" rtl="0" algn="ctr">
                        <a:spcBef>
                          <a:spcPts val="0"/>
                        </a:spcBef>
                        <a:spcAft>
                          <a:spcPts val="0"/>
                        </a:spcAft>
                        <a:buNone/>
                      </a:pPr>
                      <a:r>
                        <a:rPr lang="ja" sz="2100"/>
                        <a:t>0.35</a:t>
                      </a:r>
                      <a:endParaRPr sz="2100"/>
                    </a:p>
                  </a:txBody>
                  <a:tcPr marT="91425" marB="91425" marR="91425" marL="91425"/>
                </a:tc>
              </a:tr>
              <a:tr h="689775">
                <a:tc>
                  <a:txBody>
                    <a:bodyPr/>
                    <a:lstStyle/>
                    <a:p>
                      <a:pPr indent="0" lvl="0" marL="0" rtl="0" algn="ctr">
                        <a:spcBef>
                          <a:spcPts val="0"/>
                        </a:spcBef>
                        <a:spcAft>
                          <a:spcPts val="0"/>
                        </a:spcAft>
                        <a:buNone/>
                      </a:pPr>
                      <a:r>
                        <a:rPr lang="ja" sz="2100"/>
                        <a:t>kernal</a:t>
                      </a:r>
                      <a:endParaRPr sz="2100"/>
                    </a:p>
                  </a:txBody>
                  <a:tcPr marT="91425" marB="91425" marR="91425" marL="91425"/>
                </a:tc>
                <a:tc>
                  <a:txBody>
                    <a:bodyPr/>
                    <a:lstStyle/>
                    <a:p>
                      <a:pPr indent="0" lvl="0" marL="0" rtl="0" algn="ctr">
                        <a:spcBef>
                          <a:spcPts val="0"/>
                        </a:spcBef>
                        <a:spcAft>
                          <a:spcPts val="0"/>
                        </a:spcAft>
                        <a:buNone/>
                      </a:pPr>
                      <a:r>
                        <a:rPr lang="ja" sz="2100"/>
                        <a:t>rbf</a:t>
                      </a:r>
                      <a:endParaRPr sz="2100"/>
                    </a:p>
                  </a:txBody>
                  <a:tcPr marT="91425" marB="91425" marR="91425" marL="91425"/>
                </a:tc>
              </a:tr>
              <a:tr h="689775">
                <a:tc>
                  <a:txBody>
                    <a:bodyPr/>
                    <a:lstStyle/>
                    <a:p>
                      <a:pPr indent="0" lvl="0" marL="0" rtl="0" algn="ctr">
                        <a:spcBef>
                          <a:spcPts val="0"/>
                        </a:spcBef>
                        <a:spcAft>
                          <a:spcPts val="0"/>
                        </a:spcAft>
                        <a:buNone/>
                      </a:pPr>
                      <a:r>
                        <a:rPr lang="ja" sz="2100"/>
                        <a:t>精度</a:t>
                      </a:r>
                      <a:endParaRPr sz="2100"/>
                    </a:p>
                  </a:txBody>
                  <a:tcPr marT="91425" marB="91425" marR="91425" marL="91425"/>
                </a:tc>
                <a:tc>
                  <a:txBody>
                    <a:bodyPr/>
                    <a:lstStyle/>
                    <a:p>
                      <a:pPr indent="0" lvl="0" marL="0" rtl="0" algn="ctr">
                        <a:spcBef>
                          <a:spcPts val="0"/>
                        </a:spcBef>
                        <a:spcAft>
                          <a:spcPts val="0"/>
                        </a:spcAft>
                        <a:buNone/>
                      </a:pPr>
                      <a:r>
                        <a:rPr lang="ja" sz="2100"/>
                        <a:t>64.5%</a:t>
                      </a:r>
                      <a:endParaRPr sz="2100"/>
                    </a:p>
                  </a:txBody>
                  <a:tcPr marT="91425" marB="91425" marR="91425" marL="91425"/>
                </a:tc>
              </a:tr>
            </a:tbl>
          </a:graphicData>
        </a:graphic>
      </p:graphicFrame>
      <p:sp>
        <p:nvSpPr>
          <p:cNvPr id="286" name="Google Shape;28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実験結果</a:t>
            </a:r>
            <a:endParaRPr/>
          </a:p>
        </p:txBody>
      </p:sp>
      <p:sp>
        <p:nvSpPr>
          <p:cNvPr id="292" name="Google Shape;2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混同行列&lt;</a:t>
            </a:r>
            <a:r>
              <a:rPr lang="ja"/>
              <a:t>驚き</a:t>
            </a:r>
            <a:r>
              <a:rPr lang="ja"/>
              <a:t>&gt;</a:t>
            </a:r>
            <a:endParaRPr/>
          </a:p>
          <a:p>
            <a:pPr indent="0" lvl="0" marL="0" rtl="0" algn="l">
              <a:spcBef>
                <a:spcPts val="1200"/>
              </a:spcBef>
              <a:spcAft>
                <a:spcPts val="1200"/>
              </a:spcAft>
              <a:buNone/>
            </a:pPr>
            <a:r>
              <a:t/>
            </a:r>
            <a:endParaRPr/>
          </a:p>
        </p:txBody>
      </p:sp>
      <p:pic>
        <p:nvPicPr>
          <p:cNvPr id="293" name="Google Shape;293;p35"/>
          <p:cNvPicPr preferRelativeResize="0"/>
          <p:nvPr/>
        </p:nvPicPr>
        <p:blipFill>
          <a:blip r:embed="rId3">
            <a:alphaModFix/>
          </a:blip>
          <a:stretch>
            <a:fillRect/>
          </a:stretch>
        </p:blipFill>
        <p:spPr>
          <a:xfrm>
            <a:off x="4572000" y="1194013"/>
            <a:ext cx="4761900" cy="3333325"/>
          </a:xfrm>
          <a:prstGeom prst="rect">
            <a:avLst/>
          </a:prstGeom>
          <a:noFill/>
          <a:ln>
            <a:noFill/>
          </a:ln>
        </p:spPr>
      </p:pic>
      <p:graphicFrame>
        <p:nvGraphicFramePr>
          <p:cNvPr id="294" name="Google Shape;294;p35"/>
          <p:cNvGraphicFramePr/>
          <p:nvPr/>
        </p:nvGraphicFramePr>
        <p:xfrm>
          <a:off x="927375" y="1809750"/>
          <a:ext cx="3000000" cy="3000000"/>
        </p:xfrm>
        <a:graphic>
          <a:graphicData uri="http://schemas.openxmlformats.org/drawingml/2006/table">
            <a:tbl>
              <a:tblPr>
                <a:noFill/>
                <a:tableStyleId>{1AB97A27-83B6-4FBD-9D9C-26CA8CBADF5A}</a:tableStyleId>
              </a:tblPr>
              <a:tblGrid>
                <a:gridCol w="1835450"/>
                <a:gridCol w="1809175"/>
              </a:tblGrid>
              <a:tr h="679400">
                <a:tc>
                  <a:txBody>
                    <a:bodyPr/>
                    <a:lstStyle/>
                    <a:p>
                      <a:pPr indent="0" lvl="0" marL="0" rtl="0" algn="ctr">
                        <a:spcBef>
                          <a:spcPts val="0"/>
                        </a:spcBef>
                        <a:spcAft>
                          <a:spcPts val="0"/>
                        </a:spcAft>
                        <a:buNone/>
                      </a:pPr>
                      <a:r>
                        <a:rPr lang="ja" sz="2400"/>
                        <a:t>C</a:t>
                      </a:r>
                      <a:endParaRPr sz="2400"/>
                    </a:p>
                  </a:txBody>
                  <a:tcPr marT="91425" marB="91425" marR="91425" marL="91425" anchor="ctr"/>
                </a:tc>
                <a:tc>
                  <a:txBody>
                    <a:bodyPr/>
                    <a:lstStyle/>
                    <a:p>
                      <a:pPr indent="0" lvl="0" marL="0" rtl="0" algn="ctr">
                        <a:spcBef>
                          <a:spcPts val="0"/>
                        </a:spcBef>
                        <a:spcAft>
                          <a:spcPts val="0"/>
                        </a:spcAft>
                        <a:buNone/>
                      </a:pPr>
                      <a:r>
                        <a:rPr lang="ja" sz="2100"/>
                        <a:t>4</a:t>
                      </a:r>
                      <a:endParaRPr sz="2100"/>
                    </a:p>
                  </a:txBody>
                  <a:tcPr marT="91425" marB="91425" marR="91425" marL="91425"/>
                </a:tc>
              </a:tr>
              <a:tr h="679400">
                <a:tc>
                  <a:txBody>
                    <a:bodyPr/>
                    <a:lstStyle/>
                    <a:p>
                      <a:pPr indent="0" lvl="0" marL="0" rtl="0" algn="ctr">
                        <a:spcBef>
                          <a:spcPts val="0"/>
                        </a:spcBef>
                        <a:spcAft>
                          <a:spcPts val="0"/>
                        </a:spcAft>
                        <a:buNone/>
                      </a:pPr>
                      <a:r>
                        <a:rPr lang="ja" sz="2100"/>
                        <a:t>gamma</a:t>
                      </a:r>
                      <a:endParaRPr sz="2100"/>
                    </a:p>
                  </a:txBody>
                  <a:tcPr marT="91425" marB="91425" marR="91425" marL="91425" anchor="ctr"/>
                </a:tc>
                <a:tc>
                  <a:txBody>
                    <a:bodyPr/>
                    <a:lstStyle/>
                    <a:p>
                      <a:pPr indent="0" lvl="0" marL="0" rtl="0" algn="ctr">
                        <a:spcBef>
                          <a:spcPts val="0"/>
                        </a:spcBef>
                        <a:spcAft>
                          <a:spcPts val="0"/>
                        </a:spcAft>
                        <a:buNone/>
                      </a:pPr>
                      <a:r>
                        <a:rPr lang="ja" sz="2100"/>
                        <a:t>0.6</a:t>
                      </a:r>
                      <a:endParaRPr sz="2100"/>
                    </a:p>
                  </a:txBody>
                  <a:tcPr marT="91425" marB="91425" marR="91425" marL="91425"/>
                </a:tc>
              </a:tr>
              <a:tr h="679400">
                <a:tc>
                  <a:txBody>
                    <a:bodyPr/>
                    <a:lstStyle/>
                    <a:p>
                      <a:pPr indent="0" lvl="0" marL="0" rtl="0" algn="ctr">
                        <a:spcBef>
                          <a:spcPts val="0"/>
                        </a:spcBef>
                        <a:spcAft>
                          <a:spcPts val="0"/>
                        </a:spcAft>
                        <a:buNone/>
                      </a:pPr>
                      <a:r>
                        <a:rPr lang="ja" sz="2100"/>
                        <a:t>kernal</a:t>
                      </a:r>
                      <a:endParaRPr sz="2100"/>
                    </a:p>
                  </a:txBody>
                  <a:tcPr marT="91425" marB="91425" marR="91425" marL="91425"/>
                </a:tc>
                <a:tc>
                  <a:txBody>
                    <a:bodyPr/>
                    <a:lstStyle/>
                    <a:p>
                      <a:pPr indent="0" lvl="0" marL="0" rtl="0" algn="ctr">
                        <a:spcBef>
                          <a:spcPts val="0"/>
                        </a:spcBef>
                        <a:spcAft>
                          <a:spcPts val="0"/>
                        </a:spcAft>
                        <a:buNone/>
                      </a:pPr>
                      <a:r>
                        <a:rPr lang="ja" sz="2100"/>
                        <a:t>rbf</a:t>
                      </a:r>
                      <a:endParaRPr sz="2100"/>
                    </a:p>
                  </a:txBody>
                  <a:tcPr marT="91425" marB="91425" marR="91425" marL="91425"/>
                </a:tc>
              </a:tr>
              <a:tr h="679400">
                <a:tc>
                  <a:txBody>
                    <a:bodyPr/>
                    <a:lstStyle/>
                    <a:p>
                      <a:pPr indent="0" lvl="0" marL="0" rtl="0" algn="ctr">
                        <a:spcBef>
                          <a:spcPts val="0"/>
                        </a:spcBef>
                        <a:spcAft>
                          <a:spcPts val="0"/>
                        </a:spcAft>
                        <a:buNone/>
                      </a:pPr>
                      <a:r>
                        <a:rPr lang="ja" sz="2100"/>
                        <a:t>精度</a:t>
                      </a:r>
                      <a:endParaRPr sz="2100"/>
                    </a:p>
                  </a:txBody>
                  <a:tcPr marT="91425" marB="91425" marR="91425" marL="91425"/>
                </a:tc>
                <a:tc>
                  <a:txBody>
                    <a:bodyPr/>
                    <a:lstStyle/>
                    <a:p>
                      <a:pPr indent="0" lvl="0" marL="0" rtl="0" algn="ctr">
                        <a:spcBef>
                          <a:spcPts val="0"/>
                        </a:spcBef>
                        <a:spcAft>
                          <a:spcPts val="0"/>
                        </a:spcAft>
                        <a:buNone/>
                      </a:pPr>
                      <a:r>
                        <a:rPr lang="ja" sz="2100"/>
                        <a:t>71.7%</a:t>
                      </a:r>
                      <a:endParaRPr sz="2100"/>
                    </a:p>
                  </a:txBody>
                  <a:tcPr marT="91425" marB="91425" marR="91425" marL="91425"/>
                </a:tc>
              </a:tr>
            </a:tbl>
          </a:graphicData>
        </a:graphic>
      </p:graphicFrame>
      <p:sp>
        <p:nvSpPr>
          <p:cNvPr id="295" name="Google Shape;29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実験結果</a:t>
            </a:r>
            <a:endParaRPr/>
          </a:p>
        </p:txBody>
      </p:sp>
      <p:sp>
        <p:nvSpPr>
          <p:cNvPr id="301" name="Google Shape;30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混同行列&lt;</a:t>
            </a:r>
            <a:r>
              <a:rPr lang="ja"/>
              <a:t>信頼</a:t>
            </a:r>
            <a:r>
              <a:rPr lang="ja"/>
              <a:t>&gt;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2" name="Google Shape;302;p36"/>
          <p:cNvPicPr preferRelativeResize="0"/>
          <p:nvPr/>
        </p:nvPicPr>
        <p:blipFill>
          <a:blip r:embed="rId3">
            <a:alphaModFix/>
          </a:blip>
          <a:stretch>
            <a:fillRect/>
          </a:stretch>
        </p:blipFill>
        <p:spPr>
          <a:xfrm>
            <a:off x="4572000" y="1196900"/>
            <a:ext cx="4753650" cy="3327550"/>
          </a:xfrm>
          <a:prstGeom prst="rect">
            <a:avLst/>
          </a:prstGeom>
          <a:noFill/>
          <a:ln>
            <a:noFill/>
          </a:ln>
        </p:spPr>
      </p:pic>
      <p:graphicFrame>
        <p:nvGraphicFramePr>
          <p:cNvPr id="303" name="Google Shape;303;p36"/>
          <p:cNvGraphicFramePr/>
          <p:nvPr/>
        </p:nvGraphicFramePr>
        <p:xfrm>
          <a:off x="927375" y="1809750"/>
          <a:ext cx="3000000" cy="3000000"/>
        </p:xfrm>
        <a:graphic>
          <a:graphicData uri="http://schemas.openxmlformats.org/drawingml/2006/table">
            <a:tbl>
              <a:tblPr>
                <a:noFill/>
                <a:tableStyleId>{1AB97A27-83B6-4FBD-9D9C-26CA8CBADF5A}</a:tableStyleId>
              </a:tblPr>
              <a:tblGrid>
                <a:gridCol w="1835450"/>
                <a:gridCol w="1809175"/>
              </a:tblGrid>
              <a:tr h="701100">
                <a:tc>
                  <a:txBody>
                    <a:bodyPr/>
                    <a:lstStyle/>
                    <a:p>
                      <a:pPr indent="0" lvl="0" marL="0" rtl="0" algn="ctr">
                        <a:spcBef>
                          <a:spcPts val="0"/>
                        </a:spcBef>
                        <a:spcAft>
                          <a:spcPts val="0"/>
                        </a:spcAft>
                        <a:buNone/>
                      </a:pPr>
                      <a:r>
                        <a:rPr lang="ja" sz="2400"/>
                        <a:t>C</a:t>
                      </a:r>
                      <a:endParaRPr sz="2400"/>
                    </a:p>
                  </a:txBody>
                  <a:tcPr marT="91425" marB="91425" marR="91425" marL="91425" anchor="ctr"/>
                </a:tc>
                <a:tc>
                  <a:txBody>
                    <a:bodyPr/>
                    <a:lstStyle/>
                    <a:p>
                      <a:pPr indent="0" lvl="0" marL="0" rtl="0" algn="ctr">
                        <a:spcBef>
                          <a:spcPts val="0"/>
                        </a:spcBef>
                        <a:spcAft>
                          <a:spcPts val="0"/>
                        </a:spcAft>
                        <a:buNone/>
                      </a:pPr>
                      <a:r>
                        <a:rPr lang="ja" sz="2100"/>
                        <a:t>1.70</a:t>
                      </a:r>
                      <a:endParaRPr sz="2100"/>
                    </a:p>
                  </a:txBody>
                  <a:tcPr marT="91425" marB="91425" marR="91425" marL="91425"/>
                </a:tc>
              </a:tr>
              <a:tr h="655850">
                <a:tc>
                  <a:txBody>
                    <a:bodyPr/>
                    <a:lstStyle/>
                    <a:p>
                      <a:pPr indent="0" lvl="0" marL="0" rtl="0" algn="ctr">
                        <a:spcBef>
                          <a:spcPts val="0"/>
                        </a:spcBef>
                        <a:spcAft>
                          <a:spcPts val="0"/>
                        </a:spcAft>
                        <a:buNone/>
                      </a:pPr>
                      <a:r>
                        <a:rPr lang="ja" sz="2100"/>
                        <a:t>gamma</a:t>
                      </a:r>
                      <a:endParaRPr sz="2100"/>
                    </a:p>
                  </a:txBody>
                  <a:tcPr marT="91425" marB="91425" marR="91425" marL="91425" anchor="ctr"/>
                </a:tc>
                <a:tc>
                  <a:txBody>
                    <a:bodyPr/>
                    <a:lstStyle/>
                    <a:p>
                      <a:pPr indent="0" lvl="0" marL="0" rtl="0" algn="ctr">
                        <a:spcBef>
                          <a:spcPts val="0"/>
                        </a:spcBef>
                        <a:spcAft>
                          <a:spcPts val="0"/>
                        </a:spcAft>
                        <a:buNone/>
                      </a:pPr>
                      <a:r>
                        <a:rPr lang="ja" sz="2100"/>
                        <a:t>0.058</a:t>
                      </a:r>
                      <a:endParaRPr sz="2100"/>
                    </a:p>
                  </a:txBody>
                  <a:tcPr marT="91425" marB="91425" marR="91425" marL="91425"/>
                </a:tc>
              </a:tr>
              <a:tr h="701100">
                <a:tc>
                  <a:txBody>
                    <a:bodyPr/>
                    <a:lstStyle/>
                    <a:p>
                      <a:pPr indent="0" lvl="0" marL="0" rtl="0" algn="ctr">
                        <a:spcBef>
                          <a:spcPts val="0"/>
                        </a:spcBef>
                        <a:spcAft>
                          <a:spcPts val="0"/>
                        </a:spcAft>
                        <a:buNone/>
                      </a:pPr>
                      <a:r>
                        <a:rPr lang="ja" sz="2100"/>
                        <a:t>kernal</a:t>
                      </a:r>
                      <a:endParaRPr sz="2100"/>
                    </a:p>
                  </a:txBody>
                  <a:tcPr marT="91425" marB="91425" marR="91425" marL="91425"/>
                </a:tc>
                <a:tc>
                  <a:txBody>
                    <a:bodyPr/>
                    <a:lstStyle/>
                    <a:p>
                      <a:pPr indent="0" lvl="0" marL="0" rtl="0" algn="ctr">
                        <a:spcBef>
                          <a:spcPts val="0"/>
                        </a:spcBef>
                        <a:spcAft>
                          <a:spcPts val="0"/>
                        </a:spcAft>
                        <a:buNone/>
                      </a:pPr>
                      <a:r>
                        <a:rPr lang="ja" sz="2100"/>
                        <a:t>rbf</a:t>
                      </a:r>
                      <a:endParaRPr sz="2100"/>
                    </a:p>
                  </a:txBody>
                  <a:tcPr marT="91425" marB="91425" marR="91425" marL="91425"/>
                </a:tc>
              </a:tr>
              <a:tr h="701100">
                <a:tc>
                  <a:txBody>
                    <a:bodyPr/>
                    <a:lstStyle/>
                    <a:p>
                      <a:pPr indent="0" lvl="0" marL="0" rtl="0" algn="ctr">
                        <a:spcBef>
                          <a:spcPts val="0"/>
                        </a:spcBef>
                        <a:spcAft>
                          <a:spcPts val="0"/>
                        </a:spcAft>
                        <a:buNone/>
                      </a:pPr>
                      <a:r>
                        <a:rPr lang="ja" sz="2100"/>
                        <a:t>精度</a:t>
                      </a:r>
                      <a:endParaRPr sz="2100"/>
                    </a:p>
                  </a:txBody>
                  <a:tcPr marT="91425" marB="91425" marR="91425" marL="91425"/>
                </a:tc>
                <a:tc>
                  <a:txBody>
                    <a:bodyPr/>
                    <a:lstStyle/>
                    <a:p>
                      <a:pPr indent="0" lvl="0" marL="0" rtl="0" algn="ctr">
                        <a:spcBef>
                          <a:spcPts val="0"/>
                        </a:spcBef>
                        <a:spcAft>
                          <a:spcPts val="0"/>
                        </a:spcAft>
                        <a:buNone/>
                      </a:pPr>
                      <a:r>
                        <a:rPr lang="ja" sz="2100"/>
                        <a:t>78.3%</a:t>
                      </a:r>
                      <a:endParaRPr sz="2100"/>
                    </a:p>
                  </a:txBody>
                  <a:tcPr marT="91425" marB="91425" marR="91425" marL="91425"/>
                </a:tc>
              </a:tr>
            </a:tbl>
          </a:graphicData>
        </a:graphic>
      </p:graphicFrame>
      <p:sp>
        <p:nvSpPr>
          <p:cNvPr id="304" name="Google Shape;30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実験結果まとめ</a:t>
            </a:r>
            <a:endParaRPr/>
          </a:p>
        </p:txBody>
      </p:sp>
      <p:sp>
        <p:nvSpPr>
          <p:cNvPr id="310" name="Google Shape;31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
          </a:p>
          <a:p>
            <a:pPr indent="-342900" lvl="0" marL="457200" rtl="0" algn="l">
              <a:spcBef>
                <a:spcPts val="1200"/>
              </a:spcBef>
              <a:spcAft>
                <a:spcPts val="0"/>
              </a:spcAft>
              <a:buSzPts val="1800"/>
              <a:buChar char="●"/>
            </a:pPr>
            <a:r>
              <a:rPr lang="ja"/>
              <a:t>前処理や特徴量，ハイパーパラメーターの調整を全て同じ感情ラベル (喜び) で行なってしまっていたため実験の評価方法について，混合行列の使用の検討が実験の終盤になり実際には精度が得られていないことに気づくのに遅れてしまった．</a:t>
            </a:r>
            <a:endParaRPr/>
          </a:p>
          <a:p>
            <a:pPr indent="0" lvl="0" marL="457200" rtl="0" algn="l">
              <a:spcBef>
                <a:spcPts val="1200"/>
              </a:spcBef>
              <a:spcAft>
                <a:spcPts val="1200"/>
              </a:spcAft>
              <a:buNone/>
            </a:pPr>
            <a:r>
              <a:t/>
            </a:r>
            <a:endParaRPr/>
          </a:p>
        </p:txBody>
      </p:sp>
      <p:sp>
        <p:nvSpPr>
          <p:cNvPr id="311" name="Google Shape;31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全ての感情で追加学習したモデルを喜びの感情の分類に使用したが変化は見られなかった．</a:t>
            </a:r>
            <a:endParaRPr/>
          </a:p>
          <a:p>
            <a:pPr indent="0" lvl="0" marL="0" rtl="0" algn="l">
              <a:spcBef>
                <a:spcPts val="1200"/>
              </a:spcBef>
              <a:spcAft>
                <a:spcPts val="1200"/>
              </a:spcAft>
              <a:buNone/>
            </a:pPr>
            <a:r>
              <a:t/>
            </a:r>
            <a:endParaRPr/>
          </a:p>
        </p:txBody>
      </p:sp>
      <p:pic>
        <p:nvPicPr>
          <p:cNvPr id="317" name="Google Shape;317;p38"/>
          <p:cNvPicPr preferRelativeResize="0"/>
          <p:nvPr/>
        </p:nvPicPr>
        <p:blipFill>
          <a:blip r:embed="rId3">
            <a:alphaModFix/>
          </a:blip>
          <a:stretch>
            <a:fillRect/>
          </a:stretch>
        </p:blipFill>
        <p:spPr>
          <a:xfrm>
            <a:off x="4325088" y="1524150"/>
            <a:ext cx="4880563" cy="3416401"/>
          </a:xfrm>
          <a:prstGeom prst="rect">
            <a:avLst/>
          </a:prstGeom>
          <a:noFill/>
          <a:ln>
            <a:noFill/>
          </a:ln>
        </p:spPr>
      </p:pic>
      <p:graphicFrame>
        <p:nvGraphicFramePr>
          <p:cNvPr id="318" name="Google Shape;318;p38"/>
          <p:cNvGraphicFramePr/>
          <p:nvPr/>
        </p:nvGraphicFramePr>
        <p:xfrm>
          <a:off x="927375" y="1809750"/>
          <a:ext cx="3000000" cy="3000000"/>
        </p:xfrm>
        <a:graphic>
          <a:graphicData uri="http://schemas.openxmlformats.org/drawingml/2006/table">
            <a:tbl>
              <a:tblPr>
                <a:noFill/>
                <a:tableStyleId>{1AB97A27-83B6-4FBD-9D9C-26CA8CBADF5A}</a:tableStyleId>
              </a:tblPr>
              <a:tblGrid>
                <a:gridCol w="1835450"/>
                <a:gridCol w="1809175"/>
              </a:tblGrid>
              <a:tr h="701100">
                <a:tc>
                  <a:txBody>
                    <a:bodyPr/>
                    <a:lstStyle/>
                    <a:p>
                      <a:pPr indent="0" lvl="0" marL="0" rtl="0" algn="ctr">
                        <a:spcBef>
                          <a:spcPts val="0"/>
                        </a:spcBef>
                        <a:spcAft>
                          <a:spcPts val="0"/>
                        </a:spcAft>
                        <a:buNone/>
                      </a:pPr>
                      <a:r>
                        <a:rPr lang="ja" sz="2400"/>
                        <a:t>C</a:t>
                      </a:r>
                      <a:endParaRPr sz="2400"/>
                    </a:p>
                  </a:txBody>
                  <a:tcPr marT="91425" marB="91425" marR="91425" marL="91425" anchor="ctr"/>
                </a:tc>
                <a:tc>
                  <a:txBody>
                    <a:bodyPr/>
                    <a:lstStyle/>
                    <a:p>
                      <a:pPr indent="0" lvl="0" marL="0" rtl="0" algn="ctr">
                        <a:spcBef>
                          <a:spcPts val="0"/>
                        </a:spcBef>
                        <a:spcAft>
                          <a:spcPts val="0"/>
                        </a:spcAft>
                        <a:buNone/>
                      </a:pPr>
                      <a:r>
                        <a:rPr lang="ja" sz="2100"/>
                        <a:t>1.50</a:t>
                      </a:r>
                      <a:endParaRPr sz="2100"/>
                    </a:p>
                  </a:txBody>
                  <a:tcPr marT="91425" marB="91425" marR="91425" marL="91425"/>
                </a:tc>
              </a:tr>
              <a:tr h="655850">
                <a:tc>
                  <a:txBody>
                    <a:bodyPr/>
                    <a:lstStyle/>
                    <a:p>
                      <a:pPr indent="0" lvl="0" marL="0" rtl="0" algn="ctr">
                        <a:spcBef>
                          <a:spcPts val="0"/>
                        </a:spcBef>
                        <a:spcAft>
                          <a:spcPts val="0"/>
                        </a:spcAft>
                        <a:buNone/>
                      </a:pPr>
                      <a:r>
                        <a:rPr lang="ja" sz="2100"/>
                        <a:t>gamma</a:t>
                      </a:r>
                      <a:endParaRPr sz="2100"/>
                    </a:p>
                  </a:txBody>
                  <a:tcPr marT="91425" marB="91425" marR="91425" marL="91425" anchor="ctr"/>
                </a:tc>
                <a:tc>
                  <a:txBody>
                    <a:bodyPr/>
                    <a:lstStyle/>
                    <a:p>
                      <a:pPr indent="0" lvl="0" marL="0" rtl="0" algn="ctr">
                        <a:spcBef>
                          <a:spcPts val="0"/>
                        </a:spcBef>
                        <a:spcAft>
                          <a:spcPts val="0"/>
                        </a:spcAft>
                        <a:buNone/>
                      </a:pPr>
                      <a:r>
                        <a:rPr lang="ja" sz="2100"/>
                        <a:t>0.002</a:t>
                      </a:r>
                      <a:endParaRPr sz="2100"/>
                    </a:p>
                  </a:txBody>
                  <a:tcPr marT="91425" marB="91425" marR="91425" marL="91425"/>
                </a:tc>
              </a:tr>
              <a:tr h="701100">
                <a:tc>
                  <a:txBody>
                    <a:bodyPr/>
                    <a:lstStyle/>
                    <a:p>
                      <a:pPr indent="0" lvl="0" marL="0" rtl="0" algn="ctr">
                        <a:spcBef>
                          <a:spcPts val="0"/>
                        </a:spcBef>
                        <a:spcAft>
                          <a:spcPts val="0"/>
                        </a:spcAft>
                        <a:buNone/>
                      </a:pPr>
                      <a:r>
                        <a:rPr lang="ja" sz="2100"/>
                        <a:t>kernal</a:t>
                      </a:r>
                      <a:endParaRPr sz="2100"/>
                    </a:p>
                  </a:txBody>
                  <a:tcPr marT="91425" marB="91425" marR="91425" marL="91425"/>
                </a:tc>
                <a:tc>
                  <a:txBody>
                    <a:bodyPr/>
                    <a:lstStyle/>
                    <a:p>
                      <a:pPr indent="0" lvl="0" marL="0" rtl="0" algn="ctr">
                        <a:spcBef>
                          <a:spcPts val="0"/>
                        </a:spcBef>
                        <a:spcAft>
                          <a:spcPts val="0"/>
                        </a:spcAft>
                        <a:buNone/>
                      </a:pPr>
                      <a:r>
                        <a:rPr lang="ja" sz="2100"/>
                        <a:t>rbf</a:t>
                      </a:r>
                      <a:endParaRPr sz="2100"/>
                    </a:p>
                  </a:txBody>
                  <a:tcPr marT="91425" marB="91425" marR="91425" marL="91425"/>
                </a:tc>
              </a:tr>
              <a:tr h="701100">
                <a:tc>
                  <a:txBody>
                    <a:bodyPr/>
                    <a:lstStyle/>
                    <a:p>
                      <a:pPr indent="0" lvl="0" marL="0" rtl="0" algn="ctr">
                        <a:spcBef>
                          <a:spcPts val="0"/>
                        </a:spcBef>
                        <a:spcAft>
                          <a:spcPts val="0"/>
                        </a:spcAft>
                        <a:buNone/>
                      </a:pPr>
                      <a:r>
                        <a:rPr lang="ja" sz="2100"/>
                        <a:t>精度</a:t>
                      </a:r>
                      <a:endParaRPr sz="2100"/>
                    </a:p>
                  </a:txBody>
                  <a:tcPr marT="91425" marB="91425" marR="91425" marL="91425"/>
                </a:tc>
                <a:tc>
                  <a:txBody>
                    <a:bodyPr/>
                    <a:lstStyle/>
                    <a:p>
                      <a:pPr indent="0" lvl="0" marL="0" rtl="0" algn="ctr">
                        <a:spcBef>
                          <a:spcPts val="0"/>
                        </a:spcBef>
                        <a:spcAft>
                          <a:spcPts val="0"/>
                        </a:spcAft>
                        <a:buNone/>
                      </a:pPr>
                      <a:r>
                        <a:rPr lang="ja" sz="2100"/>
                        <a:t>60.4</a:t>
                      </a:r>
                      <a:r>
                        <a:rPr lang="ja" sz="2100"/>
                        <a:t>%</a:t>
                      </a:r>
                      <a:endParaRPr sz="2100"/>
                    </a:p>
                  </a:txBody>
                  <a:tcPr marT="91425" marB="91425" marR="91425" marL="91425"/>
                </a:tc>
              </a:tr>
            </a:tbl>
          </a:graphicData>
        </a:graphic>
      </p:graphicFrame>
      <p:sp>
        <p:nvSpPr>
          <p:cNvPr id="319" name="Google Shape;31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正解ラベルの偏りをなくしそれぞれのラベルの数を等しくした</a:t>
            </a:r>
            <a:endParaRPr/>
          </a:p>
        </p:txBody>
      </p:sp>
      <p:pic>
        <p:nvPicPr>
          <p:cNvPr id="325" name="Google Shape;325;p39"/>
          <p:cNvPicPr preferRelativeResize="0"/>
          <p:nvPr/>
        </p:nvPicPr>
        <p:blipFill>
          <a:blip r:embed="rId3">
            <a:alphaModFix/>
          </a:blip>
          <a:stretch>
            <a:fillRect/>
          </a:stretch>
        </p:blipFill>
        <p:spPr>
          <a:xfrm>
            <a:off x="4452245" y="1527825"/>
            <a:ext cx="4479130" cy="3135400"/>
          </a:xfrm>
          <a:prstGeom prst="rect">
            <a:avLst/>
          </a:prstGeom>
          <a:noFill/>
          <a:ln>
            <a:noFill/>
          </a:ln>
        </p:spPr>
      </p:pic>
      <p:graphicFrame>
        <p:nvGraphicFramePr>
          <p:cNvPr id="326" name="Google Shape;326;p39"/>
          <p:cNvGraphicFramePr/>
          <p:nvPr/>
        </p:nvGraphicFramePr>
        <p:xfrm>
          <a:off x="927375" y="1809750"/>
          <a:ext cx="3000000" cy="3000000"/>
        </p:xfrm>
        <a:graphic>
          <a:graphicData uri="http://schemas.openxmlformats.org/drawingml/2006/table">
            <a:tbl>
              <a:tblPr>
                <a:noFill/>
                <a:tableStyleId>{1AB97A27-83B6-4FBD-9D9C-26CA8CBADF5A}</a:tableStyleId>
              </a:tblPr>
              <a:tblGrid>
                <a:gridCol w="1835450"/>
                <a:gridCol w="1809175"/>
              </a:tblGrid>
              <a:tr h="701100">
                <a:tc>
                  <a:txBody>
                    <a:bodyPr/>
                    <a:lstStyle/>
                    <a:p>
                      <a:pPr indent="0" lvl="0" marL="0" rtl="0" algn="ctr">
                        <a:spcBef>
                          <a:spcPts val="0"/>
                        </a:spcBef>
                        <a:spcAft>
                          <a:spcPts val="0"/>
                        </a:spcAft>
                        <a:buNone/>
                      </a:pPr>
                      <a:r>
                        <a:rPr lang="ja" sz="2400"/>
                        <a:t>C</a:t>
                      </a:r>
                      <a:endParaRPr sz="2400"/>
                    </a:p>
                  </a:txBody>
                  <a:tcPr marT="91425" marB="91425" marR="91425" marL="91425" anchor="ctr"/>
                </a:tc>
                <a:tc>
                  <a:txBody>
                    <a:bodyPr/>
                    <a:lstStyle/>
                    <a:p>
                      <a:pPr indent="0" lvl="0" marL="0" rtl="0" algn="ctr">
                        <a:spcBef>
                          <a:spcPts val="0"/>
                        </a:spcBef>
                        <a:spcAft>
                          <a:spcPts val="0"/>
                        </a:spcAft>
                        <a:buNone/>
                      </a:pPr>
                      <a:r>
                        <a:rPr lang="ja" sz="2100"/>
                        <a:t>0.10</a:t>
                      </a:r>
                      <a:endParaRPr sz="2100"/>
                    </a:p>
                  </a:txBody>
                  <a:tcPr marT="91425" marB="91425" marR="91425" marL="91425"/>
                </a:tc>
              </a:tr>
              <a:tr h="655850">
                <a:tc>
                  <a:txBody>
                    <a:bodyPr/>
                    <a:lstStyle/>
                    <a:p>
                      <a:pPr indent="0" lvl="0" marL="0" rtl="0" algn="ctr">
                        <a:spcBef>
                          <a:spcPts val="0"/>
                        </a:spcBef>
                        <a:spcAft>
                          <a:spcPts val="0"/>
                        </a:spcAft>
                        <a:buNone/>
                      </a:pPr>
                      <a:r>
                        <a:rPr lang="ja" sz="2100"/>
                        <a:t>gamma</a:t>
                      </a:r>
                      <a:endParaRPr sz="2100"/>
                    </a:p>
                  </a:txBody>
                  <a:tcPr marT="91425" marB="91425" marR="91425" marL="91425" anchor="ctr"/>
                </a:tc>
                <a:tc>
                  <a:txBody>
                    <a:bodyPr/>
                    <a:lstStyle/>
                    <a:p>
                      <a:pPr indent="0" lvl="0" marL="0" rtl="0" algn="ctr">
                        <a:spcBef>
                          <a:spcPts val="0"/>
                        </a:spcBef>
                        <a:spcAft>
                          <a:spcPts val="0"/>
                        </a:spcAft>
                        <a:buNone/>
                      </a:pPr>
                      <a:r>
                        <a:rPr lang="ja" sz="2100"/>
                        <a:t>2.00</a:t>
                      </a:r>
                      <a:endParaRPr sz="2100"/>
                    </a:p>
                  </a:txBody>
                  <a:tcPr marT="91425" marB="91425" marR="91425" marL="91425"/>
                </a:tc>
              </a:tr>
              <a:tr h="701100">
                <a:tc>
                  <a:txBody>
                    <a:bodyPr/>
                    <a:lstStyle/>
                    <a:p>
                      <a:pPr indent="0" lvl="0" marL="0" rtl="0" algn="ctr">
                        <a:spcBef>
                          <a:spcPts val="0"/>
                        </a:spcBef>
                        <a:spcAft>
                          <a:spcPts val="0"/>
                        </a:spcAft>
                        <a:buNone/>
                      </a:pPr>
                      <a:r>
                        <a:rPr lang="ja" sz="2100"/>
                        <a:t>kernal</a:t>
                      </a:r>
                      <a:endParaRPr sz="2100"/>
                    </a:p>
                  </a:txBody>
                  <a:tcPr marT="91425" marB="91425" marR="91425" marL="91425"/>
                </a:tc>
                <a:tc>
                  <a:txBody>
                    <a:bodyPr/>
                    <a:lstStyle/>
                    <a:p>
                      <a:pPr indent="0" lvl="0" marL="0" rtl="0" algn="ctr">
                        <a:spcBef>
                          <a:spcPts val="0"/>
                        </a:spcBef>
                        <a:spcAft>
                          <a:spcPts val="0"/>
                        </a:spcAft>
                        <a:buNone/>
                      </a:pPr>
                      <a:r>
                        <a:rPr lang="ja" sz="2100"/>
                        <a:t>rbf</a:t>
                      </a:r>
                      <a:endParaRPr sz="2100"/>
                    </a:p>
                  </a:txBody>
                  <a:tcPr marT="91425" marB="91425" marR="91425" marL="91425"/>
                </a:tc>
              </a:tr>
              <a:tr h="701100">
                <a:tc>
                  <a:txBody>
                    <a:bodyPr/>
                    <a:lstStyle/>
                    <a:p>
                      <a:pPr indent="0" lvl="0" marL="0" rtl="0" algn="ctr">
                        <a:spcBef>
                          <a:spcPts val="0"/>
                        </a:spcBef>
                        <a:spcAft>
                          <a:spcPts val="0"/>
                        </a:spcAft>
                        <a:buNone/>
                      </a:pPr>
                      <a:r>
                        <a:rPr lang="ja" sz="2100"/>
                        <a:t>精度</a:t>
                      </a:r>
                      <a:endParaRPr sz="2100"/>
                    </a:p>
                  </a:txBody>
                  <a:tcPr marT="91425" marB="91425" marR="91425" marL="91425"/>
                </a:tc>
                <a:tc>
                  <a:txBody>
                    <a:bodyPr/>
                    <a:lstStyle/>
                    <a:p>
                      <a:pPr indent="0" lvl="0" marL="0" rtl="0" algn="ctr">
                        <a:spcBef>
                          <a:spcPts val="0"/>
                        </a:spcBef>
                        <a:spcAft>
                          <a:spcPts val="0"/>
                        </a:spcAft>
                        <a:buNone/>
                      </a:pPr>
                      <a:r>
                        <a:rPr lang="ja" sz="2100"/>
                        <a:t>27.3</a:t>
                      </a:r>
                      <a:r>
                        <a:rPr lang="ja" sz="2100"/>
                        <a:t>%</a:t>
                      </a:r>
                      <a:endParaRPr sz="2100"/>
                    </a:p>
                  </a:txBody>
                  <a:tcPr marT="91425" marB="91425" marR="91425" marL="91425"/>
                </a:tc>
              </a:tr>
            </a:tbl>
          </a:graphicData>
        </a:graphic>
      </p:graphicFrame>
      <p:sp>
        <p:nvSpPr>
          <p:cNvPr id="327" name="Google Shape;32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考察</a:t>
            </a:r>
            <a:endParaRPr/>
          </a:p>
        </p:txBody>
      </p:sp>
      <p:sp>
        <p:nvSpPr>
          <p:cNvPr id="333" name="Google Shape;33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モデルの選択</a:t>
            </a:r>
            <a:endParaRPr/>
          </a:p>
          <a:p>
            <a:pPr indent="-317500" lvl="1" marL="914400" rtl="0" algn="l">
              <a:lnSpc>
                <a:spcPct val="115000"/>
              </a:lnSpc>
              <a:spcBef>
                <a:spcPts val="0"/>
              </a:spcBef>
              <a:spcAft>
                <a:spcPts val="0"/>
              </a:spcAft>
              <a:buSzPts val="1400"/>
              <a:buChar char="○"/>
            </a:pPr>
            <a:r>
              <a:rPr lang="ja"/>
              <a:t>今回は特徴量を生成するためにWord2Vec、分類器にSVMを用いた。混同行列の結果より、そもそもこれらのモデルではタスクに対しての表現力が足りていない可能性が考えられる。</a:t>
            </a:r>
            <a:endParaRPr/>
          </a:p>
          <a:p>
            <a:pPr indent="-317500" lvl="1" marL="914400" rtl="0" algn="l">
              <a:lnSpc>
                <a:spcPct val="115000"/>
              </a:lnSpc>
              <a:spcBef>
                <a:spcPts val="0"/>
              </a:spcBef>
              <a:spcAft>
                <a:spcPts val="0"/>
              </a:spcAft>
              <a:buSzPts val="1400"/>
              <a:buChar char="○"/>
            </a:pPr>
            <a:r>
              <a:rPr lang="ja"/>
              <a:t>Word2Vecの代わりとして、BERTなどの時</a:t>
            </a:r>
            <a:r>
              <a:rPr lang="ja"/>
              <a:t>系</a:t>
            </a:r>
            <a:r>
              <a:rPr lang="ja"/>
              <a:t>列データを扱うことができるモデルを使用することでより適切な文章ベクトルを作成することができると考えられる。</a:t>
            </a:r>
            <a:endParaRPr/>
          </a:p>
          <a:p>
            <a:pPr indent="-317500" lvl="1" marL="914400" rtl="0" algn="l">
              <a:lnSpc>
                <a:spcPct val="115000"/>
              </a:lnSpc>
              <a:spcBef>
                <a:spcPts val="0"/>
              </a:spcBef>
              <a:spcAft>
                <a:spcPts val="0"/>
              </a:spcAft>
              <a:buSzPts val="1400"/>
              <a:buChar char="○"/>
            </a:pPr>
            <a:r>
              <a:rPr lang="ja"/>
              <a:t>分類器には機械学習のモデルではなく、ディープラーニングを用いたモデルを使用することで細かい特徴を捉えることができるようになるかもしれない。</a:t>
            </a:r>
            <a:endParaRPr/>
          </a:p>
          <a:p>
            <a:pPr indent="-342900" lvl="0" marL="457200" rtl="0" algn="l">
              <a:lnSpc>
                <a:spcPct val="115000"/>
              </a:lnSpc>
              <a:spcBef>
                <a:spcPts val="0"/>
              </a:spcBef>
              <a:spcAft>
                <a:spcPts val="0"/>
              </a:spcAft>
              <a:buSzPts val="1800"/>
              <a:buChar char="●"/>
            </a:pPr>
            <a:r>
              <a:rPr lang="ja"/>
              <a:t>タスクの設定について</a:t>
            </a:r>
            <a:endParaRPr/>
          </a:p>
          <a:p>
            <a:pPr indent="-317500" lvl="1" marL="914400" rtl="0" algn="l">
              <a:lnSpc>
                <a:spcPct val="115000"/>
              </a:lnSpc>
              <a:spcBef>
                <a:spcPts val="0"/>
              </a:spcBef>
              <a:spcAft>
                <a:spcPts val="0"/>
              </a:spcAft>
              <a:buSzPts val="1400"/>
              <a:buChar char="○"/>
            </a:pPr>
            <a:r>
              <a:rPr lang="ja"/>
              <a:t>今回のタスクでは8感情を4つの段階で評価するというタスクを行った。</a:t>
            </a:r>
            <a:endParaRPr/>
          </a:p>
          <a:p>
            <a:pPr indent="-317500" lvl="1" marL="914400" rtl="0" algn="l">
              <a:lnSpc>
                <a:spcPct val="115000"/>
              </a:lnSpc>
              <a:spcBef>
                <a:spcPts val="0"/>
              </a:spcBef>
              <a:spcAft>
                <a:spcPts val="0"/>
              </a:spcAft>
              <a:buSzPts val="1400"/>
              <a:buChar char="○"/>
            </a:pPr>
            <a:r>
              <a:rPr lang="ja"/>
              <a:t>しかし、この分類は人間でも難しいものであるため、もう少し難易度の低い分類問題に置き換えたほうが良い結果が見込めたかもしれない。</a:t>
            </a:r>
            <a:endParaRPr/>
          </a:p>
        </p:txBody>
      </p:sp>
      <p:sp>
        <p:nvSpPr>
          <p:cNvPr id="334" name="Google Shape;33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分析する感情について</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プルチックが提唱した基本感情</a:t>
            </a:r>
            <a:br>
              <a:rPr lang="ja"/>
            </a:br>
            <a:r>
              <a:rPr lang="ja"/>
              <a:t>8個とその派生</a:t>
            </a:r>
            <a:endParaRPr/>
          </a:p>
          <a:p>
            <a:pPr indent="0" lvl="0" marL="0" rtl="0" algn="l">
              <a:spcBef>
                <a:spcPts val="1200"/>
              </a:spcBef>
              <a:spcAft>
                <a:spcPts val="0"/>
              </a:spcAft>
              <a:buNone/>
            </a:pPr>
            <a:r>
              <a:rPr lang="ja"/>
              <a:t>今回の実験では一次感情と呼ばれ</a:t>
            </a:r>
            <a:endParaRPr/>
          </a:p>
          <a:p>
            <a:pPr indent="0" lvl="0" marL="0" rtl="0" algn="l">
              <a:spcBef>
                <a:spcPts val="1200"/>
              </a:spcBef>
              <a:spcAft>
                <a:spcPts val="0"/>
              </a:spcAft>
              <a:buNone/>
            </a:pPr>
            <a:r>
              <a:rPr lang="ja"/>
              <a:t>る基本感情8個を分析する</a:t>
            </a:r>
            <a:endParaRPr/>
          </a:p>
          <a:p>
            <a:pPr indent="0" lvl="0" marL="0" rtl="0" algn="l">
              <a:spcBef>
                <a:spcPts val="1200"/>
              </a:spcBef>
              <a:spcAft>
                <a:spcPts val="0"/>
              </a:spcAft>
              <a:buNone/>
            </a:pPr>
            <a:r>
              <a:rPr b="1" lang="ja"/>
              <a:t>”喜び” ”信頼” ”恐怖” ”驚き”</a:t>
            </a:r>
            <a:endParaRPr b="1"/>
          </a:p>
          <a:p>
            <a:pPr indent="0" lvl="0" marL="0" rtl="0" algn="l">
              <a:spcBef>
                <a:spcPts val="1200"/>
              </a:spcBef>
              <a:spcAft>
                <a:spcPts val="0"/>
              </a:spcAft>
              <a:buClr>
                <a:schemeClr val="dk1"/>
              </a:buClr>
              <a:buSzPts val="1100"/>
              <a:buFont typeface="Arial"/>
              <a:buNone/>
            </a:pPr>
            <a:r>
              <a:rPr b="1" lang="ja"/>
              <a:t>”悲しみ” ”嫌悪” ”怒り” ”期待”</a:t>
            </a:r>
            <a:endParaRPr b="1"/>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3932825" y="1152475"/>
            <a:ext cx="5211176" cy="3149125"/>
          </a:xfrm>
          <a:prstGeom prst="rect">
            <a:avLst/>
          </a:prstGeom>
          <a:noFill/>
          <a:ln>
            <a:noFill/>
          </a:ln>
        </p:spPr>
      </p:pic>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最終的な目標</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ja" sz="2318"/>
              <a:t>分析した文章の感情と</a:t>
            </a:r>
            <a:endParaRPr sz="2318"/>
          </a:p>
          <a:p>
            <a:pPr indent="0" lvl="0" marL="0" rtl="0" algn="l">
              <a:spcBef>
                <a:spcPts val="1200"/>
              </a:spcBef>
              <a:spcAft>
                <a:spcPts val="0"/>
              </a:spcAft>
              <a:buNone/>
            </a:pPr>
            <a:r>
              <a:rPr lang="ja" sz="2318"/>
              <a:t>その強さを視覚化する</a:t>
            </a:r>
            <a:endParaRPr sz="2318"/>
          </a:p>
          <a:p>
            <a:pPr indent="0" lvl="0" marL="0" rtl="0" algn="l">
              <a:spcBef>
                <a:spcPts val="1200"/>
              </a:spcBef>
              <a:spcAft>
                <a:spcPts val="0"/>
              </a:spcAft>
              <a:buNone/>
            </a:pPr>
            <a:r>
              <a:rPr lang="ja" sz="2318"/>
              <a:t>感情を多次元的に抽出しすることで</a:t>
            </a:r>
            <a:endParaRPr sz="2318"/>
          </a:p>
          <a:p>
            <a:pPr indent="0" lvl="0" marL="0" rtl="0" algn="l">
              <a:spcBef>
                <a:spcPts val="1200"/>
              </a:spcBef>
              <a:spcAft>
                <a:spcPts val="0"/>
              </a:spcAft>
              <a:buNone/>
            </a:pPr>
            <a:r>
              <a:rPr lang="ja" sz="2318"/>
              <a:t>レビューやソーシャルメディアの投稿，</a:t>
            </a:r>
            <a:endParaRPr sz="2318"/>
          </a:p>
          <a:p>
            <a:pPr indent="0" lvl="0" marL="0" rtl="0" algn="l">
              <a:spcBef>
                <a:spcPts val="1200"/>
              </a:spcBef>
              <a:spcAft>
                <a:spcPts val="0"/>
              </a:spcAft>
              <a:buNone/>
            </a:pPr>
            <a:r>
              <a:rPr lang="ja" sz="2318"/>
              <a:t>顧客フィードバックなどをより効率的</a:t>
            </a:r>
            <a:endParaRPr sz="2318"/>
          </a:p>
          <a:p>
            <a:pPr indent="0" lvl="0" marL="0" rtl="0" algn="l">
              <a:spcBef>
                <a:spcPts val="1200"/>
              </a:spcBef>
              <a:spcAft>
                <a:spcPts val="0"/>
              </a:spcAft>
              <a:buNone/>
            </a:pPr>
            <a:r>
              <a:rPr lang="ja" sz="2318"/>
              <a:t>に利用することに応用できる</a:t>
            </a:r>
            <a:endParaRPr sz="2318"/>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4658875" y="637575"/>
            <a:ext cx="4485125" cy="4090300"/>
          </a:xfrm>
          <a:prstGeom prst="rect">
            <a:avLst/>
          </a:prstGeom>
          <a:noFill/>
          <a:ln>
            <a:noFill/>
          </a:ln>
        </p:spPr>
      </p:pic>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実験概要</a:t>
            </a:r>
            <a:endParaRPr/>
          </a:p>
        </p:txBody>
      </p:sp>
      <p:sp>
        <p:nvSpPr>
          <p:cNvPr id="84" name="Google Shape;84;p17"/>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Word2Vecの</a:t>
            </a:r>
            <a:r>
              <a:rPr lang="ja"/>
              <a:t>概要</a:t>
            </a:r>
            <a:endParaRPr/>
          </a:p>
          <a:p>
            <a:pPr indent="-317500" lvl="1" marL="914400" rtl="0" algn="l">
              <a:spcBef>
                <a:spcPts val="0"/>
              </a:spcBef>
              <a:spcAft>
                <a:spcPts val="0"/>
              </a:spcAft>
              <a:buSzPts val="1400"/>
              <a:buChar char="○"/>
            </a:pPr>
            <a:r>
              <a:rPr lang="ja"/>
              <a:t>単語の分散表現を得ることができる自然言語処理の手法。</a:t>
            </a:r>
            <a:endParaRPr/>
          </a:p>
          <a:p>
            <a:pPr indent="-317500" lvl="1" marL="914400" rtl="0" algn="l">
              <a:spcBef>
                <a:spcPts val="0"/>
              </a:spcBef>
              <a:spcAft>
                <a:spcPts val="0"/>
              </a:spcAft>
              <a:buSzPts val="1400"/>
              <a:buChar char="○"/>
            </a:pPr>
            <a:r>
              <a:rPr lang="ja"/>
              <a:t>具体的にはCBOWとskip-gramの2つのモデルが使用されている。</a:t>
            </a:r>
            <a:endParaRPr/>
          </a:p>
          <a:p>
            <a:pPr indent="-317500" lvl="1" marL="914400" rtl="0" algn="l">
              <a:spcBef>
                <a:spcPts val="0"/>
              </a:spcBef>
              <a:spcAft>
                <a:spcPts val="0"/>
              </a:spcAft>
              <a:buSzPts val="1400"/>
              <a:buChar char="○"/>
            </a:pPr>
            <a:r>
              <a:rPr lang="ja"/>
              <a:t>単語からベクトルに変換することで、数学的な演算が行えるようになる。</a:t>
            </a:r>
            <a:endParaRPr/>
          </a:p>
          <a:p>
            <a:pPr indent="-317500" lvl="1" marL="914400" rtl="0" algn="l">
              <a:spcBef>
                <a:spcPts val="0"/>
              </a:spcBef>
              <a:spcAft>
                <a:spcPts val="0"/>
              </a:spcAft>
              <a:buSzPts val="1400"/>
              <a:buChar char="○"/>
            </a:pPr>
            <a:r>
              <a:rPr lang="ja"/>
              <a:t>今回は分類器の特徴量を作成するために用いる。</a:t>
            </a:r>
            <a:endParaRPr/>
          </a:p>
          <a:p>
            <a:pPr indent="-342900" lvl="0" marL="457200" rtl="0" algn="l">
              <a:spcBef>
                <a:spcPts val="0"/>
              </a:spcBef>
              <a:spcAft>
                <a:spcPts val="0"/>
              </a:spcAft>
              <a:buSzPts val="1800"/>
              <a:buChar char="●"/>
            </a:pPr>
            <a:r>
              <a:rPr lang="ja" sz="1800"/>
              <a:t>単語の分散表現のイメージ( </a:t>
            </a:r>
            <a:r>
              <a:rPr lang="ja" sz="1800" u="sng">
                <a:solidFill>
                  <a:schemeClr val="accent5"/>
                </a:solidFill>
                <a:hlinkClick r:id="rId3">
                  <a:extLst>
                    <a:ext uri="{A12FA001-AC4F-418D-AE19-62706E023703}">
                      <ahyp:hlinkClr val="tx"/>
                    </a:ext>
                  </a:extLst>
                </a:hlinkClick>
              </a:rPr>
              <a:t>https://samyzaf.com/ML/nlp/nlp.html</a:t>
            </a:r>
            <a:r>
              <a:rPr lang="ja" sz="1800"/>
              <a:t> )</a:t>
            </a:r>
            <a:endParaRPr sz="1800"/>
          </a:p>
          <a:p>
            <a:pPr indent="-317500" lvl="1" marL="914400" rtl="0" algn="l">
              <a:spcBef>
                <a:spcPts val="0"/>
              </a:spcBef>
              <a:spcAft>
                <a:spcPts val="0"/>
              </a:spcAft>
              <a:buSzPts val="1400"/>
              <a:buChar char="○"/>
            </a:pPr>
            <a:r>
              <a:rPr lang="ja"/>
              <a:t>二次元ベクトルでのイメージ</a:t>
            </a:r>
            <a:endParaRPr/>
          </a:p>
        </p:txBody>
      </p:sp>
      <p:pic>
        <p:nvPicPr>
          <p:cNvPr id="85" name="Google Shape;85;p17"/>
          <p:cNvPicPr preferRelativeResize="0"/>
          <p:nvPr/>
        </p:nvPicPr>
        <p:blipFill>
          <a:blip r:embed="rId4">
            <a:alphaModFix/>
          </a:blip>
          <a:stretch>
            <a:fillRect/>
          </a:stretch>
        </p:blipFill>
        <p:spPr>
          <a:xfrm>
            <a:off x="2246450" y="3027700"/>
            <a:ext cx="3862050" cy="1960825"/>
          </a:xfrm>
          <a:prstGeom prst="rect">
            <a:avLst/>
          </a:prstGeom>
          <a:noFill/>
          <a:ln cap="flat" cmpd="sng" w="9525">
            <a:solidFill>
              <a:schemeClr val="dk1"/>
            </a:solidFill>
            <a:prstDash val="solid"/>
            <a:round/>
            <a:headEnd len="sm" w="sm" type="none"/>
            <a:tailEnd len="sm" w="sm" type="none"/>
          </a:ln>
        </p:spPr>
      </p:pic>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403250" y="3172350"/>
            <a:ext cx="8125200" cy="1471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ja" sz="1800">
                <a:solidFill>
                  <a:schemeClr val="dk2"/>
                </a:solidFill>
              </a:rPr>
              <a:t>chiVeを選んだ理由</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ja">
                <a:solidFill>
                  <a:schemeClr val="dk2"/>
                </a:solidFill>
              </a:rPr>
              <a:t>出力できるベクトルの次元が300であり他の学習済みWord2Vecモデルよりも比較的大きいため、単語の特徴をより反映された分散表現が得られると考えた。</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ja">
                <a:solidFill>
                  <a:schemeClr val="dk2"/>
                </a:solidFill>
              </a:rPr>
              <a:t>事前学習に用いられている形態素解析器Sudachiの辞書が比較的最近まで更新されていたため</a:t>
            </a:r>
            <a:endParaRPr/>
          </a:p>
        </p:txBody>
      </p:sp>
      <p:sp>
        <p:nvSpPr>
          <p:cNvPr id="92" name="Google Shape;92;p18"/>
          <p:cNvSpPr txBox="1"/>
          <p:nvPr>
            <p:ph type="title"/>
          </p:nvPr>
        </p:nvSpPr>
        <p:spPr>
          <a:xfrm>
            <a:off x="403250" y="269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実験概要</a:t>
            </a:r>
            <a:endParaRPr/>
          </a:p>
        </p:txBody>
      </p:sp>
      <p:sp>
        <p:nvSpPr>
          <p:cNvPr id="93" name="Google Shape;93;p18"/>
          <p:cNvSpPr txBox="1"/>
          <p:nvPr/>
        </p:nvSpPr>
        <p:spPr>
          <a:xfrm>
            <a:off x="993950" y="1177300"/>
            <a:ext cx="6291900" cy="1804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rgbClr val="1F2328"/>
              </a:buClr>
              <a:buSzPts val="1200"/>
              <a:buChar char="●"/>
            </a:pPr>
            <a:r>
              <a:rPr lang="ja" sz="1200">
                <a:solidFill>
                  <a:srgbClr val="1F2328"/>
                </a:solidFill>
                <a:highlight>
                  <a:srgbClr val="FFFFFF"/>
                </a:highlight>
              </a:rPr>
              <a:t>"chiVe" (チャイブ, Sudachi Vector) は、大規模コーパスと複数粒度分割に基づく日本語単語ベクトルです。</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Char char="●"/>
            </a:pPr>
            <a:r>
              <a:rPr lang="ja" sz="1200">
                <a:solidFill>
                  <a:srgbClr val="1F2328"/>
                </a:solidFill>
                <a:highlight>
                  <a:srgbClr val="FFFFFF"/>
                </a:highlight>
              </a:rPr>
              <a:t>Skip-gramアルゴリズムを元に、word2vec （gensim） を使用して単語分散表現を構築しています。</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Char char="●"/>
            </a:pPr>
            <a:r>
              <a:rPr lang="ja" sz="1200">
                <a:solidFill>
                  <a:srgbClr val="1F2328"/>
                </a:solidFill>
                <a:highlight>
                  <a:srgbClr val="FFFFFF"/>
                </a:highlight>
              </a:rPr>
              <a:t>学習には約1億のウェブページ文章を含む国立国語研究所の日本語ウェブコーパス（NWJC）を採用し、分かち書きにはワークスアプリケーションズの形態素解析器Sudachiを使用しています。</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Char char="●"/>
            </a:pPr>
            <a:r>
              <a:rPr lang="ja" sz="1200">
                <a:solidFill>
                  <a:srgbClr val="1F2328"/>
                </a:solidFill>
                <a:highlight>
                  <a:srgbClr val="FFFFFF"/>
                </a:highlight>
              </a:rPr>
              <a:t>Sudachiで定義されている短・中・長単位の3つの分割単位でNWJCを解析した結果を元に分散表現の学習を行なっています。</a:t>
            </a:r>
            <a:endParaRPr sz="1200">
              <a:solidFill>
                <a:srgbClr val="1F2328"/>
              </a:solidFill>
              <a:highlight>
                <a:srgbClr val="FFFFFF"/>
              </a:highlight>
            </a:endParaRPr>
          </a:p>
        </p:txBody>
      </p:sp>
      <p:sp>
        <p:nvSpPr>
          <p:cNvPr id="94" name="Google Shape;94;p18"/>
          <p:cNvSpPr txBox="1"/>
          <p:nvPr/>
        </p:nvSpPr>
        <p:spPr>
          <a:xfrm>
            <a:off x="403250" y="764813"/>
            <a:ext cx="46707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chiVeの</a:t>
            </a:r>
            <a:r>
              <a:rPr lang="ja"/>
              <a:t>概要 (公式リポジトリのREADMEから参照)</a:t>
            </a:r>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実験概要</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データセットの説明</a:t>
            </a:r>
            <a:endParaRPr/>
          </a:p>
          <a:p>
            <a:pPr indent="-317500" lvl="1" marL="914400" rtl="0" algn="l">
              <a:spcBef>
                <a:spcPts val="0"/>
              </a:spcBef>
              <a:spcAft>
                <a:spcPts val="0"/>
              </a:spcAft>
              <a:buSzPts val="1400"/>
              <a:buChar char="○"/>
            </a:pPr>
            <a:r>
              <a:rPr lang="ja"/>
              <a:t>データセットとしてWRIME ( </a:t>
            </a:r>
            <a:r>
              <a:rPr lang="ja" u="sng">
                <a:solidFill>
                  <a:schemeClr val="hlink"/>
                </a:solidFill>
                <a:hlinkClick r:id="rId3"/>
              </a:rPr>
              <a:t>https://github.com/ids-cv/wrime</a:t>
            </a:r>
            <a:r>
              <a:rPr lang="ja"/>
              <a:t> )を用いました。</a:t>
            </a:r>
            <a:endParaRPr/>
          </a:p>
          <a:p>
            <a:pPr indent="-317500" lvl="1" marL="914400" rtl="0" algn="l">
              <a:spcBef>
                <a:spcPts val="0"/>
              </a:spcBef>
              <a:spcAft>
                <a:spcPts val="0"/>
              </a:spcAft>
              <a:buSzPts val="1400"/>
              <a:buChar char="○"/>
            </a:pPr>
            <a:r>
              <a:rPr lang="ja"/>
              <a:t>以下公式リポジトリから参照</a:t>
            </a:r>
            <a:endParaRPr/>
          </a:p>
          <a:p>
            <a:pPr indent="0" lvl="0" marL="0" rtl="0" algn="l">
              <a:spcBef>
                <a:spcPts val="1200"/>
              </a:spcBef>
              <a:spcAft>
                <a:spcPts val="1200"/>
              </a:spcAft>
              <a:buNone/>
            </a:pPr>
            <a:r>
              <a:t/>
            </a:r>
            <a:endParaRPr/>
          </a:p>
        </p:txBody>
      </p:sp>
      <p:sp>
        <p:nvSpPr>
          <p:cNvPr id="102" name="Google Shape;102;p19"/>
          <p:cNvSpPr txBox="1"/>
          <p:nvPr/>
        </p:nvSpPr>
        <p:spPr>
          <a:xfrm>
            <a:off x="791300" y="2316025"/>
            <a:ext cx="7247100" cy="1997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ja">
                <a:solidFill>
                  <a:schemeClr val="dk2"/>
                </a:solidFill>
              </a:rPr>
              <a:t>日本語の感情分析の研究のために、以下の特徴を持つデータセットを構築しました。</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ja">
                <a:solidFill>
                  <a:schemeClr val="dk2"/>
                </a:solidFill>
              </a:rPr>
              <a:t>主観（テキストの筆者1人）と客観（クラウドワーカ3人）の両方の立場から感情ラベルを付与しました。</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ja">
                <a:solidFill>
                  <a:schemeClr val="dk2"/>
                </a:solidFill>
              </a:rPr>
              <a:t>Plutchikの基本8感情（喜び、悲しみ、期待、驚き、怒り、恐れ、嫌悪、信頼）を扱いました。</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ja">
                <a:solidFill>
                  <a:schemeClr val="dk2"/>
                </a:solidFill>
              </a:rPr>
              <a:t>各感情の強度を4段階（0:無、1:弱、2:中、3:強）でラベル付けしました。</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実験概要</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データセットの例</a:t>
            </a:r>
            <a:endParaRPr/>
          </a:p>
          <a:p>
            <a:pPr indent="-317500" lvl="1" marL="914400" rtl="0" algn="l">
              <a:spcBef>
                <a:spcPts val="0"/>
              </a:spcBef>
              <a:spcAft>
                <a:spcPts val="0"/>
              </a:spcAft>
              <a:buSzPts val="1400"/>
              <a:buChar char="○"/>
            </a:pPr>
            <a:r>
              <a:rPr lang="ja"/>
              <a:t>今回の実験ではsentenceとwriterのスコアを用いた。</a:t>
            </a:r>
            <a:endParaRPr/>
          </a:p>
          <a:p>
            <a:pPr indent="0" lvl="0" marL="457200" rtl="0" algn="l">
              <a:spcBef>
                <a:spcPts val="1200"/>
              </a:spcBef>
              <a:spcAft>
                <a:spcPts val="1200"/>
              </a:spcAft>
              <a:buNone/>
            </a:pPr>
            <a:r>
              <a:t/>
            </a:r>
            <a:endParaRPr/>
          </a:p>
        </p:txBody>
      </p:sp>
      <p:sp>
        <p:nvSpPr>
          <p:cNvPr id="110" name="Google Shape;110;p20"/>
          <p:cNvSpPr txBox="1"/>
          <p:nvPr/>
        </p:nvSpPr>
        <p:spPr>
          <a:xfrm>
            <a:off x="388650" y="1872125"/>
            <a:ext cx="8366700" cy="26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a:solidFill>
                  <a:schemeClr val="dk1"/>
                </a:solidFill>
                <a:highlight>
                  <a:srgbClr val="FFFFFF"/>
                </a:highlight>
              </a:rPr>
              <a:t>{</a:t>
            </a:r>
            <a:endParaRPr>
              <a:solidFill>
                <a:schemeClr val="dk1"/>
              </a:solidFill>
              <a:highlight>
                <a:srgbClr val="FFFFFF"/>
              </a:highlight>
            </a:endParaRPr>
          </a:p>
          <a:p>
            <a:pPr indent="0" lvl="0" marL="0" rtl="0" algn="l">
              <a:lnSpc>
                <a:spcPct val="115000"/>
              </a:lnSpc>
              <a:spcBef>
                <a:spcPts val="0"/>
              </a:spcBef>
              <a:spcAft>
                <a:spcPts val="0"/>
              </a:spcAft>
              <a:buNone/>
            </a:pPr>
            <a:r>
              <a:rPr lang="ja">
                <a:solidFill>
                  <a:srgbClr val="FF0000"/>
                </a:solidFill>
                <a:highlight>
                  <a:srgbClr val="FFFFFF"/>
                </a:highlight>
              </a:rPr>
              <a:t>'sentence': 'ぼけっとしてたらこんな時間｡チャリあるから食べにでたいのに…', </a:t>
            </a:r>
            <a:endParaRPr>
              <a:solidFill>
                <a:srgbClr val="FF0000"/>
              </a:solidFill>
              <a:highlight>
                <a:srgbClr val="FFFFFF"/>
              </a:highlight>
            </a:endParaRPr>
          </a:p>
          <a:p>
            <a:pPr indent="0" lvl="0" marL="0" rtl="0" algn="l">
              <a:lnSpc>
                <a:spcPct val="115000"/>
              </a:lnSpc>
              <a:spcBef>
                <a:spcPts val="0"/>
              </a:spcBef>
              <a:spcAft>
                <a:spcPts val="0"/>
              </a:spcAft>
              <a:buNone/>
            </a:pPr>
            <a:r>
              <a:rPr lang="ja">
                <a:solidFill>
                  <a:schemeClr val="dk1"/>
                </a:solidFill>
                <a:highlight>
                  <a:srgbClr val="FFFFFF"/>
                </a:highlight>
              </a:rPr>
              <a:t>'user_id': '1', </a:t>
            </a:r>
            <a:endParaRPr>
              <a:solidFill>
                <a:schemeClr val="dk1"/>
              </a:solidFill>
              <a:highlight>
                <a:srgbClr val="FFFFFF"/>
              </a:highlight>
            </a:endParaRPr>
          </a:p>
          <a:p>
            <a:pPr indent="0" lvl="0" marL="0" rtl="0" algn="l">
              <a:lnSpc>
                <a:spcPct val="115000"/>
              </a:lnSpc>
              <a:spcBef>
                <a:spcPts val="0"/>
              </a:spcBef>
              <a:spcAft>
                <a:spcPts val="0"/>
              </a:spcAft>
              <a:buNone/>
            </a:pPr>
            <a:r>
              <a:rPr lang="ja">
                <a:solidFill>
                  <a:schemeClr val="dk1"/>
                </a:solidFill>
                <a:highlight>
                  <a:srgbClr val="FFFFFF"/>
                </a:highlight>
              </a:rPr>
              <a:t>'datetime': '2012/07/31 23:48', </a:t>
            </a:r>
            <a:endParaRPr>
              <a:solidFill>
                <a:schemeClr val="dk1"/>
              </a:solidFill>
              <a:highlight>
                <a:srgbClr val="FFFFFF"/>
              </a:highlight>
            </a:endParaRPr>
          </a:p>
          <a:p>
            <a:pPr indent="0" lvl="0" marL="0" rtl="0" algn="l">
              <a:lnSpc>
                <a:spcPct val="115000"/>
              </a:lnSpc>
              <a:spcBef>
                <a:spcPts val="0"/>
              </a:spcBef>
              <a:spcAft>
                <a:spcPts val="0"/>
              </a:spcAft>
              <a:buNone/>
            </a:pPr>
            <a:r>
              <a:rPr lang="ja">
                <a:solidFill>
                  <a:srgbClr val="FF0000"/>
                </a:solidFill>
                <a:highlight>
                  <a:srgbClr val="FFFFFF"/>
                </a:highlight>
              </a:rPr>
              <a:t>'writer': {'joy': 0, 'sadness': 1, 'anticipation': 2, 'surprise': 1, 'anger': 1, 'fear': 0, 'disgust': 0, 'trust': 1}, </a:t>
            </a:r>
            <a:endParaRPr>
              <a:solidFill>
                <a:srgbClr val="FF0000"/>
              </a:solidFill>
              <a:highlight>
                <a:srgbClr val="FFFFFF"/>
              </a:highlight>
            </a:endParaRPr>
          </a:p>
          <a:p>
            <a:pPr indent="0" lvl="0" marL="0" rtl="0" algn="l">
              <a:lnSpc>
                <a:spcPct val="115000"/>
              </a:lnSpc>
              <a:spcBef>
                <a:spcPts val="0"/>
              </a:spcBef>
              <a:spcAft>
                <a:spcPts val="0"/>
              </a:spcAft>
              <a:buNone/>
            </a:pPr>
            <a:r>
              <a:rPr lang="ja">
                <a:solidFill>
                  <a:schemeClr val="dk1"/>
                </a:solidFill>
                <a:highlight>
                  <a:srgbClr val="FFFFFF"/>
                </a:highlight>
              </a:rPr>
              <a:t>'reader1': {'joy': 0, 'sadness': 2, 'anticipation': 0, 'surprise': 0, 'anger': 0, 'fear': 0, 'disgust': 0, 'trust': 0}, </a:t>
            </a:r>
            <a:endParaRPr>
              <a:solidFill>
                <a:schemeClr val="dk1"/>
              </a:solidFill>
              <a:highlight>
                <a:srgbClr val="FFFFFF"/>
              </a:highlight>
            </a:endParaRPr>
          </a:p>
          <a:p>
            <a:pPr indent="0" lvl="0" marL="0" rtl="0" algn="l">
              <a:lnSpc>
                <a:spcPct val="115000"/>
              </a:lnSpc>
              <a:spcBef>
                <a:spcPts val="0"/>
              </a:spcBef>
              <a:spcAft>
                <a:spcPts val="0"/>
              </a:spcAft>
              <a:buNone/>
            </a:pPr>
            <a:r>
              <a:rPr lang="ja">
                <a:solidFill>
                  <a:schemeClr val="dk1"/>
                </a:solidFill>
                <a:highlight>
                  <a:srgbClr val="FFFFFF"/>
                </a:highlight>
              </a:rPr>
              <a:t>'reader2': {'joy': 0, 'sadness': 2, 'anticipation': 0, 'surprise': 1, 'anger': 0, 'fear': 0, 'disgust': 0, 'trust': 0}, </a:t>
            </a:r>
            <a:endParaRPr>
              <a:solidFill>
                <a:schemeClr val="dk1"/>
              </a:solidFill>
              <a:highlight>
                <a:srgbClr val="FFFFFF"/>
              </a:highlight>
            </a:endParaRPr>
          </a:p>
          <a:p>
            <a:pPr indent="0" lvl="0" marL="0" rtl="0" algn="l">
              <a:lnSpc>
                <a:spcPct val="115000"/>
              </a:lnSpc>
              <a:spcBef>
                <a:spcPts val="0"/>
              </a:spcBef>
              <a:spcAft>
                <a:spcPts val="0"/>
              </a:spcAft>
              <a:buNone/>
            </a:pPr>
            <a:r>
              <a:rPr lang="ja">
                <a:solidFill>
                  <a:schemeClr val="dk1"/>
                </a:solidFill>
                <a:highlight>
                  <a:srgbClr val="FFFFFF"/>
                </a:highlight>
              </a:rPr>
              <a:t>'reader3': {'joy': 0, 'sadness': 2, 'anticipation': 0, 'surprise': 0, 'anger': 0, 'fear': 1, 'disgust': 1, 'trust': 0}, </a:t>
            </a:r>
            <a:endParaRPr>
              <a:solidFill>
                <a:schemeClr val="dk1"/>
              </a:solidFill>
              <a:highlight>
                <a:srgbClr val="FFFFFF"/>
              </a:highlight>
            </a:endParaRPr>
          </a:p>
          <a:p>
            <a:pPr indent="0" lvl="0" marL="0" rtl="0" algn="l">
              <a:lnSpc>
                <a:spcPct val="115000"/>
              </a:lnSpc>
              <a:spcBef>
                <a:spcPts val="0"/>
              </a:spcBef>
              <a:spcAft>
                <a:spcPts val="0"/>
              </a:spcAft>
              <a:buNone/>
            </a:pPr>
            <a:r>
              <a:rPr lang="ja">
                <a:solidFill>
                  <a:schemeClr val="dk1"/>
                </a:solidFill>
                <a:highlight>
                  <a:srgbClr val="FFFFFF"/>
                </a:highlight>
              </a:rPr>
              <a:t>'avg_readers': {'joy': 0, 'sadness': 2, 'anticipation': 0, 'surprise': 0, 'anger': 0, 'fear': 0, 'disgust': 0, 'trust': 0}</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ja">
                <a:solidFill>
                  <a:schemeClr val="dk1"/>
                </a:solidFill>
                <a:highlight>
                  <a:srgbClr val="FFFFFF"/>
                </a:highlight>
              </a:rPr>
              <a:t>}</a:t>
            </a:r>
            <a:endParaRPr>
              <a:solidFill>
                <a:schemeClr val="dk1"/>
              </a:solidFill>
              <a:highlight>
                <a:srgbClr val="FFFFFF"/>
              </a:highlight>
            </a:endParaRPr>
          </a:p>
          <a:p>
            <a:pPr indent="0" lvl="0" marL="0" rtl="0" algn="l">
              <a:spcBef>
                <a:spcPts val="0"/>
              </a:spcBef>
              <a:spcAft>
                <a:spcPts val="0"/>
              </a:spcAft>
              <a:buNone/>
            </a:pPr>
            <a:r>
              <a:t/>
            </a:r>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1141" y="150750"/>
            <a:ext cx="1518900" cy="49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実験方法</a:t>
            </a:r>
            <a:endParaRPr/>
          </a:p>
        </p:txBody>
      </p:sp>
      <p:sp>
        <p:nvSpPr>
          <p:cNvPr id="117" name="Google Shape;117;p21"/>
          <p:cNvSpPr txBox="1"/>
          <p:nvPr>
            <p:ph idx="1" type="body"/>
          </p:nvPr>
        </p:nvSpPr>
        <p:spPr>
          <a:xfrm>
            <a:off x="78330" y="641693"/>
            <a:ext cx="2031900" cy="4908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ja" sz="2505"/>
              <a:t>・</a:t>
            </a:r>
            <a:r>
              <a:rPr lang="ja" sz="1500"/>
              <a:t>実験全体図</a:t>
            </a:r>
            <a:endParaRPr sz="1500"/>
          </a:p>
        </p:txBody>
      </p:sp>
      <p:sp>
        <p:nvSpPr>
          <p:cNvPr id="118" name="Google Shape;118;p21"/>
          <p:cNvSpPr/>
          <p:nvPr/>
        </p:nvSpPr>
        <p:spPr>
          <a:xfrm>
            <a:off x="1029717" y="1387844"/>
            <a:ext cx="567000" cy="4248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喜び</a:t>
            </a:r>
            <a:endParaRPr/>
          </a:p>
        </p:txBody>
      </p:sp>
      <p:sp>
        <p:nvSpPr>
          <p:cNvPr id="119" name="Google Shape;119;p21"/>
          <p:cNvSpPr/>
          <p:nvPr/>
        </p:nvSpPr>
        <p:spPr>
          <a:xfrm>
            <a:off x="1720826" y="1387844"/>
            <a:ext cx="567000" cy="4248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信頼</a:t>
            </a:r>
            <a:endParaRPr/>
          </a:p>
        </p:txBody>
      </p:sp>
      <p:sp>
        <p:nvSpPr>
          <p:cNvPr id="120" name="Google Shape;120;p21"/>
          <p:cNvSpPr/>
          <p:nvPr/>
        </p:nvSpPr>
        <p:spPr>
          <a:xfrm>
            <a:off x="2338553" y="1387844"/>
            <a:ext cx="567000" cy="4248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恐怖</a:t>
            </a:r>
            <a:endParaRPr/>
          </a:p>
        </p:txBody>
      </p:sp>
      <p:sp>
        <p:nvSpPr>
          <p:cNvPr id="121" name="Google Shape;121;p21"/>
          <p:cNvSpPr/>
          <p:nvPr/>
        </p:nvSpPr>
        <p:spPr>
          <a:xfrm>
            <a:off x="3013455" y="1387844"/>
            <a:ext cx="567000" cy="4248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驚き</a:t>
            </a:r>
            <a:endParaRPr/>
          </a:p>
        </p:txBody>
      </p:sp>
      <p:sp>
        <p:nvSpPr>
          <p:cNvPr id="122" name="Google Shape;122;p21"/>
          <p:cNvSpPr/>
          <p:nvPr/>
        </p:nvSpPr>
        <p:spPr>
          <a:xfrm>
            <a:off x="3741512" y="1387844"/>
            <a:ext cx="567000" cy="4248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悲しみ</a:t>
            </a:r>
            <a:endParaRPr sz="1000"/>
          </a:p>
        </p:txBody>
      </p:sp>
      <p:sp>
        <p:nvSpPr>
          <p:cNvPr id="123" name="Google Shape;123;p21"/>
          <p:cNvSpPr/>
          <p:nvPr/>
        </p:nvSpPr>
        <p:spPr>
          <a:xfrm>
            <a:off x="4439932" y="1387844"/>
            <a:ext cx="567000" cy="4248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嫌悪</a:t>
            </a:r>
            <a:endParaRPr/>
          </a:p>
        </p:txBody>
      </p:sp>
      <p:sp>
        <p:nvSpPr>
          <p:cNvPr id="124" name="Google Shape;124;p21"/>
          <p:cNvSpPr/>
          <p:nvPr/>
        </p:nvSpPr>
        <p:spPr>
          <a:xfrm>
            <a:off x="5138369" y="1387844"/>
            <a:ext cx="567000" cy="4248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怒り</a:t>
            </a:r>
            <a:endParaRPr/>
          </a:p>
        </p:txBody>
      </p:sp>
      <p:sp>
        <p:nvSpPr>
          <p:cNvPr id="125" name="Google Shape;125;p21"/>
          <p:cNvSpPr/>
          <p:nvPr/>
        </p:nvSpPr>
        <p:spPr>
          <a:xfrm>
            <a:off x="5932296" y="1387844"/>
            <a:ext cx="567000" cy="4248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期待</a:t>
            </a:r>
            <a:endParaRPr/>
          </a:p>
        </p:txBody>
      </p:sp>
      <p:sp>
        <p:nvSpPr>
          <p:cNvPr id="126" name="Google Shape;126;p21"/>
          <p:cNvSpPr/>
          <p:nvPr/>
        </p:nvSpPr>
        <p:spPr>
          <a:xfrm>
            <a:off x="1008874" y="4422550"/>
            <a:ext cx="622800" cy="5595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0~3</a:t>
            </a:r>
            <a:endParaRPr/>
          </a:p>
        </p:txBody>
      </p:sp>
      <p:sp>
        <p:nvSpPr>
          <p:cNvPr id="127" name="Google Shape;127;p21"/>
          <p:cNvSpPr/>
          <p:nvPr/>
        </p:nvSpPr>
        <p:spPr>
          <a:xfrm>
            <a:off x="1742824" y="4422550"/>
            <a:ext cx="622800" cy="5595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0~3</a:t>
            </a:r>
            <a:endParaRPr/>
          </a:p>
        </p:txBody>
      </p:sp>
      <p:sp>
        <p:nvSpPr>
          <p:cNvPr id="128" name="Google Shape;128;p21"/>
          <p:cNvSpPr/>
          <p:nvPr/>
        </p:nvSpPr>
        <p:spPr>
          <a:xfrm>
            <a:off x="2453188" y="4422550"/>
            <a:ext cx="622800" cy="5595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0~3</a:t>
            </a:r>
            <a:endParaRPr/>
          </a:p>
        </p:txBody>
      </p:sp>
      <p:sp>
        <p:nvSpPr>
          <p:cNvPr id="129" name="Google Shape;129;p21"/>
          <p:cNvSpPr/>
          <p:nvPr/>
        </p:nvSpPr>
        <p:spPr>
          <a:xfrm>
            <a:off x="3208076" y="4422550"/>
            <a:ext cx="622800" cy="5595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0~3</a:t>
            </a:r>
            <a:endParaRPr/>
          </a:p>
        </p:txBody>
      </p:sp>
      <p:sp>
        <p:nvSpPr>
          <p:cNvPr id="130" name="Google Shape;130;p21"/>
          <p:cNvSpPr/>
          <p:nvPr/>
        </p:nvSpPr>
        <p:spPr>
          <a:xfrm>
            <a:off x="3897501" y="4422550"/>
            <a:ext cx="622800" cy="5595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0~3</a:t>
            </a:r>
            <a:endParaRPr/>
          </a:p>
        </p:txBody>
      </p:sp>
      <p:sp>
        <p:nvSpPr>
          <p:cNvPr id="131" name="Google Shape;131;p21"/>
          <p:cNvSpPr/>
          <p:nvPr/>
        </p:nvSpPr>
        <p:spPr>
          <a:xfrm>
            <a:off x="4586475" y="4422550"/>
            <a:ext cx="622800" cy="5595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0~3</a:t>
            </a:r>
            <a:endParaRPr/>
          </a:p>
        </p:txBody>
      </p:sp>
      <p:sp>
        <p:nvSpPr>
          <p:cNvPr id="132" name="Google Shape;132;p21"/>
          <p:cNvSpPr/>
          <p:nvPr/>
        </p:nvSpPr>
        <p:spPr>
          <a:xfrm>
            <a:off x="5261202" y="4422750"/>
            <a:ext cx="656100" cy="5595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0~3</a:t>
            </a:r>
            <a:endParaRPr/>
          </a:p>
        </p:txBody>
      </p:sp>
      <p:sp>
        <p:nvSpPr>
          <p:cNvPr id="133" name="Google Shape;133;p21"/>
          <p:cNvSpPr/>
          <p:nvPr/>
        </p:nvSpPr>
        <p:spPr>
          <a:xfrm>
            <a:off x="5990399" y="4422750"/>
            <a:ext cx="622800" cy="559500"/>
          </a:xfrm>
          <a:prstGeom prst="roundRect">
            <a:avLst>
              <a:gd fmla="val 16667"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 0~3</a:t>
            </a:r>
            <a:endParaRPr/>
          </a:p>
        </p:txBody>
      </p:sp>
      <p:sp>
        <p:nvSpPr>
          <p:cNvPr id="134" name="Google Shape;134;p21"/>
          <p:cNvSpPr/>
          <p:nvPr/>
        </p:nvSpPr>
        <p:spPr>
          <a:xfrm>
            <a:off x="1003689" y="3182807"/>
            <a:ext cx="622800" cy="549000"/>
          </a:xfrm>
          <a:prstGeom prst="triangle">
            <a:avLst>
              <a:gd fmla="val 50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1686991" y="3182807"/>
            <a:ext cx="622800" cy="549000"/>
          </a:xfrm>
          <a:prstGeom prst="triangle">
            <a:avLst>
              <a:gd fmla="val 50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2370276" y="3182807"/>
            <a:ext cx="622800" cy="549000"/>
          </a:xfrm>
          <a:prstGeom prst="triangle">
            <a:avLst>
              <a:gd fmla="val 50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3062215" y="3182807"/>
            <a:ext cx="622800" cy="549000"/>
          </a:xfrm>
          <a:prstGeom prst="triangle">
            <a:avLst>
              <a:gd fmla="val 50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3785499" y="3182807"/>
            <a:ext cx="622800" cy="549000"/>
          </a:xfrm>
          <a:prstGeom prst="triangle">
            <a:avLst>
              <a:gd fmla="val 50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4493119" y="3182807"/>
            <a:ext cx="622800" cy="549000"/>
          </a:xfrm>
          <a:prstGeom prst="triangle">
            <a:avLst>
              <a:gd fmla="val 50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5200721" y="3182807"/>
            <a:ext cx="622800" cy="549000"/>
          </a:xfrm>
          <a:prstGeom prst="triangle">
            <a:avLst>
              <a:gd fmla="val 50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5892659" y="3182807"/>
            <a:ext cx="622800" cy="549000"/>
          </a:xfrm>
          <a:prstGeom prst="triangle">
            <a:avLst>
              <a:gd fmla="val 50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txBox="1"/>
          <p:nvPr/>
        </p:nvSpPr>
        <p:spPr>
          <a:xfrm>
            <a:off x="-33175" y="1354318"/>
            <a:ext cx="10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Word2Vec</a:t>
            </a:r>
            <a:endParaRPr/>
          </a:p>
        </p:txBody>
      </p:sp>
      <p:sp>
        <p:nvSpPr>
          <p:cNvPr id="143" name="Google Shape;143;p21"/>
          <p:cNvSpPr txBox="1"/>
          <p:nvPr/>
        </p:nvSpPr>
        <p:spPr>
          <a:xfrm>
            <a:off x="94997" y="3339663"/>
            <a:ext cx="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SVM</a:t>
            </a:r>
            <a:endParaRPr/>
          </a:p>
        </p:txBody>
      </p:sp>
      <p:sp>
        <p:nvSpPr>
          <p:cNvPr id="144" name="Google Shape;144;p21"/>
          <p:cNvSpPr txBox="1"/>
          <p:nvPr/>
        </p:nvSpPr>
        <p:spPr>
          <a:xfrm>
            <a:off x="78328" y="4568288"/>
            <a:ext cx="9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感情強度</a:t>
            </a:r>
            <a:endParaRPr/>
          </a:p>
        </p:txBody>
      </p:sp>
      <p:sp>
        <p:nvSpPr>
          <p:cNvPr id="145" name="Google Shape;145;p21"/>
          <p:cNvSpPr/>
          <p:nvPr/>
        </p:nvSpPr>
        <p:spPr>
          <a:xfrm>
            <a:off x="1125917" y="3917231"/>
            <a:ext cx="311100" cy="320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1869565" y="3943037"/>
            <a:ext cx="311100" cy="320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2525942" y="3943037"/>
            <a:ext cx="311100" cy="320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3217872" y="3943037"/>
            <a:ext cx="311100" cy="320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3946267" y="3943037"/>
            <a:ext cx="311100" cy="320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4664438" y="3943037"/>
            <a:ext cx="311100" cy="320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5355867" y="3917231"/>
            <a:ext cx="311100" cy="320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6047272" y="3917237"/>
            <a:ext cx="311100" cy="320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1799209" y="1959049"/>
            <a:ext cx="311100" cy="1121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1115765" y="1904086"/>
            <a:ext cx="311100" cy="1121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2492216" y="1972413"/>
            <a:ext cx="311100" cy="10506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3161836" y="1937184"/>
            <a:ext cx="311100" cy="1121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3868648" y="1937184"/>
            <a:ext cx="311100" cy="1121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4613858" y="1937184"/>
            <a:ext cx="311100" cy="1121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5282293" y="1876286"/>
            <a:ext cx="311100" cy="1121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6018766" y="1876286"/>
            <a:ext cx="311100" cy="1121100"/>
          </a:xfrm>
          <a:prstGeom prst="down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3097938" y="220463"/>
            <a:ext cx="1000500" cy="421200"/>
          </a:xfrm>
          <a:prstGeom prst="foldedCorner">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テキスト</a:t>
            </a:r>
            <a:endParaRPr/>
          </a:p>
        </p:txBody>
      </p:sp>
      <p:cxnSp>
        <p:nvCxnSpPr>
          <p:cNvPr id="162" name="Google Shape;162;p21"/>
          <p:cNvCxnSpPr/>
          <p:nvPr/>
        </p:nvCxnSpPr>
        <p:spPr>
          <a:xfrm flipH="1">
            <a:off x="1379950" y="641690"/>
            <a:ext cx="2239200" cy="746100"/>
          </a:xfrm>
          <a:prstGeom prst="straightConnector1">
            <a:avLst/>
          </a:prstGeom>
          <a:noFill/>
          <a:ln cap="flat" cmpd="sng" w="9525">
            <a:solidFill>
              <a:srgbClr val="595959"/>
            </a:solidFill>
            <a:prstDash val="solid"/>
            <a:round/>
            <a:headEnd len="med" w="med" type="none"/>
            <a:tailEnd len="med" w="med" type="none"/>
          </a:ln>
        </p:spPr>
      </p:cxnSp>
      <p:cxnSp>
        <p:nvCxnSpPr>
          <p:cNvPr id="163" name="Google Shape;163;p21"/>
          <p:cNvCxnSpPr>
            <a:stCxn id="161" idx="2"/>
            <a:endCxn id="119" idx="0"/>
          </p:cNvCxnSpPr>
          <p:nvPr/>
        </p:nvCxnSpPr>
        <p:spPr>
          <a:xfrm flipH="1">
            <a:off x="2004288" y="641663"/>
            <a:ext cx="1593900" cy="746100"/>
          </a:xfrm>
          <a:prstGeom prst="straightConnector1">
            <a:avLst/>
          </a:prstGeom>
          <a:noFill/>
          <a:ln cap="flat" cmpd="sng" w="9525">
            <a:solidFill>
              <a:srgbClr val="595959"/>
            </a:solidFill>
            <a:prstDash val="solid"/>
            <a:round/>
            <a:headEnd len="med" w="med" type="none"/>
            <a:tailEnd len="med" w="med" type="none"/>
          </a:ln>
        </p:spPr>
      </p:cxnSp>
      <p:cxnSp>
        <p:nvCxnSpPr>
          <p:cNvPr id="164" name="Google Shape;164;p21"/>
          <p:cNvCxnSpPr>
            <a:stCxn id="161" idx="2"/>
            <a:endCxn id="120" idx="0"/>
          </p:cNvCxnSpPr>
          <p:nvPr/>
        </p:nvCxnSpPr>
        <p:spPr>
          <a:xfrm flipH="1">
            <a:off x="2621988" y="641663"/>
            <a:ext cx="976200" cy="746100"/>
          </a:xfrm>
          <a:prstGeom prst="straightConnector1">
            <a:avLst/>
          </a:prstGeom>
          <a:noFill/>
          <a:ln cap="flat" cmpd="sng" w="9525">
            <a:solidFill>
              <a:srgbClr val="595959"/>
            </a:solidFill>
            <a:prstDash val="solid"/>
            <a:round/>
            <a:headEnd len="med" w="med" type="none"/>
            <a:tailEnd len="med" w="med" type="none"/>
          </a:ln>
        </p:spPr>
      </p:cxnSp>
      <p:cxnSp>
        <p:nvCxnSpPr>
          <p:cNvPr id="165" name="Google Shape;165;p21"/>
          <p:cNvCxnSpPr>
            <a:stCxn id="161" idx="2"/>
            <a:endCxn id="121" idx="0"/>
          </p:cNvCxnSpPr>
          <p:nvPr/>
        </p:nvCxnSpPr>
        <p:spPr>
          <a:xfrm flipH="1">
            <a:off x="3296988" y="641663"/>
            <a:ext cx="301200" cy="746100"/>
          </a:xfrm>
          <a:prstGeom prst="straightConnector1">
            <a:avLst/>
          </a:prstGeom>
          <a:noFill/>
          <a:ln cap="flat" cmpd="sng" w="9525">
            <a:solidFill>
              <a:srgbClr val="595959"/>
            </a:solidFill>
            <a:prstDash val="solid"/>
            <a:round/>
            <a:headEnd len="med" w="med" type="none"/>
            <a:tailEnd len="med" w="med" type="none"/>
          </a:ln>
        </p:spPr>
      </p:cxnSp>
      <p:cxnSp>
        <p:nvCxnSpPr>
          <p:cNvPr id="166" name="Google Shape;166;p21"/>
          <p:cNvCxnSpPr>
            <a:stCxn id="161" idx="2"/>
            <a:endCxn id="122" idx="0"/>
          </p:cNvCxnSpPr>
          <p:nvPr/>
        </p:nvCxnSpPr>
        <p:spPr>
          <a:xfrm>
            <a:off x="3598188" y="641663"/>
            <a:ext cx="426900" cy="746100"/>
          </a:xfrm>
          <a:prstGeom prst="straightConnector1">
            <a:avLst/>
          </a:prstGeom>
          <a:noFill/>
          <a:ln cap="flat" cmpd="sng" w="9525">
            <a:solidFill>
              <a:srgbClr val="595959"/>
            </a:solidFill>
            <a:prstDash val="solid"/>
            <a:round/>
            <a:headEnd len="med" w="med" type="none"/>
            <a:tailEnd len="med" w="med" type="none"/>
          </a:ln>
        </p:spPr>
      </p:cxnSp>
      <p:cxnSp>
        <p:nvCxnSpPr>
          <p:cNvPr id="167" name="Google Shape;167;p21"/>
          <p:cNvCxnSpPr>
            <a:stCxn id="161" idx="2"/>
            <a:endCxn id="123" idx="0"/>
          </p:cNvCxnSpPr>
          <p:nvPr/>
        </p:nvCxnSpPr>
        <p:spPr>
          <a:xfrm>
            <a:off x="3598188" y="641663"/>
            <a:ext cx="1125300" cy="746100"/>
          </a:xfrm>
          <a:prstGeom prst="straightConnector1">
            <a:avLst/>
          </a:prstGeom>
          <a:noFill/>
          <a:ln cap="flat" cmpd="sng" w="9525">
            <a:solidFill>
              <a:srgbClr val="595959"/>
            </a:solidFill>
            <a:prstDash val="solid"/>
            <a:round/>
            <a:headEnd len="med" w="med" type="none"/>
            <a:tailEnd len="med" w="med" type="none"/>
          </a:ln>
        </p:spPr>
      </p:cxnSp>
      <p:cxnSp>
        <p:nvCxnSpPr>
          <p:cNvPr id="168" name="Google Shape;168;p21"/>
          <p:cNvCxnSpPr>
            <a:stCxn id="161" idx="2"/>
            <a:endCxn id="124" idx="0"/>
          </p:cNvCxnSpPr>
          <p:nvPr/>
        </p:nvCxnSpPr>
        <p:spPr>
          <a:xfrm>
            <a:off x="3598188" y="641663"/>
            <a:ext cx="1823700" cy="746100"/>
          </a:xfrm>
          <a:prstGeom prst="straightConnector1">
            <a:avLst/>
          </a:prstGeom>
          <a:noFill/>
          <a:ln cap="flat" cmpd="sng" w="9525">
            <a:solidFill>
              <a:srgbClr val="595959"/>
            </a:solidFill>
            <a:prstDash val="solid"/>
            <a:round/>
            <a:headEnd len="med" w="med" type="none"/>
            <a:tailEnd len="med" w="med" type="none"/>
          </a:ln>
        </p:spPr>
      </p:cxnSp>
      <p:cxnSp>
        <p:nvCxnSpPr>
          <p:cNvPr id="169" name="Google Shape;169;p21"/>
          <p:cNvCxnSpPr>
            <a:stCxn id="161" idx="2"/>
            <a:endCxn id="125" idx="0"/>
          </p:cNvCxnSpPr>
          <p:nvPr/>
        </p:nvCxnSpPr>
        <p:spPr>
          <a:xfrm>
            <a:off x="3598188" y="641663"/>
            <a:ext cx="2617500" cy="746100"/>
          </a:xfrm>
          <a:prstGeom prst="straightConnector1">
            <a:avLst/>
          </a:prstGeom>
          <a:noFill/>
          <a:ln cap="flat" cmpd="sng" w="9525">
            <a:solidFill>
              <a:srgbClr val="595959"/>
            </a:solidFill>
            <a:prstDash val="solid"/>
            <a:round/>
            <a:headEnd len="med" w="med" type="none"/>
            <a:tailEnd len="med" w="med" type="none"/>
          </a:ln>
        </p:spPr>
      </p:cxnSp>
      <p:sp>
        <p:nvSpPr>
          <p:cNvPr id="170" name="Google Shape;170;p21"/>
          <p:cNvSpPr txBox="1"/>
          <p:nvPr/>
        </p:nvSpPr>
        <p:spPr>
          <a:xfrm>
            <a:off x="6783075" y="0"/>
            <a:ext cx="10287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テキスト</a:t>
            </a:r>
            <a:endParaRPr/>
          </a:p>
          <a:p>
            <a:pPr indent="0" lvl="0" marL="0" rtl="0" algn="l">
              <a:spcBef>
                <a:spcPts val="0"/>
              </a:spcBef>
              <a:spcAft>
                <a:spcPts val="0"/>
              </a:spcAft>
              <a:buNone/>
            </a:pPr>
            <a:r>
              <a:t/>
            </a:r>
            <a:endParaRPr/>
          </a:p>
        </p:txBody>
      </p:sp>
      <p:sp>
        <p:nvSpPr>
          <p:cNvPr id="171" name="Google Shape;171;p21"/>
          <p:cNvSpPr/>
          <p:nvPr/>
        </p:nvSpPr>
        <p:spPr>
          <a:xfrm>
            <a:off x="7149375" y="312316"/>
            <a:ext cx="296100" cy="941100"/>
          </a:xfrm>
          <a:prstGeom prst="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txBox="1"/>
          <p:nvPr/>
        </p:nvSpPr>
        <p:spPr>
          <a:xfrm>
            <a:off x="7419575" y="220485"/>
            <a:ext cx="171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前処理：</a:t>
            </a:r>
            <a:endParaRPr/>
          </a:p>
          <a:p>
            <a:pPr indent="0" lvl="0" marL="0" rtl="0" algn="l">
              <a:spcBef>
                <a:spcPts val="0"/>
              </a:spcBef>
              <a:spcAft>
                <a:spcPts val="0"/>
              </a:spcAft>
              <a:buNone/>
            </a:pPr>
            <a:r>
              <a:rPr lang="ja"/>
              <a:t>・正規化</a:t>
            </a:r>
            <a:endParaRPr/>
          </a:p>
          <a:p>
            <a:pPr indent="0" lvl="0" marL="0" rtl="0" algn="l">
              <a:spcBef>
                <a:spcPts val="0"/>
              </a:spcBef>
              <a:spcAft>
                <a:spcPts val="0"/>
              </a:spcAft>
              <a:buNone/>
            </a:pPr>
            <a:r>
              <a:rPr lang="ja"/>
              <a:t>・分かち書き</a:t>
            </a:r>
            <a:endParaRPr/>
          </a:p>
          <a:p>
            <a:pPr indent="0" lvl="0" marL="0" rtl="0" algn="l">
              <a:spcBef>
                <a:spcPts val="0"/>
              </a:spcBef>
              <a:spcAft>
                <a:spcPts val="0"/>
              </a:spcAft>
              <a:buNone/>
            </a:pPr>
            <a:r>
              <a:rPr lang="ja"/>
              <a:t>・ストップワード</a:t>
            </a:r>
            <a:endParaRPr/>
          </a:p>
        </p:txBody>
      </p:sp>
      <p:cxnSp>
        <p:nvCxnSpPr>
          <p:cNvPr id="173" name="Google Shape;173;p21"/>
          <p:cNvCxnSpPr/>
          <p:nvPr/>
        </p:nvCxnSpPr>
        <p:spPr>
          <a:xfrm>
            <a:off x="6772725" y="48400"/>
            <a:ext cx="13800" cy="5115900"/>
          </a:xfrm>
          <a:prstGeom prst="straightConnector1">
            <a:avLst/>
          </a:prstGeom>
          <a:noFill/>
          <a:ln cap="flat" cmpd="sng" w="9525">
            <a:solidFill>
              <a:srgbClr val="595959"/>
            </a:solidFill>
            <a:prstDash val="solid"/>
            <a:round/>
            <a:headEnd len="med" w="med" type="none"/>
            <a:tailEnd len="med" w="med" type="none"/>
          </a:ln>
        </p:spPr>
      </p:cxnSp>
      <p:sp>
        <p:nvSpPr>
          <p:cNvPr id="174" name="Google Shape;174;p21"/>
          <p:cNvSpPr txBox="1"/>
          <p:nvPr/>
        </p:nvSpPr>
        <p:spPr>
          <a:xfrm>
            <a:off x="6810600" y="1157770"/>
            <a:ext cx="17172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Word2Vec (ChiVe)</a:t>
            </a:r>
            <a:endParaRPr/>
          </a:p>
          <a:p>
            <a:pPr indent="0" lvl="0" marL="0" rtl="0" algn="l">
              <a:spcBef>
                <a:spcPts val="0"/>
              </a:spcBef>
              <a:spcAft>
                <a:spcPts val="0"/>
              </a:spcAft>
              <a:buNone/>
            </a:pPr>
            <a:r>
              <a:t/>
            </a:r>
            <a:endParaRPr/>
          </a:p>
        </p:txBody>
      </p:sp>
      <p:sp>
        <p:nvSpPr>
          <p:cNvPr id="175" name="Google Shape;175;p21"/>
          <p:cNvSpPr/>
          <p:nvPr/>
        </p:nvSpPr>
        <p:spPr>
          <a:xfrm>
            <a:off x="7119925" y="1557975"/>
            <a:ext cx="296100" cy="2229600"/>
          </a:xfrm>
          <a:prstGeom prst="down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txBox="1"/>
          <p:nvPr/>
        </p:nvSpPr>
        <p:spPr>
          <a:xfrm>
            <a:off x="7491725" y="1374853"/>
            <a:ext cx="1572900" cy="24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Word2Vecで学習済みの分散表現を用いて、文章のベクトル表現を取得する。</a:t>
            </a:r>
            <a:r>
              <a:rPr lang="ja"/>
              <a:t>文書ベクトルと対応する感情強度（ラベル）をベアとして、データセットを作成する。</a:t>
            </a:r>
            <a:endParaRPr/>
          </a:p>
        </p:txBody>
      </p:sp>
      <p:sp>
        <p:nvSpPr>
          <p:cNvPr id="177" name="Google Shape;177;p21"/>
          <p:cNvSpPr txBox="1"/>
          <p:nvPr/>
        </p:nvSpPr>
        <p:spPr>
          <a:xfrm>
            <a:off x="7043750" y="3720050"/>
            <a:ext cx="5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SVM</a:t>
            </a:r>
            <a:endParaRPr/>
          </a:p>
        </p:txBody>
      </p:sp>
      <p:sp>
        <p:nvSpPr>
          <p:cNvPr id="178" name="Google Shape;178;p21"/>
          <p:cNvSpPr txBox="1"/>
          <p:nvPr/>
        </p:nvSpPr>
        <p:spPr>
          <a:xfrm>
            <a:off x="7538250" y="3720050"/>
            <a:ext cx="1572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作成したデータセットを用いてSVMを学習させて、テキストデータの感情強度を予測する。</a:t>
            </a:r>
            <a:endParaRPr/>
          </a:p>
        </p:txBody>
      </p:sp>
      <p:sp>
        <p:nvSpPr>
          <p:cNvPr id="179" name="Google Shape;179;p21"/>
          <p:cNvSpPr/>
          <p:nvPr/>
        </p:nvSpPr>
        <p:spPr>
          <a:xfrm rot="10800000">
            <a:off x="6801875" y="4092175"/>
            <a:ext cx="526800" cy="933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