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0"/>
  </p:notesMasterIdLst>
  <p:handoutMasterIdLst>
    <p:handoutMasterId r:id="rId11"/>
  </p:handoutMasterIdLst>
  <p:sldIdLst>
    <p:sldId id="325" r:id="rId5"/>
    <p:sldId id="326" r:id="rId6"/>
    <p:sldId id="327" r:id="rId7"/>
    <p:sldId id="328" r:id="rId8"/>
    <p:sldId id="329" r:id="rId9"/>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7BF5-4E91-46DB-8A70-1202CAE70A7C}" v="2" dt="2022-03-22T05:25:30.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54" autoAdjust="0"/>
  </p:normalViewPr>
  <p:slideViewPr>
    <p:cSldViewPr snapToGrid="0">
      <p:cViewPr varScale="1">
        <p:scale>
          <a:sx n="62" d="100"/>
          <a:sy n="62" d="100"/>
        </p:scale>
        <p:origin x="1459" y="43"/>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7B3C07-58B8-4B5D-A743-33F3DEC372B4}" type="datetime1">
              <a:rPr lang="ja-JP" altLang="en-US" smtClean="0">
                <a:latin typeface="Meiryo UI" panose="020B0604030504040204" pitchFamily="50" charset="-128"/>
                <a:ea typeface="Meiryo UI" panose="020B0604030504040204" pitchFamily="50" charset="-128"/>
              </a:rPr>
              <a:t>2022/3/22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0354338-D2CE-4AD9-88CC-F07324AF15B9}"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72537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9E38D53A-7C98-4539-8296-3E5B4ADB7DC7}" type="datetime1">
              <a:rPr lang="ja-JP" altLang="en-US" smtClean="0"/>
              <a:pPr/>
              <a:t>2022/3/22</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0394154B-F4A3-483A-917E-306EE56506CE}" type="slidenum">
              <a:rPr lang="en-US" altLang="ja-JP" smtClean="0"/>
              <a:pPr/>
              <a:t>‹#›</a:t>
            </a:fld>
            <a:endParaRPr lang="ja-JP" altLang="en-US"/>
          </a:p>
        </p:txBody>
      </p:sp>
    </p:spTree>
    <p:extLst>
      <p:ext uri="{BB962C8B-B14F-4D97-AF65-F5344CB8AC3E}">
        <p14:creationId xmlns:p14="http://schemas.microsoft.com/office/powerpoint/2010/main" val="38912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en-US" dirty="0">
                <a:latin typeface="Meiryo UI" panose="020B0604030504040204" pitchFamily="50" charset="-128"/>
                <a:ea typeface="Meiryo UI" panose="020B0604030504040204" pitchFamily="50" charset="-128"/>
              </a:rPr>
              <a:t>アジャイル勉強会の２回目を始めます。</a:t>
            </a:r>
            <a:endParaRPr lang="en-US" altLang="ja-JP" dirty="0">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今回は、ウォーターフォールと比べてどうだったかという点を中心に話していきたいと思います。</a:t>
            </a:r>
            <a:endParaRPr lang="en-US" altLang="ja-JP" dirty="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0394154B-F4A3-483A-917E-306EE56506CE}" type="slidenum">
              <a:rPr lang="en-US" altLang="ja-JP" smtClean="0">
                <a:latin typeface="Meiryo UI" panose="020B0604030504040204" pitchFamily="50" charset="-128"/>
                <a:ea typeface="Meiryo UI" panose="020B0604030504040204" pitchFamily="50" charset="-128"/>
              </a:rPr>
              <a:t>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4963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en-US" dirty="0">
                <a:latin typeface="Meiryo UI" panose="020B0604030504040204" pitchFamily="50" charset="-128"/>
                <a:ea typeface="Meiryo UI" panose="020B0604030504040204" pitchFamily="50" charset="-128"/>
              </a:rPr>
              <a:t>はじめになぜスクラムを使って開発するのかを説明させていただきたいと思います。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ただ、基本的なスクラムの進め方みたいなところは、みなさん知っている前提で進めていきますので、ご認識いただければと思います。</a:t>
            </a:r>
            <a:endParaRPr lang="en-US" altLang="ja-JP" dirty="0">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次に、実際にスクラムを使うと、ウォーターフォールと比べてどうだったかというところを話していきたいと思います。</a:t>
            </a:r>
            <a:endParaRPr lang="en-US" altLang="ja-JP" dirty="0">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最後は、今後スクラムを使う上でどうしていったらよいかというところを話していきます。</a:t>
            </a:r>
            <a:endParaRPr lang="en-US" altLang="ja-JP" dirty="0">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途中と最後に時間をとりますので、何かご質問ありましたらよろしくお願いいたします。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一人でずっと話していくと、疲れてしまうので、ぜひ質問ください！！</a:t>
            </a:r>
          </a:p>
        </p:txBody>
      </p:sp>
      <p:sp>
        <p:nvSpPr>
          <p:cNvPr id="4" name="スライド番号プレースホルダー 3"/>
          <p:cNvSpPr>
            <a:spLocks noGrp="1"/>
          </p:cNvSpPr>
          <p:nvPr>
            <p:ph type="sldNum" sz="quarter" idx="10"/>
          </p:nvPr>
        </p:nvSpPr>
        <p:spPr/>
        <p:txBody>
          <a:bodyPr rtlCol="0"/>
          <a:lstStyle/>
          <a:p>
            <a:pPr rtl="0"/>
            <a:fld id="{0394154B-F4A3-483A-917E-306EE56506CE}" type="slidenum">
              <a:rPr lang="en-US" altLang="ja-JP" smtClean="0">
                <a:latin typeface="Meiryo UI" panose="020B0604030504040204" pitchFamily="50" charset="-128"/>
                <a:ea typeface="Meiryo UI" panose="020B0604030504040204" pitchFamily="50" charset="-128"/>
              </a:rPr>
              <a:t>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203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latin typeface="Meiryo UI"/>
                <a:ea typeface="Meiryo UI"/>
              </a:rPr>
              <a:t>スクラムが誕生した背景には、「複雑な領域のプロダクト（システム）を作るのはとても大変」ということからスタートしている</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初めに計画しても・・・見積もりが正確ではない、途中で要件が変わる、開発で問題が発生する、などなど</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なので、計画や見積もりに従うのはやめよう、変更に対して柔軟に対応できるようにしよう！</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と考え出されたのが「スクラム」</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ちなみに、アジャイルという言葉が生まれたのはスクラムの後。スクラムはフレームワークだが、アジャイルは状態を表すもの</a:t>
            </a:r>
            <a:endParaRPr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「スクラムなどの手法を用いて開発を行った結果、チームはアジャイルになった」というように使うイメージ</a:t>
            </a:r>
            <a:endParaRPr lang="ja-JP" altLang="en-US" dirty="0"/>
          </a:p>
          <a:p>
            <a:pPr marL="628650" lvl="1" indent="-171450">
              <a:buFont typeface="Arial" panose="020B0604020202020204" pitchFamily="34" charset="0"/>
              <a:buChar char="•"/>
            </a:pPr>
            <a:r>
              <a:rPr lang="ja-JP" altLang="en-US" dirty="0">
                <a:latin typeface="Meiryo UI"/>
                <a:ea typeface="Meiryo UI"/>
              </a:rPr>
              <a:t>ただし、スクラムやアジャイルな手法を使ったからと言って、必ずしもアジャイルになるというものでもない。「</a:t>
            </a:r>
            <a:r>
              <a:rPr lang="ja-JP" dirty="0">
                <a:latin typeface="Meiryo UI"/>
                <a:ea typeface="Meiryo UI"/>
              </a:rPr>
              <a:t>Don’t just Do Agile, Be Agile</a:t>
            </a:r>
            <a:r>
              <a:rPr lang="ja-JP" altLang="en-US" dirty="0">
                <a:latin typeface="Meiryo UI"/>
                <a:ea typeface="Meiryo UI"/>
              </a:rPr>
              <a:t>」と言われたりします</a:t>
            </a:r>
            <a:endParaRPr lang="ja-JP" altLang="en-US"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latin typeface="Meiryo UI"/>
                <a:ea typeface="Meiryo UI"/>
              </a:rPr>
              <a:t>スクラムで何ができるか、どんなものかというと、『現状を把握するためのフレームワーク』　と言われています</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現状を把握した結果いろいろな問題を見つけることができるので、『問題を洗い出すフレームワーク』とも言われています</a:t>
            </a:r>
            <a:endParaRPr kumimoji="1"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現状を把握し、問題を洗い出し、その問題や様々な変化など柔軟に対応していけるようにする、ということ</a:t>
            </a:r>
          </a:p>
          <a:p>
            <a:pPr marL="628650" lvl="1" indent="-171450">
              <a:buFont typeface="Arial" panose="020B0604020202020204" pitchFamily="34" charset="0"/>
              <a:buChar char="•"/>
            </a:pPr>
            <a:r>
              <a:rPr lang="ja-JP" altLang="en-US" dirty="0">
                <a:latin typeface="Meiryo UI"/>
                <a:ea typeface="Meiryo UI"/>
              </a:rPr>
              <a:t>ウォーターフォールのように計画に沿って実行することを目的とするのではなく、変化や問題に合わせて都度計画するものがスクラム</a:t>
            </a:r>
            <a:endParaRPr kumimoji="1" lang="ja-JP" altLang="en-US" dirty="0">
              <a:latin typeface="Meiryo UI"/>
              <a:ea typeface="Meiryo UI"/>
            </a:endParaRPr>
          </a:p>
          <a:p>
            <a:pPr marL="1085850" lvl="2" indent="-171450">
              <a:buFont typeface="Arial" panose="020B0604020202020204" pitchFamily="34" charset="0"/>
              <a:buChar char="•"/>
            </a:pPr>
            <a:r>
              <a:rPr lang="ja-JP" altLang="en-US" dirty="0">
                <a:latin typeface="Meiryo UI"/>
                <a:ea typeface="Meiryo UI"/>
              </a:rPr>
              <a:t>遅れは発生するもの（＝そもそも遅れではなく、単に見積との誤差程度という認識でいたほうが良いと思っています）</a:t>
            </a:r>
            <a:endParaRPr lang="en-US" altLang="ja-JP" dirty="0">
              <a:latin typeface="Meiryo UI"/>
              <a:ea typeface="Meiryo UI"/>
            </a:endParaRPr>
          </a:p>
          <a:p>
            <a:pPr marL="1085850" lvl="2" indent="-171450">
              <a:buFont typeface="Arial" panose="020B0604020202020204" pitchFamily="34" charset="0"/>
              <a:buChar char="•"/>
            </a:pPr>
            <a:r>
              <a:rPr lang="ja-JP" altLang="en-US" dirty="0">
                <a:latin typeface="Meiryo UI"/>
                <a:ea typeface="Meiryo UI"/>
              </a:rPr>
              <a:t>どんどん、計画しなおしていくイメージ</a:t>
            </a:r>
          </a:p>
          <a:p>
            <a:pPr marL="1085850" lvl="2" indent="-171450">
              <a:buFont typeface="Arial" panose="020B0604020202020204" pitchFamily="34" charset="0"/>
              <a:buChar char="•"/>
            </a:pPr>
            <a:r>
              <a:rPr lang="ja-JP" altLang="en-US" dirty="0">
                <a:latin typeface="Meiryo UI"/>
                <a:ea typeface="Meiryo UI"/>
              </a:rPr>
              <a:t>ただ、計画しなおすとは言っても、詳細な計画は１スプリントとなる2週間分のみなので、そもそもリスケにならないことも多い</a:t>
            </a:r>
            <a:endParaRPr kumimoji="1" lang="ja-JP" altLang="en-US" dirty="0">
              <a:latin typeface="Meiryo UI"/>
              <a:ea typeface="Meiryo UI"/>
            </a:endParaRPr>
          </a:p>
          <a:p>
            <a:pPr marL="628650" lvl="1" indent="-171450">
              <a:buFont typeface="Arial" panose="020B0604020202020204" pitchFamily="34" charset="0"/>
              <a:buChar char="•"/>
            </a:pPr>
            <a:endParaRPr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それから・・・現状を洗い出すといっていますが、ウォーターフォールでも</a:t>
            </a:r>
            <a:r>
              <a:rPr lang="en-US" altLang="ja-JP" dirty="0">
                <a:latin typeface="Meiryo UI"/>
                <a:ea typeface="Meiryo UI"/>
              </a:rPr>
              <a:t>WBS</a:t>
            </a:r>
            <a:r>
              <a:rPr lang="ja-JP" altLang="en-US" dirty="0">
                <a:latin typeface="Meiryo UI"/>
                <a:ea typeface="Meiryo UI"/>
              </a:rPr>
              <a:t>できちんと現状を把握しているよ、という反論はあるかもしれません</a:t>
            </a:r>
            <a:endParaRPr lang="ja-JP" altLang="en-US" dirty="0"/>
          </a:p>
          <a:p>
            <a:pPr lvl="2" indent="-171450">
              <a:buFont typeface="Arial" panose="020B0604020202020204" pitchFamily="34" charset="0"/>
              <a:buChar char="•"/>
            </a:pPr>
            <a:r>
              <a:rPr lang="ja-JP" altLang="en-US" dirty="0">
                <a:latin typeface="Meiryo UI"/>
                <a:ea typeface="Meiryo UI"/>
              </a:rPr>
              <a:t>スクラムだと</a:t>
            </a:r>
            <a:r>
              <a:rPr lang="en-US" altLang="ja-JP" dirty="0">
                <a:latin typeface="Meiryo UI"/>
                <a:ea typeface="Meiryo UI"/>
              </a:rPr>
              <a:t>1</a:t>
            </a:r>
            <a:r>
              <a:rPr lang="ja-JP" altLang="en-US" dirty="0">
                <a:latin typeface="Meiryo UI"/>
                <a:ea typeface="Meiryo UI"/>
              </a:rPr>
              <a:t>スプリントでも終わった時点で、動くシステムがほんの少しでもある状態となっていて、それが明確な成果という形で確認することができます</a:t>
            </a:r>
            <a:endParaRPr lang="en-US" altLang="ja-JP" dirty="0">
              <a:latin typeface="Meiryo UI"/>
              <a:ea typeface="Meiryo UI"/>
            </a:endParaRPr>
          </a:p>
          <a:p>
            <a:pPr lvl="2" indent="-171450">
              <a:buFont typeface="Arial" panose="020B0604020202020204" pitchFamily="34" charset="0"/>
              <a:buChar char="•"/>
            </a:pPr>
            <a:r>
              <a:rPr lang="ja-JP" altLang="en-US" dirty="0">
                <a:latin typeface="Meiryo UI"/>
                <a:ea typeface="Meiryo UI"/>
              </a:rPr>
              <a:t>でもウォーターフォールだと、製造や</a:t>
            </a:r>
            <a:r>
              <a:rPr lang="en-US" altLang="ja-JP" dirty="0">
                <a:latin typeface="Meiryo UI"/>
                <a:ea typeface="Meiryo UI"/>
              </a:rPr>
              <a:t>UT</a:t>
            </a:r>
            <a:r>
              <a:rPr lang="ja-JP" altLang="en-US" dirty="0">
                <a:latin typeface="Meiryo UI"/>
                <a:ea typeface="Meiryo UI"/>
              </a:rPr>
              <a:t>が完了したからと言ってシステムの半分が出来上がったとは言えません</a:t>
            </a:r>
            <a:endParaRPr lang="en-US" altLang="ja-JP" dirty="0">
              <a:latin typeface="Meiryo UI"/>
              <a:ea typeface="Meiryo UI"/>
            </a:endParaRPr>
          </a:p>
          <a:p>
            <a:pPr lvl="2" indent="-171450">
              <a:buFont typeface="Arial" panose="020B0604020202020204" pitchFamily="34" charset="0"/>
              <a:buChar char="•"/>
            </a:pPr>
            <a:r>
              <a:rPr lang="ja-JP" altLang="en-US" dirty="0">
                <a:latin typeface="Meiryo UI"/>
                <a:ea typeface="Meiryo UI"/>
              </a:rPr>
              <a:t>ITaやSTで、重大な不具合が出てくるかもしれないし、</a:t>
            </a:r>
            <a:r>
              <a:rPr lang="en-US" altLang="ja-JP" dirty="0">
                <a:latin typeface="Meiryo UI"/>
                <a:ea typeface="Meiryo UI"/>
              </a:rPr>
              <a:t>UAT</a:t>
            </a:r>
            <a:r>
              <a:rPr lang="ja-JP" altLang="en-US" dirty="0">
                <a:latin typeface="Meiryo UI"/>
                <a:ea typeface="Meiryo UI"/>
              </a:rPr>
              <a:t>でどうしても対応する必要がある要望が出てくるかもしれません</a:t>
            </a:r>
            <a:endParaRPr lang="ja-JP" altLang="en-US" dirty="0"/>
          </a:p>
          <a:p>
            <a:pPr lvl="2" indent="-171450">
              <a:buFont typeface="Arial" panose="020B0604020202020204" pitchFamily="34" charset="0"/>
              <a:buChar char="•"/>
            </a:pPr>
            <a:r>
              <a:rPr lang="ja-JP" altLang="en-US" dirty="0">
                <a:latin typeface="Meiryo UI"/>
                <a:ea typeface="Meiryo UI"/>
              </a:rPr>
              <a:t>最後の最後になってようやく動くものが出てくるという点で、最後まで目に見える形で現状を把握することが難しいというのがウォーターフォールになります</a:t>
            </a:r>
            <a:endParaRPr lang="ja-JP" altLang="en-US" dirty="0"/>
          </a:p>
        </p:txBody>
      </p:sp>
      <p:sp>
        <p:nvSpPr>
          <p:cNvPr id="4" name="スライド番号プレースホルダー 3"/>
          <p:cNvSpPr>
            <a:spLocks noGrp="1"/>
          </p:cNvSpPr>
          <p:nvPr>
            <p:ph type="sldNum" sz="quarter" idx="5"/>
          </p:nvPr>
        </p:nvSpPr>
        <p:spPr/>
        <p:txBody>
          <a:bodyPr/>
          <a:lstStyle/>
          <a:p>
            <a:fld id="{0394154B-F4A3-483A-917E-306EE56506CE}" type="slidenum">
              <a:rPr lang="en-US" altLang="ja-JP" smtClean="0"/>
              <a:pPr/>
              <a:t>3</a:t>
            </a:fld>
            <a:endParaRPr lang="ja-JP" altLang="en-US"/>
          </a:p>
        </p:txBody>
      </p:sp>
    </p:spTree>
    <p:extLst>
      <p:ext uri="{BB962C8B-B14F-4D97-AF65-F5344CB8AC3E}">
        <p14:creationId xmlns:p14="http://schemas.microsoft.com/office/powerpoint/2010/main" val="310823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latin typeface="Meiryo UI"/>
                <a:ea typeface="Meiryo UI"/>
              </a:rPr>
              <a:t>滝で修行している写真ですが、ウォーターフォールは自ら苦しめるような苦行の場なんだというイメージを、スクラムを実践してきたチームにとっては思えてしまいます</a:t>
            </a:r>
            <a:endParaRPr kumimoji="1" lang="en-US" altLang="ja-JP" dirty="0">
              <a:latin typeface="Meiryo UI"/>
              <a:ea typeface="Meiryo UI"/>
            </a:endParaRPr>
          </a:p>
          <a:p>
            <a:pPr marL="628650" lvl="1" indent="-171450">
              <a:buFont typeface="Arial" panose="020B0604020202020204" pitchFamily="34" charset="0"/>
              <a:buChar char="•"/>
            </a:pPr>
            <a:r>
              <a:rPr kumimoji="1" lang="ja-JP" altLang="en-US" dirty="0">
                <a:latin typeface="Meiryo UI"/>
                <a:ea typeface="Meiryo UI"/>
              </a:rPr>
              <a:t>プロダクト開発においては、ウォーターフォールで開発するメリットはない。と言い切ってしまう人がスクラム実践者には多いです</a:t>
            </a:r>
            <a:endParaRPr kumimoji="1" lang="en-US" altLang="ja-JP"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latin typeface="Meiryo UI"/>
                <a:ea typeface="Meiryo UI"/>
              </a:rPr>
              <a:t>ここで、少し言葉の整理をしますが・・・プロジェクト開発とは期限があるもの。開発することが目的であるもので、ウォーターフォールはプロジェクト開発を行うためのものです</a:t>
            </a:r>
            <a:endParaRPr lang="en-US" altLang="ja-JP" dirty="0">
              <a:latin typeface="Meiryo UI"/>
              <a:ea typeface="Meiryo UI"/>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latin typeface="Meiryo UI"/>
                <a:ea typeface="Meiryo UI"/>
              </a:rPr>
              <a:t>でも、ユーザーにとって真に求めているものは、システムを利用して得られる成果です</a:t>
            </a:r>
            <a:endParaRPr lang="ja-JP" alt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latin typeface="Meiryo UI"/>
                <a:ea typeface="Meiryo UI"/>
              </a:rPr>
              <a:t>一方プロダクト開発とは、システムを開発するだけでなく、システムを利用して成果を得る・え続ける行為を意味すると思っていますので、「プロダクト開発≒プロジェクト開発＋保守開発＋成果」となります</a:t>
            </a:r>
            <a:endParaRPr kumimoji="1"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スプリント毎にシステムを作って、実際にユーザーが使ってみて、使った結果・成果をフィードバックとして得て、それを踏まえてまた作るというイテレーション＝繰り返し。になりますので、スクラムはプロダクト開発に向いているということになります</a:t>
            </a:r>
            <a:endParaRPr lang="en-US" altLang="ja-JP" dirty="0">
              <a:latin typeface="Meiryo UI"/>
              <a:ea typeface="Meiryo UI"/>
            </a:endParaRPr>
          </a:p>
          <a:p>
            <a:pPr marL="171450" lvl="0" indent="-171450">
              <a:buFont typeface="Arial" panose="020B0604020202020204" pitchFamily="34" charset="0"/>
              <a:buChar char="•"/>
            </a:pPr>
            <a:endParaRPr lang="en-US" altLang="ja-JP" dirty="0">
              <a:latin typeface="Meiryo UI"/>
              <a:ea typeface="Meiryo UI"/>
            </a:endParaRPr>
          </a:p>
          <a:p>
            <a:pPr marL="171450" lvl="0" indent="-171450">
              <a:buFont typeface="Arial" panose="020B0604020202020204" pitchFamily="34" charset="0"/>
              <a:buChar char="•"/>
            </a:pPr>
            <a:r>
              <a:rPr lang="ja-JP" altLang="en-US" dirty="0">
                <a:latin typeface="Meiryo UI"/>
                <a:ea typeface="Meiryo UI"/>
              </a:rPr>
              <a:t>なので、スクラムとウォーターフォールは立ち位置が違うものです</a:t>
            </a:r>
            <a:endParaRPr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プロダクトを開発したいのであればスクラムを実践すべきだし</a:t>
            </a:r>
            <a:endParaRPr lang="en-US" altLang="ja-JP"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プロジェクトであればウォーターフォールを実践する</a:t>
            </a:r>
            <a:endParaRPr lang="en-US" altLang="ja-JP" dirty="0">
              <a:latin typeface="Meiryo UI"/>
              <a:ea typeface="Meiryo UI"/>
            </a:endParaRPr>
          </a:p>
          <a:p>
            <a:pPr marL="628650" lvl="1" indent="-171450">
              <a:buFont typeface="Arial" panose="020B0604020202020204" pitchFamily="34" charset="0"/>
              <a:buChar char="•"/>
            </a:pPr>
            <a:r>
              <a:rPr lang="ja-JP" altLang="en-US" dirty="0"/>
              <a:t>プロダクト開発をウォーターフォールで実践しようとすると、初めに話した通り変化に対応できなくうまく開発することができません</a:t>
            </a:r>
            <a:endParaRPr lang="en-US" altLang="ja-JP" dirty="0"/>
          </a:p>
          <a:p>
            <a:pPr marL="628650" lvl="1" indent="-171450">
              <a:buFont typeface="Arial" panose="020B0604020202020204" pitchFamily="34" charset="0"/>
              <a:buChar char="•"/>
            </a:pPr>
            <a:r>
              <a:rPr lang="ja-JP" altLang="en-US" dirty="0"/>
              <a:t>逆に、プロジェクト開発をスクラムで実践しようとすると、どうなるか？・・・そこまでまずくはないかもしれないが、期限だけがネックになります</a:t>
            </a:r>
            <a:endParaRPr lang="en-US" altLang="ja-JP" dirty="0"/>
          </a:p>
          <a:p>
            <a:pPr marL="1085850" lvl="2" indent="-171450">
              <a:buFont typeface="Arial" panose="020B0604020202020204" pitchFamily="34" charset="0"/>
              <a:buChar char="•"/>
            </a:pPr>
            <a:r>
              <a:rPr lang="ja-JP" altLang="en-US" dirty="0"/>
              <a:t>いついつまでにやらなきゃいけないから、ヤンヤ言われるとそれはスクラムではなくなってしまうので、相当ゆとりを持たせるか、やっぱりスクラムは向いてないと考えるべきです</a:t>
            </a:r>
          </a:p>
          <a:p>
            <a:pPr marL="628650" lvl="1" indent="-171450">
              <a:buFont typeface="Arial" panose="020B0604020202020204" pitchFamily="34" charset="0"/>
              <a:buChar char="•"/>
            </a:pPr>
            <a:endParaRPr kumimoji="1" lang="ja-JP" altLang="en-US" dirty="0">
              <a:latin typeface="Meiryo UI"/>
              <a:ea typeface="Meiryo UI"/>
            </a:endParaRPr>
          </a:p>
          <a:p>
            <a:pPr marL="171450" lvl="0" indent="-171450">
              <a:buFont typeface="Arial" panose="020B0604020202020204" pitchFamily="34" charset="0"/>
              <a:buChar char="•"/>
            </a:pPr>
            <a:r>
              <a:rPr kumimoji="1" lang="ja-JP" altLang="en-US" dirty="0"/>
              <a:t>実際に２年ほどスクラムを実施してきたときのメリット</a:t>
            </a:r>
            <a:endParaRPr kumimoji="1" lang="en-US" altLang="ja-JP" dirty="0"/>
          </a:p>
          <a:p>
            <a:pPr marL="628650" lvl="1" indent="-171450">
              <a:buFont typeface="Arial" panose="020B0604020202020204" pitchFamily="34" charset="0"/>
              <a:buChar char="•"/>
            </a:pPr>
            <a:r>
              <a:rPr kumimoji="1" lang="ja-JP" altLang="en-US" dirty="0"/>
              <a:t>チームメンバーにフェーズ</a:t>
            </a:r>
            <a:r>
              <a:rPr kumimoji="1" lang="en-US" altLang="ja-JP" dirty="0"/>
              <a:t>2</a:t>
            </a:r>
            <a:r>
              <a:rPr kumimoji="1" lang="ja-JP" altLang="en-US" dirty="0"/>
              <a:t>終了した時点で感想を聞いたところ「楽しい！良かった！」という人が、</a:t>
            </a:r>
            <a:r>
              <a:rPr kumimoji="1" lang="en-US" altLang="ja-JP" dirty="0"/>
              <a:t>8</a:t>
            </a:r>
            <a:r>
              <a:rPr kumimoji="1" lang="ja-JP" altLang="en-US" dirty="0"/>
              <a:t>人中</a:t>
            </a:r>
            <a:r>
              <a:rPr kumimoji="1" lang="en-US" altLang="ja-JP" dirty="0"/>
              <a:t>7</a:t>
            </a:r>
            <a:r>
              <a:rPr kumimoji="1" lang="ja-JP" altLang="en-US" dirty="0"/>
              <a:t>人でした。</a:t>
            </a:r>
            <a:endParaRPr kumimoji="1" lang="en-US" altLang="ja-JP" dirty="0"/>
          </a:p>
          <a:p>
            <a:pPr marL="628650" lvl="1" indent="-171450">
              <a:buFont typeface="Arial" panose="020B0604020202020204" pitchFamily="34" charset="0"/>
              <a:buChar char="•"/>
            </a:pPr>
            <a:r>
              <a:rPr kumimoji="1" lang="ja-JP" altLang="en-US" dirty="0"/>
              <a:t>自分たちで考えて自分たちで作る、当たり前のように思えることが、ウォーターフォールでは当たり前でない</a:t>
            </a:r>
            <a:endParaRPr kumimoji="1" lang="en-US" altLang="ja-JP" dirty="0"/>
          </a:p>
          <a:p>
            <a:pPr marL="628650" lvl="1" indent="-171450">
              <a:buFont typeface="Arial" panose="020B0604020202020204" pitchFamily="34" charset="0"/>
              <a:buChar char="•"/>
            </a:pPr>
            <a:r>
              <a:rPr kumimoji="1" lang="ja-JP" altLang="en-US" dirty="0"/>
              <a:t>自分たちで管理する苦労は大きいが、達成感はさらに大きくモチベーションも高い</a:t>
            </a:r>
            <a:endParaRPr kumimoji="1" lang="en-US" altLang="ja-JP" dirty="0"/>
          </a:p>
          <a:p>
            <a:pPr marL="1085850" lvl="2" indent="-171450">
              <a:buFont typeface="Arial" panose="020B0604020202020204" pitchFamily="34" charset="0"/>
              <a:buChar char="•"/>
            </a:pPr>
            <a:r>
              <a:rPr kumimoji="1" lang="ja-JP" altLang="en-US" dirty="0"/>
              <a:t>これって何かなと考えていたのですが、高校生の文化祭とかを考えてもらうとよいです</a:t>
            </a:r>
            <a:endParaRPr kumimoji="1" lang="en-US" altLang="ja-JP" dirty="0"/>
          </a:p>
          <a:p>
            <a:pPr marL="1085850" lvl="2" indent="-171450">
              <a:buFont typeface="Arial" panose="020B0604020202020204" pitchFamily="34" charset="0"/>
              <a:buChar char="•"/>
            </a:pPr>
            <a:r>
              <a:rPr kumimoji="1" lang="ja-JP" altLang="en-US" dirty="0"/>
              <a:t>先生の助けを借りず、自分たちで何しようか、お店を出そうかとか、まじめな展示をしようかとか</a:t>
            </a:r>
            <a:endParaRPr kumimoji="1" lang="en-US" altLang="ja-JP" dirty="0"/>
          </a:p>
          <a:p>
            <a:pPr marL="1085850" lvl="2" indent="-171450">
              <a:buFont typeface="Arial" panose="020B0604020202020204" pitchFamily="34" charset="0"/>
              <a:buChar char="•"/>
            </a:pPr>
            <a:r>
              <a:rPr kumimoji="1" lang="ja-JP" altLang="en-US" dirty="0"/>
              <a:t>お店はどういう形で準備しようか、どういうスケジュールにしようか</a:t>
            </a:r>
            <a:endParaRPr kumimoji="1" lang="en-US" altLang="ja-JP" dirty="0"/>
          </a:p>
          <a:p>
            <a:pPr marL="1085850" lvl="2" indent="-171450">
              <a:buFont typeface="Arial" panose="020B0604020202020204" pitchFamily="34" charset="0"/>
              <a:buChar char="•"/>
            </a:pPr>
            <a:r>
              <a:rPr kumimoji="1" lang="ja-JP" altLang="en-US" dirty="0"/>
              <a:t>当日は、誰が何をしようかとか、様々なことを自分たちで考えていくと思います</a:t>
            </a:r>
            <a:endParaRPr kumimoji="1" lang="en-US" altLang="ja-JP" dirty="0"/>
          </a:p>
          <a:p>
            <a:pPr marL="1085850" lvl="2" indent="-171450">
              <a:buFont typeface="Arial" panose="020B0604020202020204" pitchFamily="34" charset="0"/>
              <a:buChar char="•"/>
            </a:pPr>
            <a:r>
              <a:rPr kumimoji="1" lang="ja-JP" altLang="en-US" dirty="0"/>
              <a:t>それって、ものすごく大変ですけど、みんな文句言いながらかもしれませんが、楽しんでやりますよね</a:t>
            </a:r>
            <a:endParaRPr kumimoji="1" lang="en-US" altLang="ja-JP" dirty="0"/>
          </a:p>
          <a:p>
            <a:pPr marL="1085850" lvl="2" indent="-171450">
              <a:buFont typeface="Arial" panose="020B0604020202020204" pitchFamily="34" charset="0"/>
              <a:buChar char="•"/>
            </a:pPr>
            <a:r>
              <a:rPr kumimoji="1" lang="ja-JP" altLang="en-US" dirty="0"/>
              <a:t>先生から言われたことをやるのはウォーターフォールで、自分たちで考えられるのがスクラムです</a:t>
            </a:r>
            <a:endParaRPr kumimoji="1" lang="en-US" altLang="ja-JP" dirty="0"/>
          </a:p>
          <a:p>
            <a:pPr marL="1085850" lvl="2" indent="-171450">
              <a:buFont typeface="Arial" panose="020B0604020202020204" pitchFamily="34" charset="0"/>
              <a:buChar char="•"/>
            </a:pPr>
            <a:endParaRPr kumimoji="1" lang="en-US" altLang="ja-JP" dirty="0"/>
          </a:p>
          <a:p>
            <a:pPr marL="628650" lvl="1" indent="-171450">
              <a:buFont typeface="Arial" panose="020B0604020202020204" pitchFamily="34" charset="0"/>
              <a:buChar char="•"/>
            </a:pPr>
            <a:r>
              <a:rPr lang="ja-JP" altLang="en-US" dirty="0">
                <a:latin typeface="Meiryo UI"/>
                <a:ea typeface="Meiryo UI"/>
              </a:rPr>
              <a:t>問題や変更があっても、すぐに対応していける</a:t>
            </a:r>
            <a:endParaRPr kumimoji="1" lang="ja-JP" altLang="en-US" dirty="0">
              <a:latin typeface="Meiryo UI"/>
              <a:ea typeface="Meiryo UI"/>
            </a:endParaRPr>
          </a:p>
          <a:p>
            <a:pPr marL="628650" lvl="1" indent="-171450">
              <a:buFont typeface="Arial" panose="020B0604020202020204" pitchFamily="34" charset="0"/>
              <a:buChar char="•"/>
            </a:pPr>
            <a:r>
              <a:rPr lang="ja-JP" altLang="en-US" dirty="0">
                <a:latin typeface="Meiryo UI"/>
                <a:ea typeface="Meiryo UI"/>
              </a:rPr>
              <a:t>フィードバックを得ながら開発できる</a:t>
            </a:r>
            <a:endParaRPr kumimoji="1" lang="ja-JP" altLang="en-US" dirty="0">
              <a:latin typeface="Meiryo UI"/>
              <a:ea typeface="Meiryo UI"/>
            </a:endParaRPr>
          </a:p>
          <a:p>
            <a:pPr marL="171450" lvl="0" indent="-171450">
              <a:buFont typeface="Arial" panose="020B0604020202020204" pitchFamily="34" charset="0"/>
              <a:buChar char="•"/>
            </a:pPr>
            <a:r>
              <a:rPr kumimoji="1" lang="ja-JP" altLang="en-US" dirty="0"/>
              <a:t>デメリット</a:t>
            </a:r>
            <a:endParaRPr kumimoji="1" lang="en-US" altLang="ja-JP" dirty="0"/>
          </a:p>
          <a:p>
            <a:pPr marL="628650" lvl="1" indent="-171450">
              <a:buFont typeface="Arial" panose="020B0604020202020204" pitchFamily="34" charset="0"/>
              <a:buChar char="•"/>
            </a:pPr>
            <a:r>
              <a:rPr kumimoji="1" lang="ja-JP" altLang="en-US" dirty="0"/>
              <a:t>メリットの裏返し</a:t>
            </a:r>
            <a:endParaRPr kumimoji="1" lang="en-US" altLang="ja-JP" dirty="0"/>
          </a:p>
          <a:p>
            <a:pPr marL="628650" lvl="1" indent="-171450">
              <a:buFont typeface="Arial" panose="020B0604020202020204" pitchFamily="34" charset="0"/>
              <a:buChar char="•"/>
            </a:pPr>
            <a:r>
              <a:rPr kumimoji="1" lang="ja-JP" altLang="en-US" dirty="0"/>
              <a:t>詳細な予定は、</a:t>
            </a:r>
            <a:r>
              <a:rPr kumimoji="1" lang="en-US" altLang="ja-JP" dirty="0"/>
              <a:t>2</a:t>
            </a:r>
            <a:r>
              <a:rPr kumimoji="1" lang="ja-JP" altLang="en-US" dirty="0"/>
              <a:t>週間毎のスプリント計画で実施すればよいが、全体的なざっくりとした計画も都度見なおしていくべき</a:t>
            </a:r>
            <a:endParaRPr kumimoji="1" lang="en-US" altLang="ja-JP" dirty="0"/>
          </a:p>
          <a:p>
            <a:pPr marL="1085850" lvl="2" indent="-171450">
              <a:buFont typeface="Arial" panose="020B0604020202020204" pitchFamily="34" charset="0"/>
              <a:buChar char="•"/>
            </a:pPr>
            <a:r>
              <a:rPr kumimoji="1" lang="ja-JP" altLang="en-US" dirty="0"/>
              <a:t>フェーズ２では、一部の機能を見送ることになってしまった</a:t>
            </a:r>
            <a:endParaRPr kumimoji="1" lang="en-US" altLang="ja-JP" dirty="0"/>
          </a:p>
          <a:p>
            <a:pPr marL="171450" lvl="0" indent="-171450">
              <a:buFont typeface="Arial" panose="020B0604020202020204" pitchFamily="34" charset="0"/>
              <a:buChar char="•"/>
            </a:pPr>
            <a:r>
              <a:rPr kumimoji="1" lang="ja-JP" altLang="en-US" dirty="0"/>
              <a:t>苦労した点</a:t>
            </a:r>
            <a:endParaRPr kumimoji="1" lang="en-US" altLang="ja-JP" dirty="0"/>
          </a:p>
          <a:p>
            <a:pPr marL="628650" lvl="1" indent="-171450">
              <a:buFont typeface="Arial" panose="020B0604020202020204" pitchFamily="34" charset="0"/>
              <a:buChar char="•"/>
            </a:pPr>
            <a:r>
              <a:rPr kumimoji="1" lang="ja-JP" altLang="en-US" dirty="0"/>
              <a:t>スクラムの考え方を浸透させること</a:t>
            </a:r>
            <a:endParaRPr kumimoji="1" lang="en-US" altLang="ja-JP" dirty="0"/>
          </a:p>
          <a:p>
            <a:pPr marL="1085850" lvl="2" indent="-171450">
              <a:buFont typeface="Arial" panose="020B0604020202020204" pitchFamily="34" charset="0"/>
              <a:buChar char="•"/>
            </a:pPr>
            <a:r>
              <a:rPr kumimoji="1" lang="ja-JP" altLang="en-US" dirty="0"/>
              <a:t>開発チームで決めてください、自分たちで考えてください。と言うと、途方に暮れてしまう。作業を待ってしまう、考えずに聞いてしまう・・・</a:t>
            </a:r>
            <a:endParaRPr kumimoji="1" lang="en-US" altLang="ja-JP" dirty="0"/>
          </a:p>
          <a:p>
            <a:pPr marL="1085850" lvl="2" indent="-171450">
              <a:buFont typeface="Arial" panose="020B0604020202020204" pitchFamily="34" charset="0"/>
              <a:buChar char="•"/>
            </a:pPr>
            <a:r>
              <a:rPr kumimoji="1" lang="ja-JP" altLang="en-US" dirty="0"/>
              <a:t>ウォーターフォールであれば、必然的に指示を待つ必要があるので、已む得ない部分は大きい</a:t>
            </a:r>
            <a:endParaRPr kumimoji="1" lang="en-US" altLang="ja-JP" dirty="0"/>
          </a:p>
          <a:p>
            <a:pPr marL="1085850" lvl="2" indent="-171450">
              <a:buFont typeface="Arial" panose="020B0604020202020204" pitchFamily="34" charset="0"/>
              <a:buChar char="•"/>
            </a:pPr>
            <a:r>
              <a:rPr kumimoji="1" lang="ja-JP" altLang="en-US" dirty="0"/>
              <a:t>与えられたタスクはその人に責任があるので、何か問題があっても遅延したとしても、タスクを一人で抱えてしまう</a:t>
            </a:r>
            <a:endParaRPr kumimoji="1" lang="en-US" altLang="ja-JP" dirty="0"/>
          </a:p>
          <a:p>
            <a:pPr marL="1543050" lvl="3" indent="-171450">
              <a:buFont typeface="Arial" panose="020B0604020202020204" pitchFamily="34" charset="0"/>
              <a:buChar char="•"/>
            </a:pPr>
            <a:r>
              <a:rPr kumimoji="1" lang="ja-JP" altLang="en-US" dirty="0"/>
              <a:t>スクラムだと、チームに責任がある。その人だけの問題ではない</a:t>
            </a:r>
            <a:endParaRPr kumimoji="1" lang="en-US" altLang="ja-JP" dirty="0"/>
          </a:p>
          <a:p>
            <a:pPr marL="1085850" lvl="2" indent="-171450">
              <a:buFont typeface="Arial" panose="020B0604020202020204" pitchFamily="34" charset="0"/>
              <a:buChar char="•"/>
            </a:pPr>
            <a:r>
              <a:rPr kumimoji="1" lang="ja-JP" altLang="en-US" dirty="0"/>
              <a:t>遅延は、**単なる見積もりとの乖離**</a:t>
            </a:r>
            <a:endParaRPr kumimoji="1" lang="en-US" altLang="ja-JP" dirty="0"/>
          </a:p>
          <a:p>
            <a:pPr marL="1085850" lvl="2" indent="-171450">
              <a:buFont typeface="Arial" panose="020B0604020202020204" pitchFamily="34" charset="0"/>
              <a:buChar char="•"/>
            </a:pPr>
            <a:r>
              <a:rPr kumimoji="1" lang="ja-JP" altLang="en-US" dirty="0"/>
              <a:t>出来た時が、最速のスピードであるという考え方</a:t>
            </a:r>
            <a:endParaRPr kumimoji="1" lang="en-US" altLang="ja-JP" dirty="0"/>
          </a:p>
          <a:p>
            <a:pPr marL="1085850" lvl="2" indent="-171450">
              <a:buFont typeface="Arial" panose="020B0604020202020204" pitchFamily="34" charset="0"/>
              <a:buChar char="•"/>
            </a:pPr>
            <a:r>
              <a:rPr kumimoji="1" lang="ja-JP" altLang="en-US" dirty="0"/>
              <a:t>遅延や問題を隠さない透明性</a:t>
            </a:r>
            <a:endParaRPr kumimoji="1" lang="en-US" altLang="ja-JP" dirty="0"/>
          </a:p>
          <a:p>
            <a:pPr marL="1543050" lvl="3" indent="-171450">
              <a:buFont typeface="Arial" panose="020B0604020202020204" pitchFamily="34" charset="0"/>
              <a:buChar char="•"/>
            </a:pPr>
            <a:r>
              <a:rPr kumimoji="1" lang="ja-JP" altLang="en-US" dirty="0"/>
              <a:t>心理的安全性：怒られない、めんどくさくない、助けてもらえる</a:t>
            </a:r>
            <a:endParaRPr kumimoji="1" lang="en-US" altLang="ja-JP" dirty="0"/>
          </a:p>
          <a:p>
            <a:pPr marL="1543050" lvl="3" indent="-171450">
              <a:buFont typeface="Arial" panose="020B0604020202020204" pitchFamily="34" charset="0"/>
              <a:buChar char="•"/>
            </a:pPr>
            <a:r>
              <a:rPr kumimoji="1" lang="ja-JP" altLang="en-US" dirty="0"/>
              <a:t>隠したほうが楽だし、明日終わるからいいやとか。明日終わる予定で完了にする</a:t>
            </a:r>
            <a:endParaRPr kumimoji="1" lang="en-US" altLang="ja-JP" dirty="0"/>
          </a:p>
        </p:txBody>
      </p:sp>
      <p:sp>
        <p:nvSpPr>
          <p:cNvPr id="4" name="スライド番号プレースホルダー 3"/>
          <p:cNvSpPr>
            <a:spLocks noGrp="1"/>
          </p:cNvSpPr>
          <p:nvPr>
            <p:ph type="sldNum" sz="quarter" idx="5"/>
          </p:nvPr>
        </p:nvSpPr>
        <p:spPr/>
        <p:txBody>
          <a:bodyPr/>
          <a:lstStyle/>
          <a:p>
            <a:fld id="{0394154B-F4A3-483A-917E-306EE56506CE}" type="slidenum">
              <a:rPr lang="en-US" altLang="ja-JP" smtClean="0"/>
              <a:pPr/>
              <a:t>4</a:t>
            </a:fld>
            <a:endParaRPr lang="ja-JP" altLang="en-US"/>
          </a:p>
        </p:txBody>
      </p:sp>
    </p:spTree>
    <p:extLst>
      <p:ext uri="{BB962C8B-B14F-4D97-AF65-F5344CB8AC3E}">
        <p14:creationId xmlns:p14="http://schemas.microsoft.com/office/powerpoint/2010/main" val="33020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今後、スクラムで開発をするためにはどうしていけばよいか？</a:t>
            </a:r>
            <a:endParaRPr kumimoji="1" lang="en-US" altLang="ja-JP" dirty="0"/>
          </a:p>
          <a:p>
            <a:endParaRPr kumimoji="1" lang="en-US" altLang="ja-JP" dirty="0"/>
          </a:p>
          <a:p>
            <a:pPr marL="171450" indent="-171450">
              <a:buFont typeface="Arial" panose="020B0604020202020204" pitchFamily="34" charset="0"/>
              <a:buChar char="•"/>
            </a:pPr>
            <a:r>
              <a:rPr kumimoji="1" lang="ja-JP" altLang="en-US" dirty="0"/>
              <a:t>計画編</a:t>
            </a:r>
            <a:endParaRPr kumimoji="1" lang="en-US" altLang="ja-JP" dirty="0"/>
          </a:p>
          <a:p>
            <a:pPr marL="628650" lvl="1" indent="-171450">
              <a:buFont typeface="Arial" panose="020B0604020202020204" pitchFamily="34" charset="0"/>
              <a:buChar char="•"/>
            </a:pPr>
            <a:r>
              <a:rPr kumimoji="1" lang="ja-JP" altLang="en-US" dirty="0"/>
              <a:t>プロダクトに適用する（プロジェクトには適用しない）</a:t>
            </a:r>
            <a:endParaRPr kumimoji="1" lang="en-US" altLang="ja-JP" dirty="0"/>
          </a:p>
          <a:p>
            <a:pPr marL="628650" lvl="1" indent="-171450">
              <a:buFont typeface="Arial" panose="020B0604020202020204" pitchFamily="34" charset="0"/>
              <a:buChar char="•"/>
            </a:pPr>
            <a:r>
              <a:rPr kumimoji="1" lang="ja-JP" altLang="en-US" dirty="0"/>
              <a:t>プロジェクトであっても、新規開発や期間の長いもの</a:t>
            </a:r>
            <a:r>
              <a:rPr kumimoji="1" lang="en-US" altLang="ja-JP" dirty="0"/>
              <a:t>1</a:t>
            </a:r>
            <a:r>
              <a:rPr kumimoji="1" lang="ja-JP" altLang="en-US" dirty="0"/>
              <a:t>年以上に適用すべき</a:t>
            </a:r>
            <a:endParaRPr kumimoji="1" lang="en-US" altLang="ja-JP" dirty="0"/>
          </a:p>
          <a:p>
            <a:pPr marL="628650" lvl="1" indent="-171450">
              <a:buFont typeface="Arial" panose="020B0604020202020204" pitchFamily="34" charset="0"/>
              <a:buChar char="•"/>
            </a:pPr>
            <a:r>
              <a:rPr kumimoji="1" lang="ja-JP" altLang="en-US" dirty="0"/>
              <a:t>スモールスタート（いきなり２チーム体制とはしない）</a:t>
            </a:r>
            <a:endParaRPr kumimoji="1" lang="en-US" altLang="ja-JP" dirty="0"/>
          </a:p>
          <a:p>
            <a:pPr marL="628650" lvl="1" indent="-171450">
              <a:buFont typeface="Arial" panose="020B0604020202020204" pitchFamily="34" charset="0"/>
              <a:buChar char="•"/>
            </a:pPr>
            <a:r>
              <a:rPr kumimoji="1" lang="en-US" altLang="ja-JP" dirty="0" err="1">
                <a:latin typeface="Meiryo UI"/>
                <a:ea typeface="Meiryo UI"/>
              </a:rPr>
              <a:t>LeSS</a:t>
            </a:r>
            <a:r>
              <a:rPr kumimoji="1" lang="ja-JP" altLang="en-US" dirty="0">
                <a:latin typeface="Meiryo UI"/>
                <a:ea typeface="Meiryo UI"/>
              </a:rPr>
              <a:t>（スクラムのスケール化）</a:t>
            </a:r>
            <a:endParaRPr kumimoji="1" lang="en-US" altLang="ja-JP" dirty="0">
              <a:latin typeface="Meiryo UI"/>
              <a:ea typeface="Meiryo UI"/>
            </a:endParaRPr>
          </a:p>
          <a:p>
            <a:pPr marL="1085850" lvl="2" indent="-171450">
              <a:buFont typeface="Arial" panose="020B0604020202020204" pitchFamily="34" charset="0"/>
              <a:buChar char="•"/>
            </a:pPr>
            <a:r>
              <a:rPr kumimoji="1" lang="ja-JP" altLang="en-US" dirty="0"/>
              <a:t>いきなり複数チームでスクラムするのは不可能</a:t>
            </a:r>
            <a:endParaRPr kumimoji="1" lang="en-US" altLang="ja-JP" dirty="0"/>
          </a:p>
          <a:p>
            <a:pPr marL="1085850" lvl="2" indent="-171450">
              <a:buFont typeface="Arial" panose="020B0604020202020204" pitchFamily="34" charset="0"/>
              <a:buChar char="•"/>
            </a:pPr>
            <a:r>
              <a:rPr kumimoji="1" lang="en-US" altLang="ja-JP" dirty="0"/>
              <a:t>1</a:t>
            </a:r>
            <a:r>
              <a:rPr kumimoji="1" lang="ja-JP" altLang="en-US" dirty="0"/>
              <a:t>年以上</a:t>
            </a:r>
            <a:r>
              <a:rPr kumimoji="1" lang="en-US" altLang="ja-JP" dirty="0"/>
              <a:t>1</a:t>
            </a:r>
            <a:r>
              <a:rPr kumimoji="1" lang="ja-JP" altLang="en-US" dirty="0"/>
              <a:t>チームで実施した経験があっての</a:t>
            </a:r>
            <a:r>
              <a:rPr kumimoji="1" lang="en-US" altLang="ja-JP" dirty="0"/>
              <a:t>2</a:t>
            </a:r>
            <a:r>
              <a:rPr kumimoji="1" lang="ja-JP" altLang="en-US" dirty="0"/>
              <a:t>チーム体制</a:t>
            </a:r>
            <a:endParaRPr kumimoji="1" lang="en-US" altLang="ja-JP" dirty="0"/>
          </a:p>
          <a:p>
            <a:pPr marL="1085850" lvl="2" indent="-171450">
              <a:buFont typeface="Arial" panose="020B0604020202020204" pitchFamily="34" charset="0"/>
              <a:buChar char="•"/>
            </a:pPr>
            <a:r>
              <a:rPr kumimoji="1" lang="en-US" altLang="ja-JP" dirty="0"/>
              <a:t>1</a:t>
            </a:r>
            <a:r>
              <a:rPr kumimoji="1" lang="ja-JP" altLang="en-US" dirty="0"/>
              <a:t>チームから</a:t>
            </a:r>
            <a:r>
              <a:rPr kumimoji="1" lang="en-US" altLang="ja-JP" dirty="0"/>
              <a:t>2</a:t>
            </a:r>
            <a:r>
              <a:rPr kumimoji="1" lang="ja-JP" altLang="en-US" dirty="0"/>
              <a:t>チームに増やしても、スピードは倍にならない</a:t>
            </a:r>
            <a:endParaRPr kumimoji="1" lang="en-US" altLang="ja-JP" dirty="0"/>
          </a:p>
          <a:p>
            <a:pPr marL="1543050" lvl="3" indent="-171450">
              <a:buFont typeface="Arial" panose="020B0604020202020204" pitchFamily="34" charset="0"/>
              <a:buChar char="•"/>
            </a:pPr>
            <a:r>
              <a:rPr kumimoji="1" lang="ja-JP" altLang="en-US" dirty="0"/>
              <a:t>チーム間のコミュニケーションが増えるので、その分減る</a:t>
            </a:r>
            <a:endParaRPr kumimoji="1" lang="en-US" altLang="ja-JP" dirty="0"/>
          </a:p>
          <a:p>
            <a:pPr marL="1543050" lvl="3" indent="-171450">
              <a:buFont typeface="Arial" panose="020B0604020202020204" pitchFamily="34" charset="0"/>
              <a:buChar char="•"/>
            </a:pPr>
            <a:endParaRPr kumimoji="1" lang="en-US" altLang="ja-JP" dirty="0"/>
          </a:p>
          <a:p>
            <a:pPr marL="628650" lvl="1" indent="-171450">
              <a:buFont typeface="Arial" panose="020B0604020202020204" pitchFamily="34" charset="0"/>
              <a:buChar char="•"/>
            </a:pPr>
            <a:r>
              <a:rPr kumimoji="1" lang="ja-JP" altLang="en-US" dirty="0"/>
              <a:t>チームの人数</a:t>
            </a:r>
            <a:endParaRPr kumimoji="1" lang="en-US" altLang="ja-JP" dirty="0"/>
          </a:p>
          <a:p>
            <a:pPr marL="1085850" lvl="2" indent="-171450">
              <a:buFont typeface="Arial" panose="020B0604020202020204" pitchFamily="34" charset="0"/>
              <a:buChar char="•"/>
            </a:pPr>
            <a:r>
              <a:rPr kumimoji="1" lang="ja-JP" altLang="en-US" dirty="0"/>
              <a:t>１チーム５人ぐらいまでが望ましい</a:t>
            </a:r>
            <a:endParaRPr kumimoji="1" lang="en-US" altLang="ja-JP" dirty="0"/>
          </a:p>
          <a:p>
            <a:pPr marL="1085850" lvl="2" indent="-171450">
              <a:buFont typeface="Arial" panose="020B0604020202020204" pitchFamily="34" charset="0"/>
              <a:buChar char="•"/>
            </a:pPr>
            <a:r>
              <a:rPr kumimoji="1" lang="ja-JP" altLang="en-US" dirty="0"/>
              <a:t>スクラムだと</a:t>
            </a:r>
            <a:r>
              <a:rPr kumimoji="1" lang="en-US" altLang="ja-JP" dirty="0"/>
              <a:t>9</a:t>
            </a:r>
            <a:r>
              <a:rPr kumimoji="1" lang="ja-JP" altLang="en-US" dirty="0"/>
              <a:t>人まで許容するが、実際は</a:t>
            </a:r>
            <a:r>
              <a:rPr kumimoji="1" lang="en-US" altLang="ja-JP" dirty="0"/>
              <a:t>7</a:t>
            </a:r>
            <a:r>
              <a:rPr kumimoji="1" lang="ja-JP" altLang="en-US" dirty="0"/>
              <a:t>，</a:t>
            </a:r>
            <a:r>
              <a:rPr kumimoji="1" lang="en-US" altLang="ja-JP" dirty="0"/>
              <a:t>8</a:t>
            </a:r>
            <a:r>
              <a:rPr kumimoji="1" lang="ja-JP" altLang="en-US" dirty="0"/>
              <a:t>人になるとコミュニケーションがとりずらくなる</a:t>
            </a:r>
            <a:endParaRPr kumimoji="1" lang="en-US" altLang="ja-JP" dirty="0"/>
          </a:p>
          <a:p>
            <a:pPr marL="1085850" lvl="2" indent="-171450">
              <a:buFont typeface="Arial" panose="020B0604020202020204" pitchFamily="34" charset="0"/>
              <a:buChar char="•"/>
            </a:pPr>
            <a:r>
              <a:rPr kumimoji="1" lang="ja-JP" altLang="en-US" dirty="0"/>
              <a:t>チーム内でさらにチームができてしまうので、機能によって得意分野ができていしまう</a:t>
            </a:r>
            <a:endParaRPr kumimoji="1" lang="en-US" altLang="ja-JP" dirty="0"/>
          </a:p>
          <a:p>
            <a:pPr marL="628650" lvl="1" indent="-171450">
              <a:buFont typeface="Arial" panose="020B0604020202020204" pitchFamily="34" charset="0"/>
              <a:buChar char="•"/>
            </a:pPr>
            <a:endParaRPr kumimoji="1" lang="en-US" altLang="ja-JP" dirty="0"/>
          </a:p>
          <a:p>
            <a:pPr marL="628650" lvl="1" indent="-171450">
              <a:buFont typeface="Arial" panose="020B0604020202020204" pitchFamily="34" charset="0"/>
              <a:buChar char="•"/>
            </a:pPr>
            <a:r>
              <a:rPr kumimoji="1" lang="ja-JP" altLang="en-US" dirty="0"/>
              <a:t>スクラムを理解した人がサポートする</a:t>
            </a:r>
            <a:endParaRPr kumimoji="1" lang="en-US" altLang="ja-JP" dirty="0"/>
          </a:p>
          <a:p>
            <a:pPr lvl="2" indent="-171450">
              <a:buFont typeface="Arial" panose="020B0604020202020204" pitchFamily="34" charset="0"/>
              <a:buChar char="•"/>
            </a:pPr>
            <a:endParaRPr lang="ja-JP" altLang="en-US" dirty="0">
              <a:latin typeface="Meiryo UI"/>
              <a:ea typeface="Meiryo UI"/>
            </a:endParaRPr>
          </a:p>
          <a:p>
            <a:pPr marL="171450" lvl="0" indent="-171450">
              <a:buFont typeface="Arial" panose="020B0604020202020204" pitchFamily="34" charset="0"/>
              <a:buChar char="•"/>
            </a:pPr>
            <a:r>
              <a:rPr kumimoji="1" lang="ja-JP" altLang="en-US" dirty="0"/>
              <a:t>実践編</a:t>
            </a:r>
            <a:endParaRPr kumimoji="1" lang="en-US" altLang="ja-JP" dirty="0"/>
          </a:p>
          <a:p>
            <a:pPr marL="628650" lvl="1" indent="-171450">
              <a:buFont typeface="Arial" panose="020B0604020202020204" pitchFamily="34" charset="0"/>
              <a:buChar char="•"/>
            </a:pPr>
            <a:r>
              <a:rPr kumimoji="1" lang="ja-JP" altLang="en-US" dirty="0"/>
              <a:t>予定通りいかないことを前提とする</a:t>
            </a:r>
            <a:endParaRPr kumimoji="1" lang="en-US" altLang="ja-JP" dirty="0"/>
          </a:p>
          <a:p>
            <a:pPr marL="628650" lvl="1" indent="-171450">
              <a:buFont typeface="Arial" panose="020B0604020202020204" pitchFamily="34" charset="0"/>
              <a:buChar char="•"/>
            </a:pPr>
            <a:r>
              <a:rPr kumimoji="1" lang="ja-JP" altLang="en-US" dirty="0"/>
              <a:t>遅れてよいわけではないが、予定通り計画通り終わらせる責任はない　（そんなのは無理）</a:t>
            </a:r>
            <a:endParaRPr kumimoji="1" lang="en-US" altLang="ja-JP" dirty="0"/>
          </a:p>
          <a:p>
            <a:pPr marL="628650" lvl="1" indent="-171450">
              <a:buFont typeface="Arial" panose="020B0604020202020204" pitchFamily="34" charset="0"/>
              <a:buChar char="•"/>
            </a:pPr>
            <a:r>
              <a:rPr kumimoji="1" lang="ja-JP" altLang="en-US" dirty="0"/>
              <a:t>ただし、開発チームは「最善の努力を尽くす」義務がある</a:t>
            </a:r>
            <a:endParaRPr kumimoji="1" lang="en-US" altLang="ja-JP" dirty="0"/>
          </a:p>
          <a:p>
            <a:pPr marL="628650" lvl="1" indent="-171450">
              <a:buFont typeface="Arial" panose="020B0604020202020204" pitchFamily="34" charset="0"/>
              <a:buChar char="•"/>
            </a:pPr>
            <a:r>
              <a:rPr kumimoji="1" lang="ja-JP" altLang="en-US" dirty="0"/>
              <a:t>なので、「完成したときが、最短のスピードだった」と考える</a:t>
            </a:r>
            <a:endParaRPr kumimoji="1" lang="en-US" altLang="ja-JP" dirty="0"/>
          </a:p>
          <a:p>
            <a:pPr marL="628650" lvl="1" indent="-171450">
              <a:buFont typeface="Arial" panose="020B0604020202020204" pitchFamily="34" charset="0"/>
              <a:buChar char="•"/>
            </a:pPr>
            <a:r>
              <a:rPr kumimoji="1" lang="ja-JP" altLang="en-US" dirty="0"/>
              <a:t>問題やバグが発生しても、改善すべき点が見つかったと喜ぶ環境作り</a:t>
            </a:r>
            <a:endParaRPr kumimoji="1" lang="en-US" altLang="ja-JP" dirty="0"/>
          </a:p>
          <a:p>
            <a:pPr marL="1085850" lvl="2" indent="-171450">
              <a:buFont typeface="Arial" panose="020B0604020202020204" pitchFamily="34" charset="0"/>
              <a:buChar char="•"/>
            </a:pPr>
            <a:r>
              <a:rPr kumimoji="1" lang="ja-JP" altLang="en-US" dirty="0"/>
              <a:t>ふりかえりで、よりよく改善してける！</a:t>
            </a:r>
            <a:endParaRPr kumimoji="1" lang="en-US" altLang="ja-JP" dirty="0"/>
          </a:p>
          <a:p>
            <a:pPr marL="628650" lvl="1" indent="-171450">
              <a:buFont typeface="Arial" panose="020B0604020202020204" pitchFamily="34" charset="0"/>
              <a:buChar char="•"/>
            </a:pPr>
            <a:r>
              <a:rPr kumimoji="1" lang="ja-JP" altLang="en-US" dirty="0"/>
              <a:t>「心理的安全性」を高める！</a:t>
            </a:r>
            <a:endParaRPr kumimoji="1" lang="en-US" altLang="ja-JP" dirty="0"/>
          </a:p>
          <a:p>
            <a:pPr marL="1085850" lvl="2" indent="-171450">
              <a:buFont typeface="Arial" panose="020B0604020202020204" pitchFamily="34" charset="0"/>
              <a:buChar char="•"/>
            </a:pPr>
            <a:r>
              <a:rPr kumimoji="1" lang="ja-JP" altLang="en-US" dirty="0"/>
              <a:t>ミスを許容する（誰でも起こしてしまうこと）</a:t>
            </a:r>
            <a:endParaRPr kumimoji="1" lang="en-US" altLang="ja-JP" dirty="0"/>
          </a:p>
          <a:p>
            <a:pPr marL="1085850" lvl="2" indent="-171450">
              <a:buFont typeface="Arial" panose="020B0604020202020204" pitchFamily="34" charset="0"/>
              <a:buChar char="•"/>
            </a:pPr>
            <a:r>
              <a:rPr kumimoji="1" lang="ja-JP" altLang="en-US" dirty="0"/>
              <a:t>何があっても助けてもらえる（自分のタスクがあるから、そんな時間がないというのは</a:t>
            </a:r>
            <a:r>
              <a:rPr kumimoji="1" lang="en-US" altLang="ja-JP" dirty="0"/>
              <a:t>NG</a:t>
            </a:r>
            <a:r>
              <a:rPr kumimoji="1" lang="ja-JP" altLang="en-US" dirty="0"/>
              <a:t>）</a:t>
            </a:r>
            <a:endParaRPr kumimoji="1" lang="en-US" altLang="ja-JP" dirty="0"/>
          </a:p>
          <a:p>
            <a:pPr marL="628650" lvl="1" indent="-171450">
              <a:buFont typeface="Arial" panose="020B0604020202020204" pitchFamily="34" charset="0"/>
              <a:buChar char="•"/>
            </a:pPr>
            <a:endParaRPr kumimoji="1" lang="en-US" altLang="ja-JP" dirty="0"/>
          </a:p>
          <a:p>
            <a:pPr marL="628650" lvl="1" indent="-171450">
              <a:buFont typeface="Arial" panose="020B0604020202020204" pitchFamily="34" charset="0"/>
              <a:buChar char="•"/>
            </a:pPr>
            <a:r>
              <a:rPr kumimoji="1" lang="ja-JP" altLang="en-US" dirty="0"/>
              <a:t>スクラムだと、品質がという声もある</a:t>
            </a:r>
            <a:endParaRPr kumimoji="1" lang="en-US" altLang="ja-JP" dirty="0"/>
          </a:p>
          <a:p>
            <a:pPr marL="1085850" lvl="2" indent="-171450">
              <a:buFont typeface="Arial" panose="020B0604020202020204" pitchFamily="34" charset="0"/>
              <a:buChar char="•"/>
            </a:pPr>
            <a:r>
              <a:rPr kumimoji="1" lang="ja-JP" altLang="en-US" dirty="0"/>
              <a:t>事実、稟議</a:t>
            </a:r>
            <a:r>
              <a:rPr kumimoji="1" lang="en-US" altLang="ja-JP" dirty="0"/>
              <a:t>WF</a:t>
            </a:r>
            <a:r>
              <a:rPr kumimoji="1" lang="ja-JP" altLang="en-US" dirty="0"/>
              <a:t>ではいくつか障害があった</a:t>
            </a:r>
            <a:endParaRPr kumimoji="1" lang="en-US" altLang="ja-JP" dirty="0"/>
          </a:p>
          <a:p>
            <a:pPr marL="1085850" lvl="2" indent="-171450">
              <a:buFont typeface="Arial" panose="020B0604020202020204" pitchFamily="34" charset="0"/>
              <a:buChar char="•"/>
            </a:pPr>
            <a:r>
              <a:rPr kumimoji="1" lang="ja-JP" altLang="en-US" dirty="0"/>
              <a:t>が、それはスクラムだからというよりかは、フレームワーク関係なく発生したものが大半</a:t>
            </a:r>
            <a:endParaRPr kumimoji="1" lang="en-US" altLang="ja-JP" dirty="0"/>
          </a:p>
          <a:p>
            <a:pPr marL="1085850" lvl="2" indent="-171450">
              <a:buFont typeface="Arial" panose="020B0604020202020204" pitchFamily="34" charset="0"/>
              <a:buChar char="•"/>
            </a:pPr>
            <a:r>
              <a:rPr kumimoji="1" lang="ja-JP" altLang="en-US" dirty="0"/>
              <a:t>基本的には、ウォーターフォールと同じテストを実施するので、基本的に差はない</a:t>
            </a:r>
            <a:endParaRPr kumimoji="1" lang="en-US" altLang="ja-JP" dirty="0"/>
          </a:p>
          <a:p>
            <a:pPr marL="1085850" lvl="2" indent="-171450">
              <a:buFont typeface="Arial" panose="020B0604020202020204" pitchFamily="34" charset="0"/>
              <a:buChar char="•"/>
            </a:pPr>
            <a:r>
              <a:rPr kumimoji="1" lang="ja-JP" altLang="en-US" dirty="0"/>
              <a:t>きちんとすべきことをする、というのが前提</a:t>
            </a:r>
            <a:endParaRPr kumimoji="1" lang="en-US" altLang="ja-JP" dirty="0"/>
          </a:p>
          <a:p>
            <a:pPr marL="1085850" lvl="2" indent="-171450">
              <a:buFont typeface="Arial" panose="020B0604020202020204" pitchFamily="34" charset="0"/>
              <a:buChar char="•"/>
            </a:pPr>
            <a:r>
              <a:rPr kumimoji="1" lang="ja-JP" altLang="en-US" dirty="0"/>
              <a:t>テストをしないのはスクラムであっても</a:t>
            </a:r>
            <a:r>
              <a:rPr kumimoji="1" lang="en-US" altLang="ja-JP" dirty="0"/>
              <a:t>NG</a:t>
            </a:r>
            <a:r>
              <a:rPr kumimoji="1" lang="ja-JP" altLang="en-US" dirty="0"/>
              <a:t>というか、</a:t>
            </a:r>
            <a:r>
              <a:rPr kumimoji="1" lang="en-US" altLang="ja-JP" dirty="0"/>
              <a:t>Done</a:t>
            </a:r>
            <a:r>
              <a:rPr kumimoji="1" lang="ja-JP" altLang="en-US" dirty="0"/>
              <a:t>（完成の定義）から外れる</a:t>
            </a:r>
            <a:endParaRPr kumimoji="1" lang="en-US" altLang="ja-JP" dirty="0"/>
          </a:p>
          <a:p>
            <a:pPr marL="1085850" lvl="2" indent="-171450">
              <a:buFont typeface="Arial" panose="020B0604020202020204" pitchFamily="34" charset="0"/>
              <a:buChar char="•"/>
            </a:pPr>
            <a:r>
              <a:rPr kumimoji="1" lang="ja-JP" altLang="en-US" dirty="0"/>
              <a:t>「完成の定義」をきちんと定め、それを守れば品質は担保できる</a:t>
            </a:r>
            <a:endParaRPr kumimoji="1" lang="en-US" altLang="ja-JP" dirty="0"/>
          </a:p>
          <a:p>
            <a:pPr marL="1543050" lvl="3" indent="-171450">
              <a:buFont typeface="Arial" panose="020B0604020202020204" pitchFamily="34" charset="0"/>
              <a:buChar char="•"/>
            </a:pPr>
            <a:r>
              <a:rPr kumimoji="1" lang="ja-JP" altLang="en-US" dirty="0"/>
              <a:t>さらに品質を向上させるため、ふりかえりでよりよくしていくものでもある</a:t>
            </a:r>
            <a:endParaRPr kumimoji="1" lang="en-US" altLang="ja-JP" dirty="0"/>
          </a:p>
          <a:p>
            <a:pPr marL="171450" lvl="0" indent="-171450">
              <a:buFont typeface="Arial" panose="020B0604020202020204" pitchFamily="34" charset="0"/>
              <a:buChar char="•"/>
            </a:pPr>
            <a:endParaRPr kumimoji="1" lang="en-US" altLang="ja-JP" dirty="0"/>
          </a:p>
          <a:p>
            <a:pPr marL="171450" lvl="0" indent="-171450">
              <a:buFont typeface="Arial" panose="020B0604020202020204" pitchFamily="34" charset="0"/>
              <a:buChar char="•"/>
            </a:pPr>
            <a:r>
              <a:rPr lang="ja-JP" altLang="en-US" dirty="0">
                <a:latin typeface="Meiryo UI"/>
                <a:ea typeface="Meiryo UI"/>
              </a:rPr>
              <a:t>将来的には、スクラムはプロダクト開発に適用すべきものなので・・・・・法人情報全体を１つのプロダクトとして考えて、小さなスクラムチームで開発していくと良さそうなイメージです</a:t>
            </a:r>
            <a:endParaRPr kumimoji="1" lang="ja-JP" altLang="en-US" dirty="0">
              <a:latin typeface="Meiryo UI"/>
              <a:ea typeface="Meiryo UI"/>
            </a:endParaRPr>
          </a:p>
          <a:p>
            <a:pPr lvl="1" indent="-171450">
              <a:buFont typeface="Arial" panose="020B0604020202020204" pitchFamily="34" charset="0"/>
              <a:buChar char="•"/>
            </a:pPr>
            <a:r>
              <a:rPr lang="ja-JP" altLang="en-US" dirty="0">
                <a:latin typeface="Meiryo UI"/>
                <a:ea typeface="Meiryo UI"/>
              </a:rPr>
              <a:t>現状、どんな簡単な要望でも見積もり⇒着手⇒開発⇒本番リリース、1か月以上はかかる</a:t>
            </a:r>
          </a:p>
          <a:p>
            <a:pPr lvl="1" indent="-171450">
              <a:buFont typeface="Arial" panose="020B0604020202020204" pitchFamily="34" charset="0"/>
              <a:buChar char="•"/>
            </a:pPr>
            <a:r>
              <a:rPr lang="ja-JP" altLang="en-US" dirty="0">
                <a:latin typeface="Meiryo UI"/>
                <a:ea typeface="Meiryo UI"/>
              </a:rPr>
              <a:t>スクラムなら、最短２ｗ。短い期間で簡単な対応、本番リリースまで実施することができるようになって、HAPPY</a:t>
            </a:r>
          </a:p>
          <a:p>
            <a:pPr marL="0" lv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5"/>
          </p:nvPr>
        </p:nvSpPr>
        <p:spPr/>
        <p:txBody>
          <a:bodyPr/>
          <a:lstStyle/>
          <a:p>
            <a:fld id="{0394154B-F4A3-483A-917E-306EE56506CE}" type="slidenum">
              <a:rPr lang="en-US" altLang="ja-JP" smtClean="0"/>
              <a:pPr/>
              <a:t>5</a:t>
            </a:fld>
            <a:endParaRPr lang="ja-JP" altLang="en-US"/>
          </a:p>
        </p:txBody>
      </p:sp>
    </p:spTree>
    <p:extLst>
      <p:ext uri="{BB962C8B-B14F-4D97-AF65-F5344CB8AC3E}">
        <p14:creationId xmlns:p14="http://schemas.microsoft.com/office/powerpoint/2010/main" val="100870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89213" y="2514600"/>
            <a:ext cx="8915399" cy="2262781"/>
          </a:xfrm>
        </p:spPr>
        <p:txBody>
          <a:bodyPr rtlCol="0" anchor="b">
            <a:normAutofit/>
          </a:bodyPr>
          <a:lstStyle>
            <a:lvl1pPr>
              <a:defRPr sz="540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サブタイトル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dirty="0"/>
              <a:t>マスター サブタイトルの書式設定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DC0816B-0B14-473D-8082-4ABC3DE9E0AA}" type="datetime1">
              <a:rPr lang="ja-JP" altLang="en-US" smtClean="0"/>
              <a:t>2022/3/22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フリーフォーム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スライド番号プレースホルダー 5"/>
          <p:cNvSpPr>
            <a:spLocks noGrp="1"/>
          </p:cNvSpPr>
          <p:nvPr>
            <p:ph type="sldNum" sz="quarter" idx="12"/>
          </p:nvPr>
        </p:nvSpPr>
        <p:spPr>
          <a:xfrm>
            <a:off x="531812" y="4529540"/>
            <a:ext cx="779767" cy="365125"/>
          </a:xfrm>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dirty="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4DA1999D-6DAC-4A50-AF01-9C99A1AC91A2}" type="datetime1">
              <a:rPr lang="ja-JP" altLang="en-US" noProof="0" smtClean="0"/>
              <a:t>2022/3/22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9" name="フリーフォーム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a:xfrm>
            <a:off x="531812" y="3244139"/>
            <a:ext cx="779767" cy="365125"/>
          </a:xfrm>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符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ja-JP" altLang="en-US" noProof="0" dirty="0"/>
              <a:t>マスター タイトルの書式設定</a:t>
            </a:r>
          </a:p>
        </p:txBody>
      </p:sp>
      <p:sp>
        <p:nvSpPr>
          <p:cNvPr id="13" name="テキスト プレースホルダー 9"/>
          <p:cNvSpPr>
            <a:spLocks noGrp="1"/>
          </p:cNvSpPr>
          <p:nvPr>
            <p:ph type="body" sz="quarter" idx="13"/>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dirty="0"/>
              <a:t>クリックしてマスター テキストのスタイルを編集</a:t>
            </a:r>
          </a:p>
        </p:txBody>
      </p:sp>
      <p:sp>
        <p:nvSpPr>
          <p:cNvPr id="3" name="テキスト プレースホルダー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dirty="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1645C060-8AB2-4F91-97E9-27BE6B1C285E}" type="datetime1">
              <a:rPr lang="ja-JP" altLang="en-US" noProof="0" smtClean="0"/>
              <a:t>2022/3/22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11" name="フリーフォーム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a:xfrm>
            <a:off x="531812" y="3244139"/>
            <a:ext cx="779767" cy="365125"/>
          </a:xfrm>
        </p:spPr>
        <p:txBody>
          <a:bodyPr rtlCol="0"/>
          <a:lstStyle/>
          <a:p>
            <a:pPr rtl="0"/>
            <a:fld id="{D57F1E4F-1CFF-5643-939E-217C01CDF565}" type="slidenum">
              <a:rPr lang="en-US" altLang="ja-JP" noProof="0" smtClean="0"/>
              <a:pPr/>
              <a:t>‹#›</a:t>
            </a:fld>
            <a:endParaRPr lang="ja-JP" altLang="en-US" noProof="0"/>
          </a:p>
        </p:txBody>
      </p:sp>
      <p:sp>
        <p:nvSpPr>
          <p:cNvPr id="14" name="テキスト ボックス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solidFill>
                <a:effectLst/>
                <a:latin typeface="Arial"/>
              </a:rPr>
              <a:t>“</a:t>
            </a:r>
          </a:p>
        </p:txBody>
      </p:sp>
      <p:sp>
        <p:nvSpPr>
          <p:cNvPr id="15" name="テキスト ボックス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ja-JP" altLang="en-US" noProof="0" dirty="0"/>
              <a:t>マスター タイトルの書式設定</a:t>
            </a:r>
          </a:p>
        </p:txBody>
      </p:sp>
      <p:sp>
        <p:nvSpPr>
          <p:cNvPr id="4" name="テキスト プレースホルダー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ja-JP" altLang="en-US" noProof="0" dirty="0"/>
              <a:t>クリックしてマスター テキストのスタイルを編集</a:t>
            </a:r>
          </a:p>
        </p:txBody>
      </p:sp>
      <p:sp>
        <p:nvSpPr>
          <p:cNvPr id="5" name="日付プレースホルダー 4"/>
          <p:cNvSpPr>
            <a:spLocks noGrp="1"/>
          </p:cNvSpPr>
          <p:nvPr>
            <p:ph type="dt" sz="half" idx="10"/>
          </p:nvPr>
        </p:nvSpPr>
        <p:spPr/>
        <p:txBody>
          <a:bodyPr rtlCol="0"/>
          <a:lstStyle/>
          <a:p>
            <a:pPr rtl="0"/>
            <a:fld id="{8335C99F-18D2-4459-8537-DE9A68422BC7}" type="datetime1">
              <a:rPr lang="ja-JP" altLang="en-US" noProof="0" smtClean="0"/>
              <a:t>2022/3/22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9" name="フリーフォーム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スライド番号プレースホルダー 6"/>
          <p:cNvSpPr>
            <a:spLocks noGrp="1"/>
          </p:cNvSpPr>
          <p:nvPr>
            <p:ph type="sldNum" sz="quarter" idx="12"/>
          </p:nvPr>
        </p:nvSpPr>
        <p:spPr>
          <a:xfrm>
            <a:off x="531812" y="4983087"/>
            <a:ext cx="779767" cy="365125"/>
          </a:xfrm>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符付きの名刺">
    <p:spTree>
      <p:nvGrpSpPr>
        <p:cNvPr id="1" name=""/>
        <p:cNvGrpSpPr/>
        <p:nvPr/>
      </p:nvGrpSpPr>
      <p:grpSpPr>
        <a:xfrm>
          <a:off x="0" y="0"/>
          <a:ext cx="0" cy="0"/>
          <a:chOff x="0" y="0"/>
          <a:chExt cx="0" cy="0"/>
        </a:xfrm>
      </p:grpSpPr>
      <p:sp>
        <p:nvSpPr>
          <p:cNvPr id="12" name="タイトル 1"/>
          <p:cNvSpPr>
            <a:spLocks noGrp="1"/>
          </p:cNvSpPr>
          <p:nvPr>
            <p:ph type="title"/>
          </p:nvPr>
        </p:nvSpPr>
        <p:spPr>
          <a:xfrm>
            <a:off x="2849949" y="609600"/>
            <a:ext cx="8393926" cy="2895600"/>
          </a:xfrm>
        </p:spPr>
        <p:txBody>
          <a:bodyPr rtlCol="0" anchor="ctr">
            <a:normAutofit/>
          </a:bodyPr>
          <a:lstStyle>
            <a:lvl1pPr algn="l">
              <a:defRPr sz="4800" b="0" cap="none">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1" name="テキスト プレースホルダー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latin typeface="Meiryo UI" panose="020B0604030504040204" pitchFamily="50" charset="-128"/>
                <a:ea typeface="Meiryo UI" panose="020B0604030504040204" pitchFamily="50" charset="-12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dirty="0"/>
              <a:t>クリックしてマスター テキストのスタイルを編集</a:t>
            </a:r>
          </a:p>
        </p:txBody>
      </p:sp>
      <p:sp>
        <p:nvSpPr>
          <p:cNvPr id="4" name="テキスト プレースホルダー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rtl="0">
              <a:buNone/>
              <a:defRPr lang="en-US">
                <a:solidFill>
                  <a:schemeClr val="tx1">
                    <a:lumMod val="65000"/>
                    <a:lumOff val="35000"/>
                  </a:schemeClr>
                </a:solidFill>
                <a:latin typeface="Meiryo UI" panose="020B0604030504040204" pitchFamily="50" charset="-128"/>
                <a:ea typeface="Meiryo UI" panose="020B0604030504040204" pitchFamily="50" charset="-128"/>
              </a:defRPr>
            </a:lvl1pPr>
          </a:lstStyle>
          <a:p>
            <a:pPr lvl="0" rtl="0"/>
            <a:r>
              <a:rPr lang="ja-JP" altLang="en-US" noProof="0" dirty="0"/>
              <a:t>クリックしてマスター テキストのスタイルを編集</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1D8F340-05AA-4A13-B289-4ED743781830}" type="datetime1">
              <a:rPr lang="ja-JP" altLang="en-US" smtClean="0"/>
              <a:t>2022/3/22</a:t>
            </a:fld>
            <a:endParaRPr lang="ja-JP" altLang="en-US"/>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11" name="フリーフォーム(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スライド番号プレースホルダー 6"/>
          <p:cNvSpPr>
            <a:spLocks noGrp="1"/>
          </p:cNvSpPr>
          <p:nvPr>
            <p:ph type="sldNum" sz="quarter" idx="12"/>
          </p:nvPr>
        </p:nvSpPr>
        <p:spPr>
          <a:xfrm>
            <a:off x="531812" y="4983087"/>
            <a:ext cx="779767" cy="365125"/>
          </a:xfrm>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
        <p:nvSpPr>
          <p:cNvPr id="17" name="テキスト ボックス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solidFill>
                <a:effectLst/>
                <a:latin typeface="Meiryo UI" panose="020B0604030504040204" pitchFamily="50" charset="-128"/>
                <a:ea typeface="Meiryo UI" panose="020B0604030504040204" pitchFamily="50" charset="-128"/>
              </a:rPr>
              <a:t>“</a:t>
            </a:r>
          </a:p>
        </p:txBody>
      </p:sp>
      <p:sp>
        <p:nvSpPr>
          <p:cNvPr id="18" name="テキスト ボックス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solidFill>
                <a:effectLst/>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または False">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2" y="627407"/>
            <a:ext cx="8915399" cy="2880020"/>
          </a:xfrm>
        </p:spPr>
        <p:txBody>
          <a:bodyPr rtlCol="0" anchor="ctr">
            <a:normAutofit/>
          </a:bodyPr>
          <a:lstStyle>
            <a:lvl1pPr algn="l">
              <a:defRPr sz="4800" b="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1" name="テキスト プレースホルダー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latin typeface="Meiryo UI" panose="020B0604030504040204" pitchFamily="50" charset="-128"/>
                <a:ea typeface="Meiryo UI" panose="020B0604030504040204" pitchFamily="50" charset="-12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dirty="0"/>
              <a:t>クリックしてマスター テキストのスタイルを編集</a:t>
            </a:r>
          </a:p>
        </p:txBody>
      </p:sp>
      <p:sp>
        <p:nvSpPr>
          <p:cNvPr id="4" name="テキスト プレースホルダー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rtl="0">
              <a:buNone/>
              <a:defRPr lang="en-US">
                <a:solidFill>
                  <a:schemeClr val="tx1">
                    <a:lumMod val="65000"/>
                    <a:lumOff val="35000"/>
                  </a:schemeClr>
                </a:solidFill>
                <a:latin typeface="Meiryo UI" panose="020B0604030504040204" pitchFamily="50" charset="-128"/>
                <a:ea typeface="Meiryo UI" panose="020B0604030504040204" pitchFamily="50" charset="-128"/>
              </a:defRPr>
            </a:lvl1pPr>
          </a:lstStyle>
          <a:p>
            <a:pPr lvl="0" rtl="0"/>
            <a:r>
              <a:rPr lang="ja-JP" altLang="en-US" noProof="0" dirty="0"/>
              <a:t>クリックしてマスター テキストのスタイルを編集</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A122B72-627F-4425-B1AA-2C7182402AE4}" type="datetime1">
              <a:rPr lang="ja-JP" altLang="en-US" smtClean="0"/>
              <a:t>2022/3/22</a:t>
            </a:fld>
            <a:endParaRPr lang="ja-JP" altLang="en-US"/>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フリーフォーム(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スライド番号プレースホルダー 6"/>
          <p:cNvSpPr>
            <a:spLocks noGrp="1"/>
          </p:cNvSpPr>
          <p:nvPr>
            <p:ph type="sldNum" sz="quarter" idx="12"/>
          </p:nvPr>
        </p:nvSpPr>
        <p:spPr>
          <a:xfrm>
            <a:off x="531812" y="4983087"/>
            <a:ext cx="779767" cy="365125"/>
          </a:xfrm>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p:txBody>
          <a:bodyPr vert="eaVert" rtlCol="0" ancho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BE89431-861A-466C-928B-DF45B2610896}" type="datetime1">
              <a:rPr lang="ja-JP" altLang="en-US" smtClean="0"/>
              <a:t>2022/3/22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8"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94812" y="627405"/>
            <a:ext cx="2207601" cy="5283817"/>
          </a:xfrm>
        </p:spPr>
        <p:txBody>
          <a:bodyPr vert="eaVert" rtlCol="0" anchor="ctr"/>
          <a:lstStyle>
            <a:lvl1pPr>
              <a:defRPr>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a:xfrm>
            <a:off x="2589212" y="627405"/>
            <a:ext cx="6477000" cy="5283817"/>
          </a:xfrm>
        </p:spPr>
        <p:txBody>
          <a:bodyPr vert="eaVert"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93096356-7C87-4AD2-A8C5-09130C014ACD}" type="datetime1">
              <a:rPr lang="ja-JP" altLang="en-US" smtClean="0"/>
              <a:t>2022/3/22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8"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1280890"/>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a:xfrm>
            <a:off x="2589212" y="2133600"/>
            <a:ext cx="8915400" cy="3777622"/>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02FC5-99F9-4DF0-8848-7CB2D8410796}" type="datetime1">
              <a:rPr lang="ja-JP" altLang="en-US" noProof="0" smtClean="0"/>
              <a:t>2022/3/22</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8"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noProof="0" smtClean="0"/>
              <a:pPr/>
              <a:t>‹#›</a:t>
            </a:fld>
            <a:endParaRPr lang="ja-JP"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2" y="2058750"/>
            <a:ext cx="8915399" cy="1468800"/>
          </a:xfrm>
        </p:spPr>
        <p:txBody>
          <a:bodyPr rtlCol="0" anchor="b"/>
          <a:lstStyle>
            <a:lvl1pPr algn="l">
              <a:defRPr sz="4000" b="0" cap="none">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2589212" y="3530129"/>
            <a:ext cx="8915399" cy="860400"/>
          </a:xfrm>
        </p:spPr>
        <p:txBody>
          <a:bodyPr rtlCol="0" anchor="t"/>
          <a:lstStyle>
            <a:lvl1pPr marL="0" indent="0" algn="l">
              <a:buNone/>
              <a:defRPr sz="2000">
                <a:solidFill>
                  <a:schemeClr val="tx1">
                    <a:lumMod val="65000"/>
                    <a:lumOff val="3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dirty="0"/>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E316698-DF2E-4BE6-A527-E1E939AE718F}" type="datetime1">
              <a:rPr lang="ja-JP" altLang="en-US" smtClean="0"/>
              <a:t>2022/3/22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フリーフォーム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スライド番号プレースホルダー 5"/>
          <p:cNvSpPr>
            <a:spLocks noGrp="1"/>
          </p:cNvSpPr>
          <p:nvPr>
            <p:ph type="sldNum" sz="quarter" idx="12"/>
          </p:nvPr>
        </p:nvSpPr>
        <p:spPr>
          <a:xfrm>
            <a:off x="531812" y="3244139"/>
            <a:ext cx="779767" cy="365125"/>
          </a:xfrm>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noProof="0" dirty="0"/>
              <a:t>マスター タイトルの書式設定</a:t>
            </a:r>
          </a:p>
        </p:txBody>
      </p:sp>
      <p:sp>
        <p:nvSpPr>
          <p:cNvPr id="3" name="コンテンツ プレースホルダー 2"/>
          <p:cNvSpPr>
            <a:spLocks noGrp="1"/>
          </p:cNvSpPr>
          <p:nvPr>
            <p:ph sz="half" idx="1"/>
          </p:nvPr>
        </p:nvSpPr>
        <p:spPr>
          <a:xfrm>
            <a:off x="2589212" y="2133600"/>
            <a:ext cx="4313864" cy="3777622"/>
          </a:xfrm>
        </p:spPr>
        <p:txBody>
          <a:bodyPr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コンテンツ プレースホルダー 3"/>
          <p:cNvSpPr>
            <a:spLocks noGrp="1"/>
          </p:cNvSpPr>
          <p:nvPr>
            <p:ph sz="half" idx="2"/>
          </p:nvPr>
        </p:nvSpPr>
        <p:spPr>
          <a:xfrm>
            <a:off x="7190747" y="2126222"/>
            <a:ext cx="4313864" cy="3777622"/>
          </a:xfrm>
        </p:spPr>
        <p:txBody>
          <a:bodyPr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日付プレースホルダー 4"/>
          <p:cNvSpPr>
            <a:spLocks noGrp="1"/>
          </p:cNvSpPr>
          <p:nvPr>
            <p:ph type="dt" sz="half" idx="10"/>
          </p:nvPr>
        </p:nvSpPr>
        <p:spPr/>
        <p:txBody>
          <a:bodyPr rtlCol="0"/>
          <a:lstStyle/>
          <a:p>
            <a:pPr rtl="0"/>
            <a:fld id="{4DCF4285-27EB-4C33-84E0-B95D54FE7D67}" type="datetime1">
              <a:rPr lang="ja-JP" altLang="en-US" noProof="0" smtClean="0"/>
              <a:t>2022/3/22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10"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スライド番号プレースホルダー 5"/>
          <p:cNvSpPr>
            <a:spLocks noGrp="1"/>
          </p:cNvSpPr>
          <p:nvPr>
            <p:ph type="sldNum" sz="quarter" idx="12"/>
          </p:nvPr>
        </p:nvSpPr>
        <p:spPr>
          <a:xfrm>
            <a:off x="531812" y="787782"/>
            <a:ext cx="779767" cy="365125"/>
          </a:xfrm>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rtlCol="0"/>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クリックしてマスター テキストのスタイルを編集</a:t>
            </a:r>
          </a:p>
        </p:txBody>
      </p:sp>
      <p:sp>
        <p:nvSpPr>
          <p:cNvPr id="4" name="コンテンツ プレースホルダー 3"/>
          <p:cNvSpPr>
            <a:spLocks noGrp="1"/>
          </p:cNvSpPr>
          <p:nvPr>
            <p:ph sz="half" idx="2"/>
          </p:nvPr>
        </p:nvSpPr>
        <p:spPr>
          <a:xfrm>
            <a:off x="2589212" y="2548966"/>
            <a:ext cx="4342893" cy="3354060"/>
          </a:xfrm>
        </p:spPr>
        <p:txBody>
          <a:bodyPr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テキスト プレースホルダー 4"/>
          <p:cNvSpPr>
            <a:spLocks noGrp="1"/>
          </p:cNvSpPr>
          <p:nvPr>
            <p:ph type="body" sz="quarter" idx="3"/>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クリックしてマスター テキストのスタイルを編集</a:t>
            </a:r>
          </a:p>
        </p:txBody>
      </p:sp>
      <p:sp>
        <p:nvSpPr>
          <p:cNvPr id="6" name="コンテンツ プレースホルダー 5"/>
          <p:cNvSpPr>
            <a:spLocks noGrp="1"/>
          </p:cNvSpPr>
          <p:nvPr>
            <p:ph sz="quarter" idx="4"/>
          </p:nvPr>
        </p:nvSpPr>
        <p:spPr>
          <a:xfrm>
            <a:off x="7166957" y="2545738"/>
            <a:ext cx="4338674" cy="3354060"/>
          </a:xfrm>
        </p:spPr>
        <p:txBody>
          <a:bodyPr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7" name="日付プレースホルダー 6"/>
          <p:cNvSpPr>
            <a:spLocks noGrp="1"/>
          </p:cNvSpPr>
          <p:nvPr>
            <p:ph type="dt" sz="half" idx="10"/>
          </p:nvPr>
        </p:nvSpPr>
        <p:spPr/>
        <p:txBody>
          <a:bodyPr rtlCol="0"/>
          <a:lstStyle/>
          <a:p>
            <a:pPr rtl="0"/>
            <a:fld id="{4350DFD7-4CF3-4960-B805-F72C4D02928C}" type="datetime1">
              <a:rPr lang="ja-JP" altLang="en-US" noProof="0" smtClean="0"/>
              <a:t>2022/3/22</a:t>
            </a:fld>
            <a:endParaRPr lang="ja-JP" altLang="en-US" noProof="0"/>
          </a:p>
        </p:txBody>
      </p:sp>
      <p:sp>
        <p:nvSpPr>
          <p:cNvPr id="8" name="フッター プレースホルダー 7"/>
          <p:cNvSpPr>
            <a:spLocks noGrp="1"/>
          </p:cNvSpPr>
          <p:nvPr>
            <p:ph type="ftr" sz="quarter" idx="11"/>
          </p:nvPr>
        </p:nvSpPr>
        <p:spPr/>
        <p:txBody>
          <a:bodyPr rtlCol="0"/>
          <a:lstStyle/>
          <a:p>
            <a:pPr rtl="0"/>
            <a:endParaRPr lang="ja-JP" altLang="en-US" noProof="0"/>
          </a:p>
        </p:txBody>
      </p:sp>
      <p:sp>
        <p:nvSpPr>
          <p:cNvPr id="12"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スライド番号プレースホルダー 5"/>
          <p:cNvSpPr>
            <a:spLocks noGrp="1"/>
          </p:cNvSpPr>
          <p:nvPr>
            <p:ph type="sldNum" sz="quarter" idx="12"/>
          </p:nvPr>
        </p:nvSpPr>
        <p:spPr>
          <a:xfrm>
            <a:off x="531812" y="787782"/>
            <a:ext cx="779767" cy="365125"/>
          </a:xfrm>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dirty="0"/>
              <a:t>マスター タイトルの書式設定</a:t>
            </a:r>
          </a:p>
        </p:txBody>
      </p:sp>
      <p:sp>
        <p:nvSpPr>
          <p:cNvPr id="3" name="日付プレースホルダー 2"/>
          <p:cNvSpPr>
            <a:spLocks noGrp="1"/>
          </p:cNvSpPr>
          <p:nvPr>
            <p:ph type="dt" sz="half" idx="10"/>
          </p:nvPr>
        </p:nvSpPr>
        <p:spPr/>
        <p:txBody>
          <a:bodyPr rtlCol="0"/>
          <a:lstStyle/>
          <a:p>
            <a:pPr rtl="0"/>
            <a:fld id="{2193DA78-5F73-448A-B7FF-108B80E5AB7E}" type="datetime1">
              <a:rPr lang="ja-JP" altLang="en-US" noProof="0" smtClean="0"/>
              <a:t>2022/3/22</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7"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スライド番号プレースホルダー 4"/>
          <p:cNvSpPr>
            <a:spLocks noGrp="1"/>
          </p:cNvSpPr>
          <p:nvPr>
            <p:ph type="sldNum" sz="quarter" idx="12"/>
          </p:nvPr>
        </p:nvSpPr>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37D14352-0DE4-4C4A-9306-E39FCA0E398D}" type="datetime1">
              <a:rPr lang="ja-JP" altLang="en-US" noProof="0" smtClean="0"/>
              <a:t>2022/3/22</a:t>
            </a:fld>
            <a:endParaRPr lang="ja-JP" altLang="en-US" noProof="0"/>
          </a:p>
        </p:txBody>
      </p:sp>
      <p:sp>
        <p:nvSpPr>
          <p:cNvPr id="3" name="フッター プレースホルダー 2"/>
          <p:cNvSpPr>
            <a:spLocks noGrp="1"/>
          </p:cNvSpPr>
          <p:nvPr>
            <p:ph type="ftr" sz="quarter" idx="11"/>
          </p:nvPr>
        </p:nvSpPr>
        <p:spPr/>
        <p:txBody>
          <a:bodyPr rtlCol="0"/>
          <a:lstStyle/>
          <a:p>
            <a:pPr rtl="0"/>
            <a:endParaRPr lang="ja-JP" altLang="en-US" noProof="0"/>
          </a:p>
        </p:txBody>
      </p:sp>
      <p:sp>
        <p:nvSpPr>
          <p:cNvPr id="6"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スライド番号プレースホルダー 3"/>
          <p:cNvSpPr>
            <a:spLocks noGrp="1"/>
          </p:cNvSpPr>
          <p:nvPr>
            <p:ph type="sldNum" sz="quarter" idx="12"/>
          </p:nvPr>
        </p:nvSpPr>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2" y="446088"/>
            <a:ext cx="3505199" cy="976312"/>
          </a:xfrm>
        </p:spPr>
        <p:txBody>
          <a:bodyPr rtlCol="0" anchor="b"/>
          <a:lstStyle>
            <a:lvl1pPr algn="l">
              <a:defRPr sz="2000" b="0"/>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a:xfrm>
            <a:off x="6323012" y="446088"/>
            <a:ext cx="5181600" cy="5414963"/>
          </a:xfrm>
        </p:spPr>
        <p:txBody>
          <a:bodyPr rtlCol="0" anchor="ctr">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テキスト プレースホルダー 3"/>
          <p:cNvSpPr>
            <a:spLocks noGrp="1"/>
          </p:cNvSpPr>
          <p:nvPr>
            <p:ph type="body" sz="half" idx="2"/>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dirty="0"/>
              <a:t>マスター テキストの書式設定</a:t>
            </a:r>
          </a:p>
        </p:txBody>
      </p:sp>
      <p:sp>
        <p:nvSpPr>
          <p:cNvPr id="5" name="日付プレースホルダー 4"/>
          <p:cNvSpPr>
            <a:spLocks noGrp="1"/>
          </p:cNvSpPr>
          <p:nvPr>
            <p:ph type="dt" sz="half" idx="10"/>
          </p:nvPr>
        </p:nvSpPr>
        <p:spPr/>
        <p:txBody>
          <a:bodyPr rtlCol="0"/>
          <a:lstStyle/>
          <a:p>
            <a:pPr rtl="0"/>
            <a:fld id="{26D0F143-B988-4B27-BC70-FA83B7AEA9C8}" type="datetime1">
              <a:rPr lang="ja-JP" altLang="en-US" noProof="0" smtClean="0"/>
              <a:t>2022/3/22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9" name="フリーフォーム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スライド番号プレースホルダー 6"/>
          <p:cNvSpPr>
            <a:spLocks noGrp="1"/>
          </p:cNvSpPr>
          <p:nvPr>
            <p:ph type="sldNum" sz="quarter" idx="12"/>
          </p:nvPr>
        </p:nvSpPr>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ja-JP" altLang="en-US" noProof="0" dirty="0"/>
              <a:t>マスター タイトルの書式設定</a:t>
            </a:r>
          </a:p>
        </p:txBody>
      </p:sp>
      <p:sp>
        <p:nvSpPr>
          <p:cNvPr id="3" name="図プレースホルダー 2"/>
          <p:cNvSpPr>
            <a:spLocks noGrp="1" noChangeAspect="1"/>
          </p:cNvSpPr>
          <p:nvPr>
            <p:ph type="pic" idx="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dirty="0"/>
              <a:t>マスター テキストの書式設定</a:t>
            </a:r>
          </a:p>
        </p:txBody>
      </p:sp>
      <p:sp>
        <p:nvSpPr>
          <p:cNvPr id="5" name="日付プレースホルダー 4"/>
          <p:cNvSpPr>
            <a:spLocks noGrp="1"/>
          </p:cNvSpPr>
          <p:nvPr>
            <p:ph type="dt" sz="half" idx="10"/>
          </p:nvPr>
        </p:nvSpPr>
        <p:spPr/>
        <p:txBody>
          <a:bodyPr rtlCol="0"/>
          <a:lstStyle/>
          <a:p>
            <a:pPr rtl="0"/>
            <a:fld id="{744A5D03-CDBE-4FA2-B53B-1426FFEC43CF}" type="datetime1">
              <a:rPr lang="ja-JP" altLang="en-US" noProof="0" smtClean="0"/>
              <a:t>2022/3/22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9" name="フリーフォーム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スライド番号プレースホルダー 6"/>
          <p:cNvSpPr>
            <a:spLocks noGrp="1"/>
          </p:cNvSpPr>
          <p:nvPr>
            <p:ph type="sldNum" sz="quarter" idx="12"/>
          </p:nvPr>
        </p:nvSpPr>
        <p:spPr>
          <a:xfrm>
            <a:off x="531812" y="4983087"/>
            <a:ext cx="779767" cy="365125"/>
          </a:xfrm>
        </p:spPr>
        <p:txBody>
          <a:bodyPr rtlCol="0"/>
          <a:lstStyle/>
          <a:p>
            <a:pPr rtl="0"/>
            <a:fld id="{D57F1E4F-1CFF-5643-939E-217C01CDF565}" type="slidenum">
              <a:rPr lang="en-US" altLang="ja-JP" noProof="0" smtClean="0"/>
              <a:pPr/>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グループ 22"/>
          <p:cNvGrpSpPr/>
          <p:nvPr/>
        </p:nvGrpSpPr>
        <p:grpSpPr>
          <a:xfrm>
            <a:off x="1" y="228600"/>
            <a:ext cx="2851516" cy="6638628"/>
            <a:chOff x="2487613" y="285750"/>
            <a:chExt cx="2428875" cy="5654676"/>
          </a:xfrm>
        </p:grpSpPr>
        <p:sp>
          <p:nvSpPr>
            <p:cNvPr id="24" name="フリーフォーム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フリーフォーム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フリーフォーム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フリーフォーム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フリーフォーム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フリーフォーム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フリーフォーム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フリーフォーム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フリーフォーム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フリーフォーム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フリーフォーム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フリーフォーム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グループ 9"/>
          <p:cNvGrpSpPr/>
          <p:nvPr/>
        </p:nvGrpSpPr>
        <p:grpSpPr>
          <a:xfrm>
            <a:off x="27221" y="-786"/>
            <a:ext cx="2356674" cy="6854039"/>
            <a:chOff x="6627813" y="194833"/>
            <a:chExt cx="1952625" cy="5678918"/>
          </a:xfrm>
        </p:grpSpPr>
        <p:sp>
          <p:nvSpPr>
            <p:cNvPr id="11" name="フリーフォーム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フリーフォーム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フリーフォーム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フリーフォーム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フリーフォーム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フリーフォーム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フリーフォーム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フリーフォーム(F)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フリーフォーム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フリーフォーム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フリーフォーム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フリーフォーム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長方形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プレースホルダー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Meiryo UI" panose="020B0604030504040204" pitchFamily="50" charset="-128"/>
                <a:ea typeface="Meiryo UI" panose="020B0604030504040204" pitchFamily="50" charset="-128"/>
              </a:defRPr>
            </a:lvl1pPr>
          </a:lstStyle>
          <a:p>
            <a:fld id="{F6991C51-1C0F-4B59-B878-D405DE420EC2}" type="datetime1">
              <a:rPr lang="ja-JP" altLang="en-US" smtClean="0"/>
              <a:t>2022/3/22</a:t>
            </a:fld>
            <a:endParaRPr lang="ja-JP" altLang="en-US"/>
          </a:p>
        </p:txBody>
      </p:sp>
      <p:sp>
        <p:nvSpPr>
          <p:cNvPr id="5" name="フッター プレースホルダー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eiryo UI" panose="020B0604030504040204" pitchFamily="50" charset="-128"/>
          <a:ea typeface="Meiryo UI" panose="020B0604030504040204" pitchFamily="50" charset="-128"/>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3" name="長方形 62">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ja-JP" altLang="en-US">
              <a:latin typeface="Meiryo UI" panose="020B0604030504040204" pitchFamily="50" charset="-128"/>
              <a:ea typeface="Meiryo UI" panose="020B0604030504040204" pitchFamily="50" charset="-128"/>
            </a:endParaRPr>
          </a:p>
        </p:txBody>
      </p:sp>
      <p:sp useBgFill="1">
        <p:nvSpPr>
          <p:cNvPr id="65" name="長方形 64">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ja-JP" altLang="en-US">
              <a:latin typeface="Meiryo UI" panose="020B0604030504040204" pitchFamily="50" charset="-128"/>
              <a:ea typeface="Meiryo UI" panose="020B0604030504040204" pitchFamily="50" charset="-128"/>
            </a:endParaRPr>
          </a:p>
        </p:txBody>
      </p:sp>
      <p:sp>
        <p:nvSpPr>
          <p:cNvPr id="67" name="長方形 66">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a:extLst>
              <a:ext uri="{FF2B5EF4-FFF2-40B4-BE49-F238E27FC236}">
                <a16:creationId xmlns:a16="http://schemas.microsoft.com/office/drawing/2014/main" id="{595E423F-7192-4CEF-A3DE-67A5D88963FC}"/>
              </a:ext>
            </a:extLst>
          </p:cNvPr>
          <p:cNvSpPr>
            <a:spLocks noGrp="1"/>
          </p:cNvSpPr>
          <p:nvPr>
            <p:ph type="ctrTitle"/>
          </p:nvPr>
        </p:nvSpPr>
        <p:spPr>
          <a:xfrm>
            <a:off x="540279" y="1795849"/>
            <a:ext cx="3778870" cy="3114818"/>
          </a:xfrm>
        </p:spPr>
        <p:txBody>
          <a:bodyPr rtlCol="0">
            <a:normAutofit/>
          </a:bodyPr>
          <a:lstStyle/>
          <a:p>
            <a:pPr algn="r"/>
            <a:r>
              <a:rPr lang="ja-JP" altLang="en-US" sz="4000" dirty="0">
                <a:solidFill>
                  <a:srgbClr val="FEFFFF"/>
                </a:solidFill>
              </a:rPr>
              <a:t>アジャイル勉強会</a:t>
            </a:r>
            <a:br>
              <a:rPr lang="en-US" altLang="ja-JP" sz="4000" dirty="0">
                <a:solidFill>
                  <a:srgbClr val="FEFFFF"/>
                </a:solidFill>
              </a:rPr>
            </a:br>
            <a:r>
              <a:rPr lang="en-US" altLang="ja-JP" sz="4000" dirty="0">
                <a:solidFill>
                  <a:srgbClr val="FEFFFF"/>
                </a:solidFill>
              </a:rPr>
              <a:t>2nd</a:t>
            </a:r>
            <a:endParaRPr lang="en-US" altLang="ja-JP" sz="4000" dirty="0">
              <a:solidFill>
                <a:srgbClr val="FEFFFF"/>
              </a:solidFill>
              <a:latin typeface="Meiryo UI" panose="020B0604030504040204" pitchFamily="50" charset="-128"/>
              <a:ea typeface="Meiryo UI" panose="020B0604030504040204" pitchFamily="50" charset="-128"/>
            </a:endParaRPr>
          </a:p>
        </p:txBody>
      </p:sp>
      <p:sp>
        <p:nvSpPr>
          <p:cNvPr id="69" name="フリーフォーム(F)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18F4C5B9-7CE7-4198-A777-E8552CCFF3A6}"/>
              </a:ext>
            </a:extLst>
          </p:cNvPr>
          <p:cNvSpPr>
            <a:spLocks noGrp="1"/>
          </p:cNvSpPr>
          <p:nvPr>
            <p:ph type="subTitle" idx="1"/>
          </p:nvPr>
        </p:nvSpPr>
        <p:spPr>
          <a:xfrm>
            <a:off x="540279" y="5169362"/>
            <a:ext cx="3778870" cy="544260"/>
          </a:xfrm>
        </p:spPr>
        <p:txBody>
          <a:bodyPr rtlCol="0" anchor="ctr">
            <a:normAutofit/>
          </a:bodyPr>
          <a:lstStyle/>
          <a:p>
            <a:pPr algn="r" rtl="0"/>
            <a:r>
              <a:rPr lang="en-US" altLang="ja-JP" sz="1600">
                <a:solidFill>
                  <a:srgbClr val="FEFFFF"/>
                </a:solidFill>
                <a:latin typeface="Meiryo UI" panose="020B0604030504040204" pitchFamily="50" charset="-128"/>
                <a:ea typeface="Meiryo UI" panose="020B0604030504040204" pitchFamily="50" charset="-128"/>
              </a:rPr>
              <a:t>2022/03/22</a:t>
            </a:r>
            <a:r>
              <a:rPr lang="ja-JP" altLang="en-US" sz="1600">
                <a:solidFill>
                  <a:srgbClr val="FEFFFF"/>
                </a:solidFill>
                <a:latin typeface="Meiryo UI" panose="020B0604030504040204" pitchFamily="50" charset="-128"/>
                <a:ea typeface="Meiryo UI" panose="020B0604030504040204" pitchFamily="50" charset="-128"/>
              </a:rPr>
              <a:t> </a:t>
            </a:r>
            <a:r>
              <a:rPr lang="en-US" altLang="ja-JP" sz="1600">
                <a:solidFill>
                  <a:srgbClr val="FEFFFF"/>
                </a:solidFill>
                <a:latin typeface="Meiryo UI" panose="020B0604030504040204" pitchFamily="50" charset="-128"/>
                <a:ea typeface="Meiryo UI" panose="020B0604030504040204" pitchFamily="50" charset="-128"/>
              </a:rPr>
              <a:t>Kosuke Kawasaki</a:t>
            </a:r>
          </a:p>
        </p:txBody>
      </p:sp>
      <p:pic>
        <p:nvPicPr>
          <p:cNvPr id="5" name="図 4" descr="屋内, リモコン, 座る, レゴ が含まれている画像&#10;&#10;自動的に生成された説明">
            <a:extLst>
              <a:ext uri="{FF2B5EF4-FFF2-40B4-BE49-F238E27FC236}">
                <a16:creationId xmlns:a16="http://schemas.microsoft.com/office/drawing/2014/main" id="{6CF18623-ED5A-4C8E-804B-32D6AC0C8A10}"/>
              </a:ext>
            </a:extLst>
          </p:cNvPr>
          <p:cNvPicPr>
            <a:picLocks noChangeAspect="1"/>
          </p:cNvPicPr>
          <p:nvPr/>
        </p:nvPicPr>
        <p:blipFill rotWithShape="1">
          <a:blip r:embed="rId3"/>
          <a:srcRect l="6347" r="11176"/>
          <a:stretch/>
        </p:blipFill>
        <p:spPr>
          <a:xfrm>
            <a:off x="4647353" y="1"/>
            <a:ext cx="7541599" cy="6857999"/>
          </a:xfrm>
          <a:prstGeom prst="rect">
            <a:avLst/>
          </a:prstGeom>
        </p:spPr>
      </p:pic>
    </p:spTree>
    <p:extLst>
      <p:ext uri="{BB962C8B-B14F-4D97-AF65-F5344CB8AC3E}">
        <p14:creationId xmlns:p14="http://schemas.microsoft.com/office/powerpoint/2010/main" val="1139014820"/>
      </p:ext>
    </p:extLst>
  </p:cSld>
  <p:clrMapOvr>
    <a:masterClrMapping/>
  </p:clrMapOvr>
  <mc:AlternateContent xmlns:mc="http://schemas.openxmlformats.org/markup-compatibility/2006" xmlns:p14="http://schemas.microsoft.com/office/powerpoint/2010/main">
    <mc:Choice Requires="p14">
      <p:transition spd="slow" p14:dur="2000" advTm="7361"/>
    </mc:Choice>
    <mc:Fallback xmlns="">
      <p:transition spd="slow" advTm="73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7CCF7-1A51-40F9-AAA4-03B5F994F16B}"/>
              </a:ext>
            </a:extLst>
          </p:cNvPr>
          <p:cNvSpPr>
            <a:spLocks noGrp="1"/>
          </p:cNvSpPr>
          <p:nvPr>
            <p:ph type="title"/>
          </p:nvPr>
        </p:nvSpPr>
        <p:spPr>
          <a:xfrm>
            <a:off x="2592924" y="624110"/>
            <a:ext cx="8911687" cy="1280890"/>
          </a:xfrm>
        </p:spPr>
        <p:txBody>
          <a:bodyPr rtlCol="0" anchor="t">
            <a:normAutofit/>
          </a:bodyPr>
          <a:lstStyle/>
          <a:p>
            <a:r>
              <a:rPr lang="en-US" altLang="ja-JP"/>
              <a:t>Agenda</a:t>
            </a:r>
          </a:p>
        </p:txBody>
      </p:sp>
      <p:sp>
        <p:nvSpPr>
          <p:cNvPr id="6" name="テキスト ボックス 5">
            <a:extLst>
              <a:ext uri="{FF2B5EF4-FFF2-40B4-BE49-F238E27FC236}">
                <a16:creationId xmlns:a16="http://schemas.microsoft.com/office/drawing/2014/main" id="{CD46CE30-181A-4ADB-9256-51B3AE4B1949}"/>
              </a:ext>
            </a:extLst>
          </p:cNvPr>
          <p:cNvSpPr txBox="1"/>
          <p:nvPr/>
        </p:nvSpPr>
        <p:spPr>
          <a:xfrm>
            <a:off x="3280313" y="1769805"/>
            <a:ext cx="8056281" cy="2923877"/>
          </a:xfrm>
          <a:prstGeom prst="rect">
            <a:avLst/>
          </a:prstGeom>
          <a:noFill/>
        </p:spPr>
        <p:txBody>
          <a:bodyPr wrap="square" rtlCol="0">
            <a:spAutoFit/>
          </a:bodyPr>
          <a:lstStyle/>
          <a:p>
            <a:pPr marL="342900" indent="-342900">
              <a:lnSpc>
                <a:spcPct val="200000"/>
              </a:lnSpc>
              <a:buFont typeface="+mj-lt"/>
              <a:buAutoNum type="arabicPeriod"/>
            </a:pPr>
            <a:r>
              <a:rPr kumimoji="1" lang="ja-JP" altLang="en-US" sz="3200" dirty="0"/>
              <a:t> なぜスクラムか</a:t>
            </a:r>
            <a:endParaRPr kumimoji="1" lang="en-US" altLang="ja-JP" sz="3200" dirty="0"/>
          </a:p>
          <a:p>
            <a:pPr marL="342900" indent="-342900">
              <a:lnSpc>
                <a:spcPct val="200000"/>
              </a:lnSpc>
              <a:buFont typeface="+mj-lt"/>
              <a:buAutoNum type="arabicPeriod"/>
            </a:pPr>
            <a:r>
              <a:rPr kumimoji="1" lang="ja-JP" altLang="en-US" sz="3200" dirty="0"/>
              <a:t> ウォーターフォールと比べて</a:t>
            </a:r>
            <a:endParaRPr kumimoji="1" lang="en-US" altLang="ja-JP" sz="3200" dirty="0"/>
          </a:p>
          <a:p>
            <a:pPr marL="342900" indent="-342900">
              <a:lnSpc>
                <a:spcPct val="200000"/>
              </a:lnSpc>
              <a:buFont typeface="+mj-lt"/>
              <a:buAutoNum type="arabicPeriod"/>
            </a:pPr>
            <a:r>
              <a:rPr kumimoji="1" lang="ja-JP" altLang="en-US" sz="3200" dirty="0"/>
              <a:t> 今後に向けて</a:t>
            </a:r>
          </a:p>
        </p:txBody>
      </p:sp>
    </p:spTree>
    <p:extLst>
      <p:ext uri="{BB962C8B-B14F-4D97-AF65-F5344CB8AC3E}">
        <p14:creationId xmlns:p14="http://schemas.microsoft.com/office/powerpoint/2010/main" val="408643758"/>
      </p:ext>
    </p:extLst>
  </p:cSld>
  <p:clrMapOvr>
    <a:masterClrMapping/>
  </p:clrMapOvr>
  <mc:AlternateContent xmlns:mc="http://schemas.openxmlformats.org/markup-compatibility/2006" xmlns:p14="http://schemas.microsoft.com/office/powerpoint/2010/main">
    <mc:Choice Requires="p14">
      <p:transition spd="slow" p14:dur="2000" advTm="57269"/>
    </mc:Choice>
    <mc:Fallback xmlns="">
      <p:transition spd="slow" advTm="572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図 3" descr="ラグビーをしている人たち&#10;&#10;低い精度で自動的に生成された説明">
            <a:extLst>
              <a:ext uri="{FF2B5EF4-FFF2-40B4-BE49-F238E27FC236}">
                <a16:creationId xmlns:a16="http://schemas.microsoft.com/office/drawing/2014/main" id="{E1DB1766-AD5E-4D51-94D8-7E512555A1D4}"/>
              </a:ext>
            </a:extLst>
          </p:cNvPr>
          <p:cNvPicPr>
            <a:picLocks noChangeAspect="1"/>
          </p:cNvPicPr>
          <p:nvPr/>
        </p:nvPicPr>
        <p:blipFill rotWithShape="1">
          <a:blip r:embed="rId3"/>
          <a:srcRect l="176" r="10167"/>
          <a:stretch/>
        </p:blipFill>
        <p:spPr>
          <a:xfrm>
            <a:off x="2133600" y="0"/>
            <a:ext cx="10058400" cy="6853867"/>
          </a:xfrm>
          <a:prstGeom prst="rect">
            <a:avLst/>
          </a:prstGeom>
        </p:spPr>
      </p:pic>
      <p:sp>
        <p:nvSpPr>
          <p:cNvPr id="2" name="タイトル 1">
            <a:extLst>
              <a:ext uri="{FF2B5EF4-FFF2-40B4-BE49-F238E27FC236}">
                <a16:creationId xmlns:a16="http://schemas.microsoft.com/office/drawing/2014/main" id="{97406618-4871-4087-99C2-0138029D866E}"/>
              </a:ext>
            </a:extLst>
          </p:cNvPr>
          <p:cNvSpPr>
            <a:spLocks noGrp="1"/>
          </p:cNvSpPr>
          <p:nvPr>
            <p:ph type="title"/>
          </p:nvPr>
        </p:nvSpPr>
        <p:spPr>
          <a:xfrm>
            <a:off x="2592924" y="624111"/>
            <a:ext cx="8911687" cy="641164"/>
          </a:xfrm>
          <a:solidFill>
            <a:schemeClr val="bg2"/>
          </a:solidFill>
        </p:spPr>
        <p:txBody>
          <a:bodyPr/>
          <a:lstStyle/>
          <a:p>
            <a:r>
              <a:rPr kumimoji="1" lang="en-US" altLang="ja-JP"/>
              <a:t>1.</a:t>
            </a:r>
            <a:r>
              <a:rPr kumimoji="1" lang="ja-JP" altLang="en-US"/>
              <a:t> </a:t>
            </a:r>
            <a:r>
              <a:rPr kumimoji="1" lang="en-US" altLang="ja-JP"/>
              <a:t>Why Scrum?</a:t>
            </a:r>
            <a:endParaRPr kumimoji="1" lang="ja-JP" altLang="en-US"/>
          </a:p>
        </p:txBody>
      </p:sp>
      <p:sp>
        <p:nvSpPr>
          <p:cNvPr id="5" name="テキスト ボックス 4">
            <a:extLst>
              <a:ext uri="{FF2B5EF4-FFF2-40B4-BE49-F238E27FC236}">
                <a16:creationId xmlns:a16="http://schemas.microsoft.com/office/drawing/2014/main" id="{9F20E070-76B2-497F-B2E4-02F2DD23208B}"/>
              </a:ext>
            </a:extLst>
          </p:cNvPr>
          <p:cNvSpPr txBox="1"/>
          <p:nvPr/>
        </p:nvSpPr>
        <p:spPr>
          <a:xfrm>
            <a:off x="4547286" y="5587559"/>
            <a:ext cx="6957325" cy="830997"/>
          </a:xfrm>
          <a:prstGeom prst="rect">
            <a:avLst/>
          </a:prstGeom>
          <a:solidFill>
            <a:schemeClr val="bg2"/>
          </a:solidFill>
        </p:spPr>
        <p:txBody>
          <a:bodyPr wrap="square" rtlCol="0">
            <a:spAutoFit/>
          </a:bodyPr>
          <a:lstStyle/>
          <a:p>
            <a:r>
              <a:rPr kumimoji="1" lang="ja-JP" altLang="en-US" sz="2400"/>
              <a:t>スクラム：現状を把握するフレームワーク</a:t>
            </a:r>
            <a:endParaRPr kumimoji="1" lang="en-US" altLang="ja-JP" sz="2400"/>
          </a:p>
          <a:p>
            <a:r>
              <a:rPr kumimoji="1" lang="ja-JP" altLang="en-US" sz="2400"/>
              <a:t>　　　　　＝問題を洗い出すフレームワーク</a:t>
            </a:r>
          </a:p>
        </p:txBody>
      </p:sp>
    </p:spTree>
    <p:extLst>
      <p:ext uri="{BB962C8B-B14F-4D97-AF65-F5344CB8AC3E}">
        <p14:creationId xmlns:p14="http://schemas.microsoft.com/office/powerpoint/2010/main" val="382195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水の中にある滝&#10;&#10;自動的に生成された説明">
            <a:extLst>
              <a:ext uri="{FF2B5EF4-FFF2-40B4-BE49-F238E27FC236}">
                <a16:creationId xmlns:a16="http://schemas.microsoft.com/office/drawing/2014/main" id="{C0769F61-F78F-453D-AA63-24D27F4BBEB4}"/>
              </a:ext>
            </a:extLst>
          </p:cNvPr>
          <p:cNvPicPr>
            <a:picLocks noChangeAspect="1"/>
          </p:cNvPicPr>
          <p:nvPr/>
        </p:nvPicPr>
        <p:blipFill rotWithShape="1">
          <a:blip r:embed="rId3"/>
          <a:srcRect l="664" r="5083" b="14286"/>
          <a:stretch/>
        </p:blipFill>
        <p:spPr>
          <a:xfrm>
            <a:off x="2137144" y="0"/>
            <a:ext cx="10054856" cy="6858000"/>
          </a:xfrm>
          <a:prstGeom prst="rect">
            <a:avLst/>
          </a:prstGeom>
        </p:spPr>
      </p:pic>
      <p:sp>
        <p:nvSpPr>
          <p:cNvPr id="2" name="タイトル 1">
            <a:extLst>
              <a:ext uri="{FF2B5EF4-FFF2-40B4-BE49-F238E27FC236}">
                <a16:creationId xmlns:a16="http://schemas.microsoft.com/office/drawing/2014/main" id="{7818FBB1-8D7A-465B-8190-FA5F2583BF3F}"/>
              </a:ext>
            </a:extLst>
          </p:cNvPr>
          <p:cNvSpPr>
            <a:spLocks noGrp="1"/>
          </p:cNvSpPr>
          <p:nvPr>
            <p:ph type="title"/>
          </p:nvPr>
        </p:nvSpPr>
        <p:spPr>
          <a:xfrm>
            <a:off x="2592924" y="624110"/>
            <a:ext cx="8911687" cy="609267"/>
          </a:xfrm>
          <a:solidFill>
            <a:schemeClr val="bg2"/>
          </a:solidFill>
        </p:spPr>
        <p:txBody>
          <a:bodyPr>
            <a:normAutofit fontScale="90000"/>
          </a:bodyPr>
          <a:lstStyle/>
          <a:p>
            <a:r>
              <a:rPr kumimoji="1" lang="en-US" altLang="ja-JP"/>
              <a:t>2.</a:t>
            </a:r>
            <a:r>
              <a:rPr kumimoji="1" lang="ja-JP" altLang="en-US"/>
              <a:t> </a:t>
            </a:r>
            <a:r>
              <a:rPr kumimoji="1" lang="en-US" altLang="ja-JP"/>
              <a:t>Compared with Waterfall</a:t>
            </a:r>
            <a:endParaRPr kumimoji="1" lang="ja-JP" altLang="en-US"/>
          </a:p>
        </p:txBody>
      </p:sp>
      <p:sp>
        <p:nvSpPr>
          <p:cNvPr id="5" name="テキスト ボックス 4">
            <a:extLst>
              <a:ext uri="{FF2B5EF4-FFF2-40B4-BE49-F238E27FC236}">
                <a16:creationId xmlns:a16="http://schemas.microsoft.com/office/drawing/2014/main" id="{CF144F1E-4D8E-4B6F-99BA-75777EA983BE}"/>
              </a:ext>
            </a:extLst>
          </p:cNvPr>
          <p:cNvSpPr txBox="1"/>
          <p:nvPr/>
        </p:nvSpPr>
        <p:spPr>
          <a:xfrm>
            <a:off x="7186372" y="4664230"/>
            <a:ext cx="4318239" cy="1569660"/>
          </a:xfrm>
          <a:prstGeom prst="rect">
            <a:avLst/>
          </a:prstGeom>
          <a:solidFill>
            <a:schemeClr val="bg2"/>
          </a:solidFill>
        </p:spPr>
        <p:txBody>
          <a:bodyPr wrap="square" rtlCol="0">
            <a:spAutoFit/>
          </a:bodyPr>
          <a:lstStyle/>
          <a:p>
            <a:r>
              <a:rPr kumimoji="1" lang="ja-JP" altLang="en-US" sz="2400"/>
              <a:t>スクラム楽しい</a:t>
            </a:r>
            <a:endParaRPr kumimoji="1" lang="en-US" altLang="ja-JP" sz="2400"/>
          </a:p>
          <a:p>
            <a:r>
              <a:rPr kumimoji="1" lang="ja-JP" altLang="en-US" sz="2400"/>
              <a:t>　→モチベーションアップ</a:t>
            </a:r>
            <a:endParaRPr kumimoji="1" lang="en-US" altLang="ja-JP" sz="2400"/>
          </a:p>
          <a:p>
            <a:r>
              <a:rPr kumimoji="1" lang="ja-JP" altLang="en-US" sz="2400"/>
              <a:t>　　→生産性・品質向上</a:t>
            </a:r>
            <a:endParaRPr kumimoji="1" lang="en-US" altLang="ja-JP" sz="2400"/>
          </a:p>
          <a:p>
            <a:r>
              <a:rPr kumimoji="1" lang="ja-JP" altLang="en-US" sz="2400"/>
              <a:t>　　　→もっと楽しい</a:t>
            </a:r>
          </a:p>
        </p:txBody>
      </p:sp>
      <p:sp>
        <p:nvSpPr>
          <p:cNvPr id="6" name="テキスト ボックス 5">
            <a:extLst>
              <a:ext uri="{FF2B5EF4-FFF2-40B4-BE49-F238E27FC236}">
                <a16:creationId xmlns:a16="http://schemas.microsoft.com/office/drawing/2014/main" id="{2F72D6D5-76E7-44C9-A13D-78F094F2CEA5}"/>
              </a:ext>
            </a:extLst>
          </p:cNvPr>
          <p:cNvSpPr txBox="1"/>
          <p:nvPr/>
        </p:nvSpPr>
        <p:spPr>
          <a:xfrm>
            <a:off x="3134467" y="2015372"/>
            <a:ext cx="7862143" cy="1200329"/>
          </a:xfrm>
          <a:prstGeom prst="rect">
            <a:avLst/>
          </a:prstGeom>
          <a:solidFill>
            <a:schemeClr val="bg2"/>
          </a:solidFill>
        </p:spPr>
        <p:txBody>
          <a:bodyPr wrap="square" lIns="91440" tIns="45720" rIns="91440" bIns="45720" rtlCol="0" anchor="t">
            <a:spAutoFit/>
          </a:bodyPr>
          <a:lstStyle/>
          <a:p>
            <a:r>
              <a:rPr kumimoji="1" lang="ja-JP" altLang="en-US" sz="2400">
                <a:ea typeface="メイリオ"/>
              </a:rPr>
              <a:t>WF：プロジェクト開発</a:t>
            </a:r>
          </a:p>
          <a:p>
            <a:r>
              <a:rPr lang="ja-JP" altLang="en-US" sz="2400">
                <a:ea typeface="メイリオ"/>
              </a:rPr>
              <a:t>Scrum：プロダクト開発</a:t>
            </a:r>
          </a:p>
          <a:p>
            <a:r>
              <a:rPr lang="ja-JP" altLang="en-US" sz="2400">
                <a:ea typeface="メイリオ"/>
              </a:rPr>
              <a:t>　　　　≒プロジェクト開発＋保守開発＋アウトカム</a:t>
            </a:r>
          </a:p>
        </p:txBody>
      </p:sp>
    </p:spTree>
    <p:extLst>
      <p:ext uri="{BB962C8B-B14F-4D97-AF65-F5344CB8AC3E}">
        <p14:creationId xmlns:p14="http://schemas.microsoft.com/office/powerpoint/2010/main" val="10592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ジャンプをしている男性たち&#10;&#10;中程度の精度で自動的に生成された説明">
            <a:extLst>
              <a:ext uri="{FF2B5EF4-FFF2-40B4-BE49-F238E27FC236}">
                <a16:creationId xmlns:a16="http://schemas.microsoft.com/office/drawing/2014/main" id="{871958EE-027D-404A-927E-EC2629EE8331}"/>
              </a:ext>
            </a:extLst>
          </p:cNvPr>
          <p:cNvPicPr>
            <a:picLocks noChangeAspect="1"/>
          </p:cNvPicPr>
          <p:nvPr/>
        </p:nvPicPr>
        <p:blipFill rotWithShape="1">
          <a:blip r:embed="rId3"/>
          <a:srcRect l="2273"/>
          <a:stretch/>
        </p:blipFill>
        <p:spPr>
          <a:xfrm>
            <a:off x="2137144" y="0"/>
            <a:ext cx="10054856" cy="6864541"/>
          </a:xfrm>
          <a:prstGeom prst="rect">
            <a:avLst/>
          </a:prstGeom>
        </p:spPr>
      </p:pic>
      <p:sp>
        <p:nvSpPr>
          <p:cNvPr id="2" name="タイトル 1">
            <a:extLst>
              <a:ext uri="{FF2B5EF4-FFF2-40B4-BE49-F238E27FC236}">
                <a16:creationId xmlns:a16="http://schemas.microsoft.com/office/drawing/2014/main" id="{759BDECA-0FF0-4D36-9E3B-DA7E5813C9AA}"/>
              </a:ext>
            </a:extLst>
          </p:cNvPr>
          <p:cNvSpPr>
            <a:spLocks noGrp="1"/>
          </p:cNvSpPr>
          <p:nvPr>
            <p:ph type="title"/>
          </p:nvPr>
        </p:nvSpPr>
        <p:spPr>
          <a:xfrm>
            <a:off x="2592924" y="624110"/>
            <a:ext cx="8911687" cy="611566"/>
          </a:xfrm>
          <a:solidFill>
            <a:schemeClr val="bg2"/>
          </a:solidFill>
        </p:spPr>
        <p:txBody>
          <a:bodyPr>
            <a:normAutofit fontScale="90000"/>
          </a:bodyPr>
          <a:lstStyle/>
          <a:p>
            <a:r>
              <a:rPr kumimoji="1" lang="en-US" altLang="ja-JP"/>
              <a:t>3.</a:t>
            </a:r>
            <a:r>
              <a:rPr kumimoji="1" lang="ja-JP" altLang="en-US"/>
              <a:t> </a:t>
            </a:r>
            <a:r>
              <a:rPr kumimoji="1" lang="en-US" altLang="ja-JP"/>
              <a:t>For the Future</a:t>
            </a:r>
            <a:endParaRPr kumimoji="1" lang="ja-JP" altLang="en-US"/>
          </a:p>
        </p:txBody>
      </p:sp>
      <p:sp>
        <p:nvSpPr>
          <p:cNvPr id="5" name="テキスト ボックス 4">
            <a:extLst>
              <a:ext uri="{FF2B5EF4-FFF2-40B4-BE49-F238E27FC236}">
                <a16:creationId xmlns:a16="http://schemas.microsoft.com/office/drawing/2014/main" id="{2B9EB892-1775-4902-AA8F-7BD5F7D45EE9}"/>
              </a:ext>
            </a:extLst>
          </p:cNvPr>
          <p:cNvSpPr txBox="1"/>
          <p:nvPr/>
        </p:nvSpPr>
        <p:spPr>
          <a:xfrm>
            <a:off x="3128397" y="5818391"/>
            <a:ext cx="8376214" cy="830997"/>
          </a:xfrm>
          <a:prstGeom prst="rect">
            <a:avLst/>
          </a:prstGeom>
          <a:solidFill>
            <a:schemeClr val="bg2"/>
          </a:solidFill>
        </p:spPr>
        <p:txBody>
          <a:bodyPr wrap="square" lIns="91440" tIns="45720" rIns="91440" bIns="45720" rtlCol="0" anchor="t">
            <a:spAutoFit/>
          </a:bodyPr>
          <a:lstStyle/>
          <a:p>
            <a:pPr marL="342900" indent="-342900">
              <a:buFont typeface="Arial" panose="020B0604020202020204" pitchFamily="34" charset="0"/>
              <a:buChar char="•"/>
            </a:pPr>
            <a:r>
              <a:rPr kumimoji="1" lang="ja-JP" altLang="en-US" sz="2400">
                <a:ea typeface="メイリオ"/>
              </a:rPr>
              <a:t>出来た時が最短</a:t>
            </a:r>
          </a:p>
          <a:p>
            <a:pPr marL="342900" indent="-342900">
              <a:buFont typeface="Arial" panose="020B0604020202020204" pitchFamily="34" charset="0"/>
              <a:buChar char="•"/>
            </a:pPr>
            <a:r>
              <a:rPr lang="ja-JP" altLang="en-US" sz="2400">
                <a:ea typeface="メイリオ"/>
              </a:rPr>
              <a:t>開発チームは、改善の努力を尽くすことに義務がある</a:t>
            </a:r>
          </a:p>
        </p:txBody>
      </p:sp>
      <p:sp>
        <p:nvSpPr>
          <p:cNvPr id="6" name="テキスト ボックス 5">
            <a:extLst>
              <a:ext uri="{FF2B5EF4-FFF2-40B4-BE49-F238E27FC236}">
                <a16:creationId xmlns:a16="http://schemas.microsoft.com/office/drawing/2014/main" id="{90721351-709C-4C51-9EF8-0F776D3B89CE}"/>
              </a:ext>
            </a:extLst>
          </p:cNvPr>
          <p:cNvSpPr txBox="1"/>
          <p:nvPr/>
        </p:nvSpPr>
        <p:spPr>
          <a:xfrm>
            <a:off x="2592924" y="4173174"/>
            <a:ext cx="3504821" cy="1200329"/>
          </a:xfrm>
          <a:prstGeom prst="rect">
            <a:avLst/>
          </a:prstGeom>
          <a:solidFill>
            <a:schemeClr val="bg2"/>
          </a:solidFill>
        </p:spPr>
        <p:txBody>
          <a:bodyPr wrap="square" lIns="91440" tIns="45720" rIns="91440" bIns="45720" rtlCol="0" anchor="t">
            <a:spAutoFit/>
          </a:bodyPr>
          <a:lstStyle/>
          <a:p>
            <a:pPr marL="342900" indent="-342900">
              <a:buFont typeface="Arial" panose="020B0604020202020204" pitchFamily="34" charset="0"/>
              <a:buChar char="•"/>
            </a:pPr>
            <a:r>
              <a:rPr lang="ja-JP" altLang="en-US" sz="2400">
                <a:ea typeface="メイリオ"/>
              </a:rPr>
              <a:t>心理的安全性</a:t>
            </a:r>
          </a:p>
          <a:p>
            <a:pPr lvl="1"/>
            <a:r>
              <a:rPr lang="ja-JP" altLang="en-US" sz="2400">
                <a:ea typeface="メイリオ"/>
              </a:rPr>
              <a:t>ミスを許容する</a:t>
            </a:r>
            <a:endParaRPr lang="en-US" altLang="ja-JP" sz="2400">
              <a:ea typeface="メイリオ"/>
            </a:endParaRPr>
          </a:p>
          <a:p>
            <a:pPr lvl="1"/>
            <a:r>
              <a:rPr lang="ja-JP" altLang="en-US" sz="2400">
                <a:ea typeface="メイリオ"/>
              </a:rPr>
              <a:t>助けてもらえる</a:t>
            </a:r>
          </a:p>
        </p:txBody>
      </p:sp>
    </p:spTree>
    <p:extLst>
      <p:ext uri="{BB962C8B-B14F-4D97-AF65-F5344CB8AC3E}">
        <p14:creationId xmlns:p14="http://schemas.microsoft.com/office/powerpoint/2010/main" val="1779448641"/>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5727_TF89987290.potx" id="{CCE47FF5-9C86-43C1-826A-AC99E48D5247}" vid="{44CE6EE9-E485-4A19-990F-BD240962279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89A431E-722E-4593-BF48-1C42686E47A3}">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F4E112-810E-4A37-A8B2-3B5DDE771497}">
  <ds:schemaRefs>
    <ds:schemaRef ds:uri="http://schemas.microsoft.com/sharepoint/v3/contenttype/forms"/>
  </ds:schemaRefs>
</ds:datastoreItem>
</file>

<file path=customXml/itemProps3.xml><?xml version="1.0" encoding="utf-8"?>
<ds:datastoreItem xmlns:ds="http://schemas.openxmlformats.org/officeDocument/2006/customXml" ds:itemID="{630306FE-3C13-447E-86EE-A14EA9341C8A}">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2077</Words>
  <Application>Microsoft Office PowerPoint</Application>
  <PresentationFormat>ワイド画面</PresentationFormat>
  <Paragraphs>146</Paragraphs>
  <Slides>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Meiryo UI</vt:lpstr>
      <vt:lpstr>Arial</vt:lpstr>
      <vt:lpstr>Century Gothic</vt:lpstr>
      <vt:lpstr>Wingdings 3</vt:lpstr>
      <vt:lpstr>ウィスプ</vt:lpstr>
      <vt:lpstr>アジャイル勉強会 2nd</vt:lpstr>
      <vt:lpstr>Agenda</vt:lpstr>
      <vt:lpstr>1. Why Scrum?</vt:lpstr>
      <vt:lpstr>2. Compared with Waterfall</vt:lpstr>
      <vt:lpstr>3.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アジャイル勉強会 2nd</dc:title>
  <dc:creator/>
  <cp:lastModifiedBy/>
  <cp:revision>263</cp:revision>
  <dcterms:created xsi:type="dcterms:W3CDTF">2019-06-12T06:03:27Z</dcterms:created>
  <dcterms:modified xsi:type="dcterms:W3CDTF">2022-03-22T05:44:39Z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