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CF64-7106-443F-8096-EA61692DA8A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A0D9-5592-4E1F-921E-E2D47865C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0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CF64-7106-443F-8096-EA61692DA8A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A0D9-5592-4E1F-921E-E2D47865C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53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CF64-7106-443F-8096-EA61692DA8A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A0D9-5592-4E1F-921E-E2D47865C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88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CF64-7106-443F-8096-EA61692DA8A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A0D9-5592-4E1F-921E-E2D47865C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48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CF64-7106-443F-8096-EA61692DA8A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A0D9-5592-4E1F-921E-E2D47865C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CF64-7106-443F-8096-EA61692DA8A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A0D9-5592-4E1F-921E-E2D47865C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87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CF64-7106-443F-8096-EA61692DA8A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A0D9-5592-4E1F-921E-E2D47865C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30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CF64-7106-443F-8096-EA61692DA8A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A0D9-5592-4E1F-921E-E2D47865C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63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CF64-7106-443F-8096-EA61692DA8A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A0D9-5592-4E1F-921E-E2D47865C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CF64-7106-443F-8096-EA61692DA8A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A0D9-5592-4E1F-921E-E2D47865C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CF64-7106-443F-8096-EA61692DA8A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A0D9-5592-4E1F-921E-E2D47865C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7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CF64-7106-443F-8096-EA61692DA8A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A0D9-5592-4E1F-921E-E2D47865C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24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SEARCH ALGORITHM’S</a:t>
            </a:r>
            <a:endParaRPr lang="en-IN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66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2696"/>
            <a:ext cx="8280919" cy="5544615"/>
          </a:xfrm>
        </p:spPr>
      </p:pic>
    </p:spTree>
    <p:extLst>
      <p:ext uri="{BB962C8B-B14F-4D97-AF65-F5344CB8AC3E}">
        <p14:creationId xmlns:p14="http://schemas.microsoft.com/office/powerpoint/2010/main" val="3979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48680"/>
            <a:ext cx="8280920" cy="5448399"/>
          </a:xfrm>
        </p:spPr>
      </p:pic>
    </p:spTree>
    <p:extLst>
      <p:ext uri="{BB962C8B-B14F-4D97-AF65-F5344CB8AC3E}">
        <p14:creationId xmlns:p14="http://schemas.microsoft.com/office/powerpoint/2010/main" val="32968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64704"/>
            <a:ext cx="8136904" cy="5032322"/>
          </a:xfrm>
        </p:spPr>
      </p:pic>
    </p:spTree>
    <p:extLst>
      <p:ext uri="{BB962C8B-B14F-4D97-AF65-F5344CB8AC3E}">
        <p14:creationId xmlns:p14="http://schemas.microsoft.com/office/powerpoint/2010/main" val="41998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SIMULATED ANNEALING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496943" cy="5112568"/>
          </a:xfrm>
        </p:spPr>
      </p:pic>
    </p:spTree>
    <p:extLst>
      <p:ext uri="{BB962C8B-B14F-4D97-AF65-F5344CB8AC3E}">
        <p14:creationId xmlns:p14="http://schemas.microsoft.com/office/powerpoint/2010/main" val="18999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7920879" cy="5112567"/>
          </a:xfrm>
        </p:spPr>
      </p:pic>
    </p:spTree>
    <p:extLst>
      <p:ext uri="{BB962C8B-B14F-4D97-AF65-F5344CB8AC3E}">
        <p14:creationId xmlns:p14="http://schemas.microsoft.com/office/powerpoint/2010/main" val="40581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8208911" cy="5688631"/>
          </a:xfrm>
        </p:spPr>
      </p:pic>
    </p:spTree>
    <p:extLst>
      <p:ext uri="{BB962C8B-B14F-4D97-AF65-F5344CB8AC3E}">
        <p14:creationId xmlns:p14="http://schemas.microsoft.com/office/powerpoint/2010/main" val="38414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08720"/>
            <a:ext cx="7776863" cy="5040560"/>
          </a:xfrm>
        </p:spPr>
      </p:pic>
    </p:spTree>
    <p:extLst>
      <p:ext uri="{BB962C8B-B14F-4D97-AF65-F5344CB8AC3E}">
        <p14:creationId xmlns:p14="http://schemas.microsoft.com/office/powerpoint/2010/main" val="40534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80"/>
            <a:ext cx="8229600" cy="5832648"/>
          </a:xfrm>
        </p:spPr>
      </p:pic>
    </p:spTree>
    <p:extLst>
      <p:ext uri="{BB962C8B-B14F-4D97-AF65-F5344CB8AC3E}">
        <p14:creationId xmlns:p14="http://schemas.microsoft.com/office/powerpoint/2010/main" val="7517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0688"/>
            <a:ext cx="8352927" cy="5256583"/>
          </a:xfrm>
        </p:spPr>
      </p:pic>
    </p:spTree>
    <p:extLst>
      <p:ext uri="{BB962C8B-B14F-4D97-AF65-F5344CB8AC3E}">
        <p14:creationId xmlns:p14="http://schemas.microsoft.com/office/powerpoint/2010/main" val="351888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2736"/>
            <a:ext cx="7704855" cy="4680520"/>
          </a:xfrm>
        </p:spPr>
      </p:pic>
    </p:spTree>
    <p:extLst>
      <p:ext uri="{BB962C8B-B14F-4D97-AF65-F5344CB8AC3E}">
        <p14:creationId xmlns:p14="http://schemas.microsoft.com/office/powerpoint/2010/main" val="3727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8712968" cy="5760640"/>
          </a:xfrm>
        </p:spPr>
      </p:pic>
    </p:spTree>
    <p:extLst>
      <p:ext uri="{BB962C8B-B14F-4D97-AF65-F5344CB8AC3E}">
        <p14:creationId xmlns:p14="http://schemas.microsoft.com/office/powerpoint/2010/main" val="21363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64704"/>
            <a:ext cx="8064896" cy="5112568"/>
          </a:xfrm>
        </p:spPr>
      </p:pic>
    </p:spTree>
    <p:extLst>
      <p:ext uri="{BB962C8B-B14F-4D97-AF65-F5344CB8AC3E}">
        <p14:creationId xmlns:p14="http://schemas.microsoft.com/office/powerpoint/2010/main" val="16698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0688"/>
            <a:ext cx="8568952" cy="5688632"/>
          </a:xfrm>
        </p:spPr>
      </p:pic>
    </p:spTree>
    <p:extLst>
      <p:ext uri="{BB962C8B-B14F-4D97-AF65-F5344CB8AC3E}">
        <p14:creationId xmlns:p14="http://schemas.microsoft.com/office/powerpoint/2010/main" val="35462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4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+mj-lt"/>
              </a:rPr>
              <a:t>In here we have </a:t>
            </a:r>
            <a:r>
              <a:rPr lang="en-IN" dirty="0" smtClean="0">
                <a:solidFill>
                  <a:schemeClr val="accent2"/>
                </a:solidFill>
                <a:latin typeface="+mj-lt"/>
              </a:rPr>
              <a:t>two variables </a:t>
            </a:r>
            <a:r>
              <a:rPr lang="en-IN" dirty="0" smtClean="0">
                <a:solidFill>
                  <a:srgbClr val="0000FF"/>
                </a:solidFill>
                <a:latin typeface="+mj-lt"/>
              </a:rPr>
              <a:t>which are </a:t>
            </a:r>
            <a:r>
              <a:rPr lang="en-IN" dirty="0" smtClean="0">
                <a:solidFill>
                  <a:srgbClr val="00B050"/>
                </a:solidFill>
                <a:latin typeface="+mj-lt"/>
              </a:rPr>
              <a:t>discrete variable and continuous variable</a:t>
            </a:r>
            <a:r>
              <a:rPr lang="en-IN" dirty="0" smtClean="0">
                <a:solidFill>
                  <a:srgbClr val="0000FF"/>
                </a:solidFill>
                <a:latin typeface="+mj-lt"/>
              </a:rPr>
              <a:t>.</a:t>
            </a:r>
          </a:p>
          <a:p>
            <a:r>
              <a:rPr lang="en-IN" dirty="0" smtClean="0">
                <a:solidFill>
                  <a:schemeClr val="accent2"/>
                </a:solidFill>
                <a:latin typeface="+mj-lt"/>
              </a:rPr>
              <a:t>Discrete variable </a:t>
            </a:r>
            <a:r>
              <a:rPr lang="en-IN" dirty="0" smtClean="0">
                <a:solidFill>
                  <a:srgbClr val="0000FF"/>
                </a:solidFill>
                <a:latin typeface="+mj-lt"/>
              </a:rPr>
              <a:t>is a statistical variable which has </a:t>
            </a:r>
            <a:r>
              <a:rPr lang="en-IN" dirty="0" smtClean="0">
                <a:solidFill>
                  <a:srgbClr val="00B050"/>
                </a:solidFill>
                <a:latin typeface="+mj-lt"/>
              </a:rPr>
              <a:t>fixed number of values</a:t>
            </a:r>
            <a:r>
              <a:rPr lang="en-IN" dirty="0" smtClean="0">
                <a:solidFill>
                  <a:srgbClr val="0000FF"/>
                </a:solidFill>
                <a:latin typeface="+mj-lt"/>
              </a:rPr>
              <a:t>, coming to </a:t>
            </a:r>
            <a:r>
              <a:rPr lang="en-IN" dirty="0" smtClean="0">
                <a:solidFill>
                  <a:schemeClr val="accent2"/>
                </a:solidFill>
                <a:latin typeface="+mj-lt"/>
              </a:rPr>
              <a:t>continuous variable </a:t>
            </a:r>
            <a:r>
              <a:rPr lang="en-IN" dirty="0" smtClean="0">
                <a:solidFill>
                  <a:srgbClr val="0000FF"/>
                </a:solidFill>
                <a:latin typeface="+mj-lt"/>
              </a:rPr>
              <a:t>it has </a:t>
            </a:r>
            <a:r>
              <a:rPr lang="en-IN" dirty="0" smtClean="0">
                <a:solidFill>
                  <a:srgbClr val="00B050"/>
                </a:solidFill>
                <a:latin typeface="+mj-lt"/>
              </a:rPr>
              <a:t>many number of values that are random</a:t>
            </a:r>
            <a:r>
              <a:rPr lang="en-IN" dirty="0" smtClean="0">
                <a:solidFill>
                  <a:srgbClr val="0000FF"/>
                </a:solidFill>
                <a:latin typeface="+mj-lt"/>
              </a:rPr>
              <a:t>.</a:t>
            </a:r>
          </a:p>
          <a:p>
            <a:r>
              <a:rPr lang="en-IN" dirty="0" smtClean="0">
                <a:solidFill>
                  <a:srgbClr val="0000FF"/>
                </a:solidFill>
                <a:latin typeface="+mj-lt"/>
              </a:rPr>
              <a:t>The main goal of continuous variable is </a:t>
            </a:r>
            <a:r>
              <a:rPr lang="en-IN" dirty="0" smtClean="0">
                <a:solidFill>
                  <a:srgbClr val="00B050"/>
                </a:solidFill>
                <a:latin typeface="+mj-lt"/>
              </a:rPr>
              <a:t>solution state is to reach the goal node</a:t>
            </a:r>
            <a:r>
              <a:rPr lang="en-IN" dirty="0" smtClean="0">
                <a:solidFill>
                  <a:srgbClr val="0000FF"/>
                </a:solidFill>
                <a:latin typeface="+mj-lt"/>
              </a:rPr>
              <a:t>.</a:t>
            </a:r>
          </a:p>
          <a:p>
            <a:r>
              <a:rPr lang="en-IN" dirty="0" smtClean="0">
                <a:solidFill>
                  <a:schemeClr val="accent2"/>
                </a:solidFill>
                <a:latin typeface="+mj-lt"/>
              </a:rPr>
              <a:t>Local Search Algorithm </a:t>
            </a:r>
            <a:r>
              <a:rPr lang="en-IN" dirty="0" smtClean="0">
                <a:solidFill>
                  <a:srgbClr val="0000FF"/>
                </a:solidFill>
                <a:latin typeface="+mj-lt"/>
              </a:rPr>
              <a:t>doesn’t matter about path but it only focus on solution state to reach goal node. Example:-Greedy BFS Algorithm.</a:t>
            </a:r>
          </a:p>
          <a:p>
            <a:r>
              <a:rPr lang="en-IN" dirty="0">
                <a:solidFill>
                  <a:schemeClr val="accent2"/>
                </a:solidFill>
                <a:latin typeface="+mj-lt"/>
              </a:rPr>
              <a:t>Local Search </a:t>
            </a:r>
            <a:r>
              <a:rPr lang="en-IN" dirty="0" smtClean="0">
                <a:solidFill>
                  <a:schemeClr val="accent2"/>
                </a:solidFill>
                <a:latin typeface="+mj-lt"/>
              </a:rPr>
              <a:t>Algorithm </a:t>
            </a:r>
            <a:r>
              <a:rPr lang="en-IN" dirty="0" smtClean="0">
                <a:solidFill>
                  <a:srgbClr val="0000FF"/>
                </a:solidFill>
                <a:latin typeface="+mj-lt"/>
              </a:rPr>
              <a:t>it will concentrate on a </a:t>
            </a:r>
            <a:r>
              <a:rPr lang="en-IN" dirty="0" smtClean="0">
                <a:solidFill>
                  <a:srgbClr val="00B050"/>
                </a:solidFill>
                <a:latin typeface="+mj-lt"/>
              </a:rPr>
              <a:t>single current node </a:t>
            </a:r>
            <a:r>
              <a:rPr lang="en-IN" dirty="0" smtClean="0">
                <a:solidFill>
                  <a:srgbClr val="0000FF"/>
                </a:solidFill>
                <a:latin typeface="+mj-lt"/>
              </a:rPr>
              <a:t>to neighbour's node generally rather than multiple paths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94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36712"/>
            <a:ext cx="5675458" cy="2055620"/>
          </a:xfrm>
        </p:spPr>
      </p:pic>
    </p:spTree>
    <p:extLst>
      <p:ext uri="{BB962C8B-B14F-4D97-AF65-F5344CB8AC3E}">
        <p14:creationId xmlns:p14="http://schemas.microsoft.com/office/powerpoint/2010/main" val="12988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48680"/>
            <a:ext cx="8352928" cy="5688632"/>
          </a:xfrm>
        </p:spPr>
      </p:pic>
    </p:spTree>
    <p:extLst>
      <p:ext uri="{BB962C8B-B14F-4D97-AF65-F5344CB8AC3E}">
        <p14:creationId xmlns:p14="http://schemas.microsoft.com/office/powerpoint/2010/main" val="38703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2696"/>
            <a:ext cx="8568952" cy="5544616"/>
          </a:xfrm>
        </p:spPr>
      </p:pic>
    </p:spTree>
    <p:extLst>
      <p:ext uri="{BB962C8B-B14F-4D97-AF65-F5344CB8AC3E}">
        <p14:creationId xmlns:p14="http://schemas.microsoft.com/office/powerpoint/2010/main" val="41603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0688"/>
            <a:ext cx="8229600" cy="5688632"/>
          </a:xfrm>
        </p:spPr>
      </p:pic>
    </p:spTree>
    <p:extLst>
      <p:ext uri="{BB962C8B-B14F-4D97-AF65-F5344CB8AC3E}">
        <p14:creationId xmlns:p14="http://schemas.microsoft.com/office/powerpoint/2010/main" val="35551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92696"/>
            <a:ext cx="8064896" cy="5400600"/>
          </a:xfrm>
        </p:spPr>
      </p:pic>
    </p:spTree>
    <p:extLst>
      <p:ext uri="{BB962C8B-B14F-4D97-AF65-F5344CB8AC3E}">
        <p14:creationId xmlns:p14="http://schemas.microsoft.com/office/powerpoint/2010/main" val="12230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106</Words>
  <Application>Microsoft Office PowerPoint</Application>
  <PresentationFormat>On-screen Show (4:3)</PresentationFormat>
  <Paragraphs>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LOCAL SEARCH ALGORITHM’S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SIMULATED ANNEALING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SEARCH ALGORITHM’S</dc:title>
  <dc:creator>Lenovo</dc:creator>
  <cp:lastModifiedBy>Lenovo</cp:lastModifiedBy>
  <cp:revision>16</cp:revision>
  <dcterms:created xsi:type="dcterms:W3CDTF">2024-04-02T10:48:16Z</dcterms:created>
  <dcterms:modified xsi:type="dcterms:W3CDTF">2024-04-03T00:51:41Z</dcterms:modified>
</cp:coreProperties>
</file>