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84"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5"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5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extBox 7"/>
          <p:cNvSpPr txBox="1"/>
          <p:nvPr/>
        </p:nvSpPr>
        <p:spPr>
          <a:xfrm>
            <a:off x="1828800" y="3159760"/>
            <a:ext cx="457200" cy="1034129"/>
          </a:xfrm>
          <a:prstGeom prst="rect">
            <a:avLst/>
          </a:prstGeom>
          <a:noFill/>
        </p:spPr>
        <p:txBody>
          <a:bodyPr wrap="square" lIns="0" tIns="9144" rIns="0" bIns="9144" rtlCol="0" anchor="ctr" anchorCtr="0">
            <a:spAutoFit/>
          </a:bodyPr>
          <a:lstStyle/>
          <a:p>
            <a:r>
              <a:rPr lang="en-US" sz="6600" dirty="0" smtClean="0">
                <a:effectLst>
                  <a:outerShdw blurRad="38100" dist="38100" dir="2700000" algn="tl">
                    <a:srgbClr val="000000">
                      <a:alpha val="43137"/>
                    </a:srgbClr>
                  </a:outerShdw>
                </a:effectLst>
                <a:latin typeface="+mn-lt"/>
              </a:rPr>
              <a:t>{</a:t>
            </a:r>
            <a:endParaRPr lang="en-US" sz="6600" dirty="0">
              <a:effectLst>
                <a:outerShdw blurRad="38100" dist="38100" dir="2700000" algn="tl">
                  <a:srgbClr val="000000">
                    <a:alpha val="43137"/>
                  </a:srgbClr>
                </a:outerShdw>
              </a:effectLst>
              <a:latin typeface="+mn-lt"/>
            </a:endParaRPr>
          </a:p>
        </p:txBody>
      </p:sp>
      <p:sp>
        <p:nvSpPr>
          <p:cNvPr id="2" name="Title 1"/>
          <p:cNvSpPr>
            <a:spLocks noGrp="1"/>
          </p:cNvSpPr>
          <p:nvPr>
            <p:ph type="ctrTitle"/>
          </p:nvPr>
        </p:nvSpPr>
        <p:spPr>
          <a:xfrm>
            <a:off x="777240" y="1219200"/>
            <a:ext cx="7543800" cy="2152650"/>
          </a:xfrm>
        </p:spPr>
        <p:txBody>
          <a:bodyPr>
            <a:noAutofit/>
          </a:bodyPr>
          <a:lstStyle>
            <a:lvl1pPr>
              <a:defRPr sz="60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133600" y="3375491"/>
            <a:ext cx="6172200" cy="685800"/>
          </a:xfrm>
        </p:spPr>
        <p:txBody>
          <a:bodyPr anchor="ct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5" name="Date Placeholder 14"/>
          <p:cNvSpPr>
            <a:spLocks noGrp="1"/>
          </p:cNvSpPr>
          <p:nvPr>
            <p:ph type="dt" sz="half" idx="10"/>
          </p:nvPr>
        </p:nvSpPr>
        <p:spPr/>
        <p:txBody>
          <a:bodyPr/>
          <a:lstStyle/>
          <a:p>
            <a:fld id="{DECB9DAA-C687-422B-9A8E-FA4CB06689F7}" type="datetimeFigureOut">
              <a:rPr lang="en-IN" smtClean="0"/>
              <a:pPr/>
              <a:t>16-03-2024</a:t>
            </a:fld>
            <a:endParaRPr lang="en-IN"/>
          </a:p>
        </p:txBody>
      </p:sp>
      <p:sp>
        <p:nvSpPr>
          <p:cNvPr id="16" name="Slide Number Placeholder 15"/>
          <p:cNvSpPr>
            <a:spLocks noGrp="1"/>
          </p:cNvSpPr>
          <p:nvPr>
            <p:ph type="sldNum" sz="quarter" idx="11"/>
          </p:nvPr>
        </p:nvSpPr>
        <p:spPr/>
        <p:txBody>
          <a:bodyPr/>
          <a:lstStyle/>
          <a:p>
            <a:fld id="{82F3B0D1-DCDD-452E-962F-7A50CD804776}" type="slidenum">
              <a:rPr lang="en-IN" smtClean="0"/>
              <a:pPr/>
              <a:t>‹#›</a:t>
            </a:fld>
            <a:endParaRPr lang="en-IN"/>
          </a:p>
        </p:txBody>
      </p:sp>
      <p:sp>
        <p:nvSpPr>
          <p:cNvPr id="17" name="Footer Placeholder 16"/>
          <p:cNvSpPr>
            <a:spLocks noGrp="1"/>
          </p:cNvSpPr>
          <p:nvPr>
            <p:ph type="ftr" sz="quarter" idx="12"/>
          </p:nvPr>
        </p:nvSpPr>
        <p:spPr/>
        <p:txBody>
          <a:bodyPr/>
          <a:lstStyle/>
          <a:p>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133600" y="685801"/>
            <a:ext cx="5791200" cy="3505199"/>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CB9DAA-C687-422B-9A8E-FA4CB06689F7}" type="datetimeFigureOut">
              <a:rPr lang="en-IN" smtClean="0"/>
              <a:pPr/>
              <a:t>16-03-2024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F3B0D1-DCDD-452E-962F-7A50CD804776}"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09600" y="609601"/>
            <a:ext cx="2133600" cy="5181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895600" y="685801"/>
            <a:ext cx="5029200" cy="45720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ECB9DAA-C687-422B-9A8E-FA4CB06689F7}" type="datetimeFigureOut">
              <a:rPr lang="en-IN" smtClean="0"/>
              <a:pPr/>
              <a:t>16-03-2024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F3B0D1-DCDD-452E-962F-7A50CD804776}"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4" name="Date Placeholder 13"/>
          <p:cNvSpPr>
            <a:spLocks noGrp="1"/>
          </p:cNvSpPr>
          <p:nvPr>
            <p:ph type="dt" sz="half" idx="10"/>
          </p:nvPr>
        </p:nvSpPr>
        <p:spPr/>
        <p:txBody>
          <a:bodyPr/>
          <a:lstStyle/>
          <a:p>
            <a:fld id="{DECB9DAA-C687-422B-9A8E-FA4CB06689F7}" type="datetimeFigureOut">
              <a:rPr lang="en-IN" smtClean="0"/>
              <a:pPr/>
              <a:t>16-03-2024</a:t>
            </a:fld>
            <a:endParaRPr lang="en-IN"/>
          </a:p>
        </p:txBody>
      </p:sp>
      <p:sp>
        <p:nvSpPr>
          <p:cNvPr id="15" name="Slide Number Placeholder 14"/>
          <p:cNvSpPr>
            <a:spLocks noGrp="1"/>
          </p:cNvSpPr>
          <p:nvPr>
            <p:ph type="sldNum" sz="quarter" idx="11"/>
          </p:nvPr>
        </p:nvSpPr>
        <p:spPr/>
        <p:txBody>
          <a:bodyPr/>
          <a:lstStyle/>
          <a:p>
            <a:fld id="{82F3B0D1-DCDD-452E-962F-7A50CD804776}" type="slidenum">
              <a:rPr lang="en-IN" smtClean="0"/>
              <a:pPr/>
              <a:t>‹#›</a:t>
            </a:fld>
            <a:endParaRPr lang="en-IN"/>
          </a:p>
        </p:txBody>
      </p:sp>
      <p:sp>
        <p:nvSpPr>
          <p:cNvPr id="16" name="Footer Placeholder 15"/>
          <p:cNvSpPr>
            <a:spLocks noGrp="1"/>
          </p:cNvSpPr>
          <p:nvPr>
            <p:ph type="ftr" sz="quarter" idx="12"/>
          </p:nvPr>
        </p:nvSpPr>
        <p:spPr/>
        <p:txBody>
          <a:bodyPr/>
          <a:lstStyle/>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TextBox 7"/>
          <p:cNvSpPr txBox="1"/>
          <p:nvPr/>
        </p:nvSpPr>
        <p:spPr>
          <a:xfrm>
            <a:off x="4267200" y="4074497"/>
            <a:ext cx="457200" cy="1015663"/>
          </a:xfrm>
          <a:prstGeom prst="rect">
            <a:avLst/>
          </a:prstGeom>
          <a:noFill/>
        </p:spPr>
        <p:txBody>
          <a:bodyPr wrap="square" lIns="0" tIns="0" rIns="0" bIns="0" rtlCol="0" anchor="t" anchorCtr="0">
            <a:spAutoFit/>
          </a:bodyPr>
          <a:lstStyle/>
          <a:p>
            <a:r>
              <a:rPr lang="en-US" sz="6600" dirty="0" smtClean="0">
                <a:effectLst>
                  <a:outerShdw blurRad="38100" dist="38100" dir="2700000" algn="tl">
                    <a:srgbClr val="000000">
                      <a:alpha val="43137"/>
                    </a:srgbClr>
                  </a:outerShdw>
                </a:effectLst>
                <a:latin typeface="+mn-lt"/>
              </a:rPr>
              <a:t>{</a:t>
            </a:r>
            <a:endParaRPr lang="en-US" sz="6600" dirty="0">
              <a:effectLst>
                <a:outerShdw blurRad="38100" dist="38100" dir="2700000" algn="tl">
                  <a:srgbClr val="000000">
                    <a:alpha val="43137"/>
                  </a:srgbClr>
                </a:outerShdw>
              </a:effectLst>
              <a:latin typeface="+mn-lt"/>
            </a:endParaRPr>
          </a:p>
        </p:txBody>
      </p:sp>
      <p:sp>
        <p:nvSpPr>
          <p:cNvPr id="3" name="Text Placeholder 2"/>
          <p:cNvSpPr>
            <a:spLocks noGrp="1"/>
          </p:cNvSpPr>
          <p:nvPr>
            <p:ph type="body" idx="1"/>
          </p:nvPr>
        </p:nvSpPr>
        <p:spPr>
          <a:xfrm>
            <a:off x="4572000" y="4267368"/>
            <a:ext cx="3733800" cy="731520"/>
          </a:xfrm>
        </p:spPr>
        <p:txBody>
          <a:bodyPr anchor="ctr">
            <a:normAutofit/>
          </a:bodyPr>
          <a:lstStyle>
            <a:lvl1pPr marL="0" indent="0">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2" name="Date Placeholder 11"/>
          <p:cNvSpPr>
            <a:spLocks noGrp="1"/>
          </p:cNvSpPr>
          <p:nvPr>
            <p:ph type="dt" sz="half" idx="10"/>
          </p:nvPr>
        </p:nvSpPr>
        <p:spPr/>
        <p:txBody>
          <a:bodyPr/>
          <a:lstStyle/>
          <a:p>
            <a:fld id="{DECB9DAA-C687-422B-9A8E-FA4CB06689F7}" type="datetimeFigureOut">
              <a:rPr lang="en-IN" smtClean="0"/>
              <a:pPr/>
              <a:t>16-03-2024</a:t>
            </a:fld>
            <a:endParaRPr lang="en-IN"/>
          </a:p>
        </p:txBody>
      </p:sp>
      <p:sp>
        <p:nvSpPr>
          <p:cNvPr id="13" name="Slide Number Placeholder 12"/>
          <p:cNvSpPr>
            <a:spLocks noGrp="1"/>
          </p:cNvSpPr>
          <p:nvPr>
            <p:ph type="sldNum" sz="quarter" idx="11"/>
          </p:nvPr>
        </p:nvSpPr>
        <p:spPr/>
        <p:txBody>
          <a:bodyPr/>
          <a:lstStyle/>
          <a:p>
            <a:fld id="{82F3B0D1-DCDD-452E-962F-7A50CD804776}" type="slidenum">
              <a:rPr lang="en-IN" smtClean="0"/>
              <a:pPr/>
              <a:t>‹#›</a:t>
            </a:fld>
            <a:endParaRPr lang="en-IN"/>
          </a:p>
        </p:txBody>
      </p:sp>
      <p:sp>
        <p:nvSpPr>
          <p:cNvPr id="14" name="Footer Placeholder 13"/>
          <p:cNvSpPr>
            <a:spLocks noGrp="1"/>
          </p:cNvSpPr>
          <p:nvPr>
            <p:ph type="ftr" sz="quarter" idx="12"/>
          </p:nvPr>
        </p:nvSpPr>
        <p:spPr/>
        <p:txBody>
          <a:bodyPr/>
          <a:lstStyle/>
          <a:p>
            <a:endParaRPr lang="en-IN"/>
          </a:p>
        </p:txBody>
      </p:sp>
      <p:sp>
        <p:nvSpPr>
          <p:cNvPr id="4" name="Title 3"/>
          <p:cNvSpPr>
            <a:spLocks noGrp="1"/>
          </p:cNvSpPr>
          <p:nvPr>
            <p:ph type="title"/>
          </p:nvPr>
        </p:nvSpPr>
        <p:spPr>
          <a:xfrm>
            <a:off x="2286000" y="1905000"/>
            <a:ext cx="6035040" cy="2350008"/>
          </a:xfrm>
        </p:spPr>
        <p:txBody>
          <a:bodyPr/>
          <a:lstStyle>
            <a:lvl1pPr marL="0" algn="l" defTabSz="914400" rtl="0" eaLnBrk="1" latinLnBrk="0" hangingPunct="1">
              <a:spcBef>
                <a:spcPct val="0"/>
              </a:spcBef>
              <a:buNone/>
              <a:defRPr lang="en-US" sz="5400" b="0" kern="1200" cap="none" dirty="0" smtClean="0">
                <a:solidFill>
                  <a:schemeClr val="tx1"/>
                </a:solidFill>
                <a:effectLst>
                  <a:outerShdw blurRad="38100" dist="38100" dir="2700000" algn="tl">
                    <a:srgbClr val="000000">
                      <a:alpha val="43137"/>
                    </a:srgbClr>
                  </a:outerShdw>
                </a:effectLst>
                <a:latin typeface="+mj-lt"/>
                <a:ea typeface="+mj-ea"/>
                <a:cs typeface="+mj-cs"/>
              </a:defRPr>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DECB9DAA-C687-422B-9A8E-FA4CB06689F7}" type="datetimeFigureOut">
              <a:rPr lang="en-IN" smtClean="0"/>
              <a:pPr/>
              <a:t>16-03-2024</a:t>
            </a:fld>
            <a:endParaRPr lang="en-IN"/>
          </a:p>
        </p:txBody>
      </p:sp>
      <p:sp>
        <p:nvSpPr>
          <p:cNvPr id="9" name="Slide Number Placeholder 8"/>
          <p:cNvSpPr>
            <a:spLocks noGrp="1"/>
          </p:cNvSpPr>
          <p:nvPr>
            <p:ph type="sldNum" sz="quarter" idx="11"/>
          </p:nvPr>
        </p:nvSpPr>
        <p:spPr/>
        <p:txBody>
          <a:bodyPr/>
          <a:lstStyle/>
          <a:p>
            <a:fld id="{82F3B0D1-DCDD-452E-962F-7A50CD804776}" type="slidenum">
              <a:rPr lang="en-IN" smtClean="0"/>
              <a:pPr/>
              <a:t>‹#›</a:t>
            </a:fld>
            <a:endParaRPr lang="en-IN"/>
          </a:p>
        </p:txBody>
      </p:sp>
      <p:sp>
        <p:nvSpPr>
          <p:cNvPr id="10" name="Footer Placeholder 9"/>
          <p:cNvSpPr>
            <a:spLocks noGrp="1"/>
          </p:cNvSpPr>
          <p:nvPr>
            <p:ph type="ftr" sz="quarter" idx="12"/>
          </p:nvPr>
        </p:nvSpPr>
        <p:spPr/>
        <p:txBody>
          <a:bodyPr/>
          <a:lstStyle/>
          <a:p>
            <a:endParaRPr lang="en-IN"/>
          </a:p>
        </p:txBody>
      </p:sp>
      <p:sp>
        <p:nvSpPr>
          <p:cNvPr id="11" name="Title 10"/>
          <p:cNvSpPr>
            <a:spLocks noGrp="1"/>
          </p:cNvSpPr>
          <p:nvPr>
            <p:ph type="title"/>
          </p:nvPr>
        </p:nvSpPr>
        <p:spPr/>
        <p:txBody>
          <a:bodyPr/>
          <a:lstStyle/>
          <a:p>
            <a:r>
              <a:rPr lang="en-US" smtClean="0"/>
              <a:t>Click to edit Master title style</a:t>
            </a:r>
            <a:endParaRPr lang="en-US" dirty="0"/>
          </a:p>
        </p:txBody>
      </p:sp>
      <p:sp>
        <p:nvSpPr>
          <p:cNvPr id="5" name="Content Placeholder 4"/>
          <p:cNvSpPr>
            <a:spLocks noGrp="1"/>
          </p:cNvSpPr>
          <p:nvPr>
            <p:ph sz="quarter" idx="13"/>
          </p:nvPr>
        </p:nvSpPr>
        <p:spPr>
          <a:xfrm>
            <a:off x="1344168" y="658368"/>
            <a:ext cx="3273552" cy="3429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6"/>
          <p:cNvSpPr>
            <a:spLocks noGrp="1"/>
          </p:cNvSpPr>
          <p:nvPr>
            <p:ph sz="quarter" idx="14"/>
          </p:nvPr>
        </p:nvSpPr>
        <p:spPr>
          <a:xfrm>
            <a:off x="5029200" y="658368"/>
            <a:ext cx="3273552" cy="34321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4112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44168" y="1371600"/>
            <a:ext cx="3276600"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2920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29200" y="1371600"/>
            <a:ext cx="3273552"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Box 12"/>
          <p:cNvSpPr txBox="1"/>
          <p:nvPr/>
        </p:nvSpPr>
        <p:spPr>
          <a:xfrm>
            <a:off x="1056640" y="520192"/>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8" name="TextBox 17"/>
          <p:cNvSpPr txBox="1"/>
          <p:nvPr/>
        </p:nvSpPr>
        <p:spPr>
          <a:xfrm>
            <a:off x="4780280" y="520192"/>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2" name="Title 11"/>
          <p:cNvSpPr>
            <a:spLocks noGrp="1"/>
          </p:cNvSpPr>
          <p:nvPr>
            <p:ph type="title"/>
          </p:nvPr>
        </p:nvSpPr>
        <p:spPr/>
        <p:txBody>
          <a:bodyPr/>
          <a:lstStyle/>
          <a:p>
            <a:r>
              <a:rPr lang="en-US" smtClean="0"/>
              <a:t>Click to edit Master title style</a:t>
            </a:r>
            <a:endParaRPr lang="en-US" dirty="0"/>
          </a:p>
        </p:txBody>
      </p:sp>
      <p:sp>
        <p:nvSpPr>
          <p:cNvPr id="14" name="Date Placeholder 13"/>
          <p:cNvSpPr>
            <a:spLocks noGrp="1"/>
          </p:cNvSpPr>
          <p:nvPr>
            <p:ph type="dt" sz="half" idx="10"/>
          </p:nvPr>
        </p:nvSpPr>
        <p:spPr/>
        <p:txBody>
          <a:bodyPr/>
          <a:lstStyle/>
          <a:p>
            <a:fld id="{DECB9DAA-C687-422B-9A8E-FA4CB06689F7}" type="datetimeFigureOut">
              <a:rPr lang="en-IN" smtClean="0"/>
              <a:pPr/>
              <a:t>16-03-2024</a:t>
            </a:fld>
            <a:endParaRPr lang="en-IN"/>
          </a:p>
        </p:txBody>
      </p:sp>
      <p:sp>
        <p:nvSpPr>
          <p:cNvPr id="15" name="Slide Number Placeholder 14"/>
          <p:cNvSpPr>
            <a:spLocks noGrp="1"/>
          </p:cNvSpPr>
          <p:nvPr>
            <p:ph type="sldNum" sz="quarter" idx="11"/>
          </p:nvPr>
        </p:nvSpPr>
        <p:spPr/>
        <p:txBody>
          <a:bodyPr/>
          <a:lstStyle/>
          <a:p>
            <a:fld id="{82F3B0D1-DCDD-452E-962F-7A50CD804776}" type="slidenum">
              <a:rPr lang="en-IN" smtClean="0"/>
              <a:pPr/>
              <a:t>‹#›</a:t>
            </a:fld>
            <a:endParaRPr lang="en-IN"/>
          </a:p>
        </p:txBody>
      </p:sp>
      <p:sp>
        <p:nvSpPr>
          <p:cNvPr id="16" name="Footer Placeholder 15"/>
          <p:cNvSpPr>
            <a:spLocks noGrp="1"/>
          </p:cNvSpPr>
          <p:nvPr>
            <p:ph type="ftr" sz="quarter" idx="12"/>
          </p:nvPr>
        </p:nvSpPr>
        <p:spPr/>
        <p:txBody>
          <a:bodyPr/>
          <a:lstStyle/>
          <a:p>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7" name="Date Placeholder 6"/>
          <p:cNvSpPr>
            <a:spLocks noGrp="1"/>
          </p:cNvSpPr>
          <p:nvPr>
            <p:ph type="dt" sz="half" idx="10"/>
          </p:nvPr>
        </p:nvSpPr>
        <p:spPr/>
        <p:txBody>
          <a:bodyPr/>
          <a:lstStyle/>
          <a:p>
            <a:fld id="{DECB9DAA-C687-422B-9A8E-FA4CB06689F7}" type="datetimeFigureOut">
              <a:rPr lang="en-IN" smtClean="0"/>
              <a:pPr/>
              <a:t>16-03-2024</a:t>
            </a:fld>
            <a:endParaRPr lang="en-IN"/>
          </a:p>
        </p:txBody>
      </p:sp>
      <p:sp>
        <p:nvSpPr>
          <p:cNvPr id="8" name="Slide Number Placeholder 7"/>
          <p:cNvSpPr>
            <a:spLocks noGrp="1"/>
          </p:cNvSpPr>
          <p:nvPr>
            <p:ph type="sldNum" sz="quarter" idx="11"/>
          </p:nvPr>
        </p:nvSpPr>
        <p:spPr/>
        <p:txBody>
          <a:bodyPr/>
          <a:lstStyle/>
          <a:p>
            <a:fld id="{82F3B0D1-DCDD-452E-962F-7A50CD804776}" type="slidenum">
              <a:rPr lang="en-IN" smtClean="0"/>
              <a:pPr/>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ECB9DAA-C687-422B-9A8E-FA4CB06689F7}" type="datetimeFigureOut">
              <a:rPr lang="en-IN" smtClean="0"/>
              <a:pPr/>
              <a:t>16-03-2024</a:t>
            </a:fld>
            <a:endParaRPr lang="en-IN"/>
          </a:p>
        </p:txBody>
      </p:sp>
      <p:sp>
        <p:nvSpPr>
          <p:cNvPr id="6" name="Slide Number Placeholder 5"/>
          <p:cNvSpPr>
            <a:spLocks noGrp="1"/>
          </p:cNvSpPr>
          <p:nvPr>
            <p:ph type="sldNum" sz="quarter" idx="11"/>
          </p:nvPr>
        </p:nvSpPr>
        <p:spPr/>
        <p:txBody>
          <a:bodyPr/>
          <a:lstStyle/>
          <a:p>
            <a:fld id="{82F3B0D1-DCDD-452E-962F-7A50CD804776}" type="slidenum">
              <a:rPr lang="en-IN" smtClean="0"/>
              <a:pPr/>
              <a:t>‹#›</a:t>
            </a:fld>
            <a:endParaRPr lang="en-IN"/>
          </a:p>
        </p:txBody>
      </p:sp>
      <p:sp>
        <p:nvSpPr>
          <p:cNvPr id="7" name="Footer Placeholder 6"/>
          <p:cNvSpPr>
            <a:spLocks noGrp="1"/>
          </p:cNvSpPr>
          <p:nvPr>
            <p:ph type="ftr" sz="quarter" idx="12"/>
          </p:nvPr>
        </p:nvSpPr>
        <p:spPr/>
        <p:txBody>
          <a:bodyPr/>
          <a:lstStyle/>
          <a:p>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TextBox 8"/>
          <p:cNvSpPr txBox="1"/>
          <p:nvPr/>
        </p:nvSpPr>
        <p:spPr>
          <a:xfrm>
            <a:off x="5328920" y="1774588"/>
            <a:ext cx="457200" cy="1231106"/>
          </a:xfrm>
          <a:prstGeom prst="rect">
            <a:avLst/>
          </a:prstGeom>
          <a:noFill/>
        </p:spPr>
        <p:txBody>
          <a:bodyPr wrap="square" lIns="0" tIns="0" rIns="0" bIns="0" rtlCol="0" anchor="t" anchorCtr="0">
            <a:spAutoFit/>
          </a:bodyPr>
          <a:lstStyle/>
          <a:p>
            <a:r>
              <a:rPr lang="en-US" sz="8000" dirty="0" smtClean="0">
                <a:effectLst>
                  <a:outerShdw blurRad="38100" dist="38100" dir="2700000" algn="tl">
                    <a:srgbClr val="000000">
                      <a:alpha val="43137"/>
                    </a:srgbClr>
                  </a:outerShdw>
                </a:effectLst>
                <a:latin typeface="+mn-lt"/>
              </a:rPr>
              <a:t>{</a:t>
            </a:r>
            <a:endParaRPr lang="en-US" sz="8000"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a:xfrm>
            <a:off x="838200" y="685801"/>
            <a:ext cx="4343400" cy="3429000"/>
          </a:xfrm>
        </p:spPr>
        <p:txBody>
          <a:bodyPr anchor="ct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15000" y="685801"/>
            <a:ext cx="2590800" cy="3429000"/>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Date Placeholder 14"/>
          <p:cNvSpPr>
            <a:spLocks noGrp="1"/>
          </p:cNvSpPr>
          <p:nvPr>
            <p:ph type="dt" sz="half" idx="10"/>
          </p:nvPr>
        </p:nvSpPr>
        <p:spPr/>
        <p:txBody>
          <a:bodyPr/>
          <a:lstStyle/>
          <a:p>
            <a:fld id="{DECB9DAA-C687-422B-9A8E-FA4CB06689F7}" type="datetimeFigureOut">
              <a:rPr lang="en-IN" smtClean="0"/>
              <a:pPr/>
              <a:t>16-03-2024</a:t>
            </a:fld>
            <a:endParaRPr lang="en-IN"/>
          </a:p>
        </p:txBody>
      </p:sp>
      <p:sp>
        <p:nvSpPr>
          <p:cNvPr id="16" name="Slide Number Placeholder 15"/>
          <p:cNvSpPr>
            <a:spLocks noGrp="1"/>
          </p:cNvSpPr>
          <p:nvPr>
            <p:ph type="sldNum" sz="quarter" idx="11"/>
          </p:nvPr>
        </p:nvSpPr>
        <p:spPr/>
        <p:txBody>
          <a:bodyPr/>
          <a:lstStyle/>
          <a:p>
            <a:fld id="{82F3B0D1-DCDD-452E-962F-7A50CD804776}" type="slidenum">
              <a:rPr lang="en-IN" smtClean="0"/>
              <a:pPr/>
              <a:t>‹#›</a:t>
            </a:fld>
            <a:endParaRPr lang="en-IN"/>
          </a:p>
        </p:txBody>
      </p:sp>
      <p:sp>
        <p:nvSpPr>
          <p:cNvPr id="17" name="Footer Placeholder 16"/>
          <p:cNvSpPr>
            <a:spLocks noGrp="1"/>
          </p:cNvSpPr>
          <p:nvPr>
            <p:ph type="ftr" sz="quarter" idx="12"/>
          </p:nvPr>
        </p:nvSpPr>
        <p:spPr/>
        <p:txBody>
          <a:bodyPr/>
          <a:lstStyle/>
          <a:p>
            <a:endParaRPr lang="en-IN"/>
          </a:p>
        </p:txBody>
      </p:sp>
      <p:sp>
        <p:nvSpPr>
          <p:cNvPr id="18" name="Title 17"/>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219200" y="612775"/>
            <a:ext cx="6705600" cy="2546985"/>
          </a:xfrm>
          <a:effectLst>
            <a:outerShdw blurRad="152400" dist="317500" dir="5400000" sx="90000" sy="-19000" rotWithShape="0">
              <a:prstClr val="black">
                <a:alpha val="15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2743200" y="3453047"/>
            <a:ext cx="5029200" cy="720804"/>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Box 8"/>
          <p:cNvSpPr txBox="1"/>
          <p:nvPr/>
        </p:nvSpPr>
        <p:spPr>
          <a:xfrm>
            <a:off x="2435352" y="3331464"/>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1" name="Title 10"/>
          <p:cNvSpPr>
            <a:spLocks noGrp="1"/>
          </p:cNvSpPr>
          <p:nvPr>
            <p:ph type="title"/>
          </p:nvPr>
        </p:nvSpPr>
        <p:spPr/>
        <p:txBody>
          <a:bodyPr/>
          <a:lstStyle/>
          <a:p>
            <a:r>
              <a:rPr lang="en-US" smtClean="0"/>
              <a:t>Click to edit Master title style</a:t>
            </a:r>
            <a:endParaRPr lang="en-US"/>
          </a:p>
        </p:txBody>
      </p:sp>
      <p:sp>
        <p:nvSpPr>
          <p:cNvPr id="13" name="Date Placeholder 12"/>
          <p:cNvSpPr>
            <a:spLocks noGrp="1"/>
          </p:cNvSpPr>
          <p:nvPr>
            <p:ph type="dt" sz="half" idx="10"/>
          </p:nvPr>
        </p:nvSpPr>
        <p:spPr/>
        <p:txBody>
          <a:bodyPr/>
          <a:lstStyle/>
          <a:p>
            <a:fld id="{DECB9DAA-C687-422B-9A8E-FA4CB06689F7}" type="datetimeFigureOut">
              <a:rPr lang="en-IN" smtClean="0"/>
              <a:pPr/>
              <a:t>16-03-2024</a:t>
            </a:fld>
            <a:endParaRPr lang="en-IN"/>
          </a:p>
        </p:txBody>
      </p:sp>
      <p:sp>
        <p:nvSpPr>
          <p:cNvPr id="14" name="Slide Number Placeholder 13"/>
          <p:cNvSpPr>
            <a:spLocks noGrp="1"/>
          </p:cNvSpPr>
          <p:nvPr>
            <p:ph type="sldNum" sz="quarter" idx="11"/>
          </p:nvPr>
        </p:nvSpPr>
        <p:spPr/>
        <p:txBody>
          <a:bodyPr/>
          <a:lstStyle/>
          <a:p>
            <a:fld id="{82F3B0D1-DCDD-452E-962F-7A50CD804776}" type="slidenum">
              <a:rPr lang="en-IN" smtClean="0"/>
              <a:pPr/>
              <a:t>‹#›</a:t>
            </a:fld>
            <a:endParaRPr lang="en-IN"/>
          </a:p>
        </p:txBody>
      </p:sp>
      <p:sp>
        <p:nvSpPr>
          <p:cNvPr id="15" name="Footer Placeholder 14"/>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a:gsLst>
              <a:gs pos="0">
                <a:schemeClr val="accent6">
                  <a:lumMod val="50000"/>
                  <a:alpha val="36000"/>
                </a:schemeClr>
              </a:gs>
              <a:gs pos="100000">
                <a:schemeClr val="bg2">
                  <a:alpha val="1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rot="19724275">
            <a:off x="1373221" y="1038440"/>
            <a:ext cx="7240620" cy="5706987"/>
          </a:xfrm>
          <a:prstGeom prst="ellipse">
            <a:avLst/>
          </a:prstGeom>
          <a:gradFill flip="none" rotWithShape="1">
            <a:gsLst>
              <a:gs pos="0">
                <a:schemeClr val="accent6">
                  <a:lumMod val="60000"/>
                  <a:lumOff val="40000"/>
                  <a:alpha val="7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rot="17656910">
            <a:off x="-274211" y="1165875"/>
            <a:ext cx="5538472" cy="4480459"/>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rot="19724275">
            <a:off x="3277955" y="116854"/>
            <a:ext cx="6479362" cy="4754757"/>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77240" y="4876800"/>
            <a:ext cx="7543800" cy="9144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2133600" y="685801"/>
            <a:ext cx="6096000" cy="3657599"/>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54738"/>
            <a:ext cx="2133600" cy="365125"/>
          </a:xfrm>
          <a:prstGeom prst="rect">
            <a:avLst/>
          </a:prstGeom>
        </p:spPr>
        <p:txBody>
          <a:bodyPr vert="horz" lIns="91440" tIns="45720" rIns="91440" bIns="45720" rtlCol="0" anchor="t"/>
          <a:lstStyle>
            <a:lvl1pPr algn="r">
              <a:defRPr sz="1100">
                <a:solidFill>
                  <a:schemeClr val="tx1">
                    <a:alpha val="60000"/>
                  </a:schemeClr>
                </a:solidFill>
                <a:effectLst/>
              </a:defRPr>
            </a:lvl1pPr>
          </a:lstStyle>
          <a:p>
            <a:fld id="{DECB9DAA-C687-422B-9A8E-FA4CB06689F7}" type="datetimeFigureOut">
              <a:rPr lang="en-IN" smtClean="0"/>
              <a:pPr/>
              <a:t>16-03-2024</a:t>
            </a:fld>
            <a:endParaRPr lang="en-IN"/>
          </a:p>
        </p:txBody>
      </p:sp>
      <p:sp>
        <p:nvSpPr>
          <p:cNvPr id="5" name="Footer Placeholder 4"/>
          <p:cNvSpPr>
            <a:spLocks noGrp="1"/>
          </p:cNvSpPr>
          <p:nvPr>
            <p:ph type="ftr" sz="quarter" idx="3"/>
          </p:nvPr>
        </p:nvSpPr>
        <p:spPr>
          <a:xfrm>
            <a:off x="822960" y="6154738"/>
            <a:ext cx="4572000" cy="365125"/>
          </a:xfrm>
          <a:prstGeom prst="rect">
            <a:avLst/>
          </a:prstGeom>
        </p:spPr>
        <p:txBody>
          <a:bodyPr vert="horz" lIns="91440" tIns="45720" rIns="91440" bIns="45720" rtlCol="0" anchor="t"/>
          <a:lstStyle>
            <a:lvl1pPr algn="l">
              <a:defRPr sz="1100">
                <a:solidFill>
                  <a:schemeClr val="tx1">
                    <a:alpha val="60000"/>
                  </a:schemeClr>
                </a:solidFill>
                <a:effectLst/>
              </a:defRPr>
            </a:lvl1pPr>
          </a:lstStyle>
          <a:p>
            <a:endParaRPr lang="en-IN"/>
          </a:p>
        </p:txBody>
      </p:sp>
      <p:sp>
        <p:nvSpPr>
          <p:cNvPr id="6" name="Slide Number Placeholder 5"/>
          <p:cNvSpPr>
            <a:spLocks noGrp="1"/>
          </p:cNvSpPr>
          <p:nvPr>
            <p:ph type="sldNum" sz="quarter" idx="4"/>
          </p:nvPr>
        </p:nvSpPr>
        <p:spPr>
          <a:xfrm>
            <a:off x="822960" y="5842000"/>
            <a:ext cx="2133600" cy="304800"/>
          </a:xfrm>
          <a:prstGeom prst="rect">
            <a:avLst/>
          </a:prstGeom>
        </p:spPr>
        <p:txBody>
          <a:bodyPr vert="horz" lIns="91440" tIns="45720" rIns="91440" bIns="9144" rtlCol="0" anchor="b"/>
          <a:lstStyle>
            <a:lvl1pPr algn="l">
              <a:defRPr sz="1600">
                <a:solidFill>
                  <a:schemeClr val="tx1">
                    <a:alpha val="60000"/>
                  </a:schemeClr>
                </a:solidFill>
                <a:effectLst/>
              </a:defRPr>
            </a:lvl1pPr>
          </a:lstStyle>
          <a:p>
            <a:fld id="{82F3B0D1-DCDD-452E-962F-7A50CD804776}" type="slidenum">
              <a:rPr lang="en-IN" smtClean="0"/>
              <a:pPr/>
              <a:t>‹#›</a:t>
            </a:fld>
            <a:endParaRPr lang="en-IN"/>
          </a:p>
        </p:txBody>
      </p:sp>
    </p:spTree>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6000" dirty="0" smtClean="0"/>
              <a:t>UNIT-1 PPT CONCEPTS</a:t>
            </a:r>
            <a:endParaRPr lang="en-IN" sz="6000" dirty="0"/>
          </a:p>
        </p:txBody>
      </p:sp>
    </p:spTree>
    <p:extLst>
      <p:ext uri="{BB962C8B-B14F-4D97-AF65-F5344CB8AC3E}">
        <p14:creationId xmlns:p14="http://schemas.microsoft.com/office/powerpoint/2010/main" val="2473894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1.PNG"/>
          <p:cNvPicPr>
            <a:picLocks noGrp="1"/>
          </p:cNvPicPr>
          <p:nvPr>
            <p:ph idx="1"/>
          </p:nvPr>
        </p:nvPicPr>
        <p:blipFill>
          <a:blip r:embed="rId2"/>
          <a:stretch>
            <a:fillRect/>
          </a:stretch>
        </p:blipFill>
        <p:spPr>
          <a:xfrm>
            <a:off x="395536" y="764704"/>
            <a:ext cx="8280920" cy="5328592"/>
          </a:xfrm>
          <a:prstGeom prst="rect">
            <a:avLst/>
          </a:prstGeom>
        </p:spPr>
      </p:pic>
    </p:spTree>
    <p:extLst>
      <p:ext uri="{BB962C8B-B14F-4D97-AF65-F5344CB8AC3E}">
        <p14:creationId xmlns:p14="http://schemas.microsoft.com/office/powerpoint/2010/main" val="754009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normAutofit fontScale="92500" lnSpcReduction="20000"/>
          </a:bodyPr>
          <a:lstStyle/>
          <a:p>
            <a:pPr marL="0" indent="0">
              <a:buNone/>
            </a:pPr>
            <a:r>
              <a:rPr lang="en-IN" sz="3000" dirty="0">
                <a:latin typeface="Times New Roman" pitchFamily="18" charset="0"/>
                <a:cs typeface="Times New Roman" pitchFamily="18" charset="0"/>
              </a:rPr>
              <a:t>2. </a:t>
            </a:r>
            <a:r>
              <a:rPr lang="en-IN" sz="3000" b="1" i="1" u="sng" dirty="0">
                <a:latin typeface="Times New Roman" pitchFamily="18" charset="0"/>
                <a:cs typeface="Times New Roman" pitchFamily="18" charset="0"/>
              </a:rPr>
              <a:t>Model-based reflex agent</a:t>
            </a:r>
          </a:p>
          <a:p>
            <a:pPr lvl="0"/>
            <a:r>
              <a:rPr lang="en-IN" sz="3000" dirty="0">
                <a:latin typeface="Times New Roman" pitchFamily="18" charset="0"/>
                <a:cs typeface="Times New Roman" pitchFamily="18" charset="0"/>
              </a:rPr>
              <a:t>The Model-based agent can work in a partially observable environment, and track the situation.</a:t>
            </a:r>
          </a:p>
          <a:p>
            <a:pPr lvl="0"/>
            <a:r>
              <a:rPr lang="en-IN" sz="3000" dirty="0">
                <a:latin typeface="Times New Roman" pitchFamily="18" charset="0"/>
                <a:cs typeface="Times New Roman" pitchFamily="18" charset="0"/>
              </a:rPr>
              <a:t>A model-based agent has two important factors:</a:t>
            </a:r>
          </a:p>
          <a:p>
            <a:pPr lvl="1"/>
            <a:r>
              <a:rPr lang="en-IN" sz="3000" b="1" dirty="0">
                <a:latin typeface="Times New Roman" pitchFamily="18" charset="0"/>
                <a:cs typeface="Times New Roman" pitchFamily="18" charset="0"/>
              </a:rPr>
              <a:t>Model:</a:t>
            </a:r>
            <a:r>
              <a:rPr lang="en-IN" sz="3000" dirty="0">
                <a:latin typeface="Times New Roman" pitchFamily="18" charset="0"/>
                <a:cs typeface="Times New Roman" pitchFamily="18" charset="0"/>
              </a:rPr>
              <a:t> It is knowledge about "how things happen in the world," so it is called a Model-based agent.</a:t>
            </a:r>
          </a:p>
          <a:p>
            <a:pPr lvl="1"/>
            <a:r>
              <a:rPr lang="en-IN" sz="3000" b="1" dirty="0">
                <a:latin typeface="Times New Roman" pitchFamily="18" charset="0"/>
                <a:cs typeface="Times New Roman" pitchFamily="18" charset="0"/>
              </a:rPr>
              <a:t>Internal State:</a:t>
            </a:r>
            <a:r>
              <a:rPr lang="en-IN" sz="3000" dirty="0">
                <a:latin typeface="Times New Roman" pitchFamily="18" charset="0"/>
                <a:cs typeface="Times New Roman" pitchFamily="18" charset="0"/>
              </a:rPr>
              <a:t> It is a representation of the current state based on percept history.</a:t>
            </a:r>
          </a:p>
          <a:p>
            <a:pPr lvl="0"/>
            <a:r>
              <a:rPr lang="en-IN" sz="3000" dirty="0">
                <a:latin typeface="Times New Roman" pitchFamily="18" charset="0"/>
                <a:cs typeface="Times New Roman" pitchFamily="18" charset="0"/>
              </a:rPr>
              <a:t>These agents have the model, "which is knowledge of the world" and based on the model they perform actions.</a:t>
            </a:r>
          </a:p>
          <a:p>
            <a:pPr lvl="0"/>
            <a:r>
              <a:rPr lang="en-IN" sz="3000" dirty="0">
                <a:latin typeface="Times New Roman" pitchFamily="18" charset="0"/>
                <a:cs typeface="Times New Roman" pitchFamily="18" charset="0"/>
              </a:rPr>
              <a:t>Updating the agent state requires information about:</a:t>
            </a:r>
          </a:p>
          <a:p>
            <a:pPr lvl="1"/>
            <a:r>
              <a:rPr lang="en-IN" sz="3000" dirty="0">
                <a:latin typeface="Times New Roman" pitchFamily="18" charset="0"/>
                <a:cs typeface="Times New Roman" pitchFamily="18" charset="0"/>
              </a:rPr>
              <a:t>How the world evolves</a:t>
            </a:r>
          </a:p>
          <a:p>
            <a:pPr lvl="1"/>
            <a:r>
              <a:rPr lang="en-IN" sz="3000" dirty="0">
                <a:latin typeface="Times New Roman" pitchFamily="18" charset="0"/>
                <a:cs typeface="Times New Roman" pitchFamily="18" charset="0"/>
              </a:rPr>
              <a:t>How the agent's action affects the world.</a:t>
            </a:r>
          </a:p>
          <a:p>
            <a:endParaRPr lang="en-IN" dirty="0"/>
          </a:p>
        </p:txBody>
      </p:sp>
    </p:spTree>
    <p:extLst>
      <p:ext uri="{BB962C8B-B14F-4D97-AF65-F5344CB8AC3E}">
        <p14:creationId xmlns:p14="http://schemas.microsoft.com/office/powerpoint/2010/main" val="401863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Types of AI Agents"/>
          <p:cNvPicPr>
            <a:picLocks noGrp="1"/>
          </p:cNvPicPr>
          <p:nvPr>
            <p:ph idx="1"/>
          </p:nvPr>
        </p:nvPicPr>
        <p:blipFill>
          <a:blip r:embed="rId2"/>
          <a:stretch>
            <a:fillRect/>
          </a:stretch>
        </p:blipFill>
        <p:spPr bwMode="auto">
          <a:xfrm>
            <a:off x="2786062" y="857250"/>
            <a:ext cx="4791075" cy="3314700"/>
          </a:xfrm>
          <a:prstGeom prst="rect">
            <a:avLst/>
          </a:prstGeom>
          <a:noFill/>
          <a:ln w="9525">
            <a:noFill/>
            <a:miter lim="800000"/>
            <a:headEnd/>
            <a:tailEnd/>
          </a:ln>
        </p:spPr>
      </p:pic>
    </p:spTree>
    <p:extLst>
      <p:ext uri="{BB962C8B-B14F-4D97-AF65-F5344CB8AC3E}">
        <p14:creationId xmlns:p14="http://schemas.microsoft.com/office/powerpoint/2010/main" val="2175235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2.PNG"/>
          <p:cNvPicPr>
            <a:picLocks noGrp="1"/>
          </p:cNvPicPr>
          <p:nvPr>
            <p:ph idx="1"/>
          </p:nvPr>
        </p:nvPicPr>
        <p:blipFill>
          <a:blip r:embed="rId2"/>
          <a:stretch>
            <a:fillRect/>
          </a:stretch>
        </p:blipFill>
        <p:spPr>
          <a:xfrm>
            <a:off x="323528" y="620688"/>
            <a:ext cx="8424936" cy="5328592"/>
          </a:xfrm>
          <a:prstGeom prst="rect">
            <a:avLst/>
          </a:prstGeom>
        </p:spPr>
      </p:pic>
    </p:spTree>
    <p:extLst>
      <p:ext uri="{BB962C8B-B14F-4D97-AF65-F5344CB8AC3E}">
        <p14:creationId xmlns:p14="http://schemas.microsoft.com/office/powerpoint/2010/main" val="3259041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a:bodyPr>
          <a:lstStyle/>
          <a:p>
            <a:pPr marL="0" indent="0">
              <a:buNone/>
            </a:pPr>
            <a:r>
              <a:rPr lang="en-IN" dirty="0"/>
              <a:t>3. </a:t>
            </a:r>
            <a:r>
              <a:rPr lang="en-IN" dirty="0">
                <a:latin typeface="Times New Roman" pitchFamily="18" charset="0"/>
                <a:cs typeface="Times New Roman" pitchFamily="18" charset="0"/>
              </a:rPr>
              <a:t>Goal-based agents</a:t>
            </a:r>
            <a:endParaRPr lang="en-IN" b="1" dirty="0">
              <a:latin typeface="Times New Roman" pitchFamily="18" charset="0"/>
              <a:cs typeface="Times New Roman" pitchFamily="18" charset="0"/>
            </a:endParaRPr>
          </a:p>
          <a:p>
            <a:pPr lvl="0"/>
            <a:r>
              <a:rPr lang="en-IN" dirty="0">
                <a:latin typeface="Times New Roman" pitchFamily="18" charset="0"/>
                <a:cs typeface="Times New Roman" pitchFamily="18" charset="0"/>
              </a:rPr>
              <a:t>The knowledge of the current state environment is not always sufficient to decide for an agent to what to do.</a:t>
            </a:r>
          </a:p>
          <a:p>
            <a:pPr lvl="0"/>
            <a:r>
              <a:rPr lang="en-IN" dirty="0">
                <a:latin typeface="Times New Roman" pitchFamily="18" charset="0"/>
                <a:cs typeface="Times New Roman" pitchFamily="18" charset="0"/>
              </a:rPr>
              <a:t>The agent needs to know its goal which describes desirable situations.</a:t>
            </a:r>
          </a:p>
          <a:p>
            <a:pPr lvl="0"/>
            <a:r>
              <a:rPr lang="en-IN" dirty="0">
                <a:latin typeface="Times New Roman" pitchFamily="18" charset="0"/>
                <a:cs typeface="Times New Roman" pitchFamily="18" charset="0"/>
              </a:rPr>
              <a:t>Goal-based agents expand the capabilities of the model-based agent by having the "goal" information.</a:t>
            </a:r>
          </a:p>
          <a:p>
            <a:pPr lvl="0"/>
            <a:r>
              <a:rPr lang="en-IN" dirty="0">
                <a:latin typeface="Times New Roman" pitchFamily="18" charset="0"/>
                <a:cs typeface="Times New Roman" pitchFamily="18" charset="0"/>
              </a:rPr>
              <a:t>They choose an action, so that they can achieve the goal.</a:t>
            </a:r>
          </a:p>
          <a:p>
            <a:pPr lvl="0"/>
            <a:r>
              <a:rPr lang="en-IN" dirty="0">
                <a:latin typeface="Times New Roman" pitchFamily="18" charset="0"/>
                <a:cs typeface="Times New Roman" pitchFamily="18" charset="0"/>
              </a:rPr>
              <a:t>These agents may have to consider a long sequence of possible actions before deciding whether the goal is achieved or not. Such considerations of different scenario are called searching and planning, which makes an agent proactive.</a:t>
            </a:r>
          </a:p>
          <a:p>
            <a:endParaRPr lang="en-IN" dirty="0"/>
          </a:p>
        </p:txBody>
      </p:sp>
    </p:spTree>
    <p:extLst>
      <p:ext uri="{BB962C8B-B14F-4D97-AF65-F5344CB8AC3E}">
        <p14:creationId xmlns:p14="http://schemas.microsoft.com/office/powerpoint/2010/main" val="31999618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Types of AI Agents"/>
          <p:cNvPicPr>
            <a:picLocks noGrp="1"/>
          </p:cNvPicPr>
          <p:nvPr>
            <p:ph idx="1"/>
          </p:nvPr>
        </p:nvPicPr>
        <p:blipFill>
          <a:blip r:embed="rId2"/>
          <a:stretch>
            <a:fillRect/>
          </a:stretch>
        </p:blipFill>
        <p:spPr bwMode="auto">
          <a:xfrm>
            <a:off x="2786062" y="857250"/>
            <a:ext cx="4791075" cy="3314700"/>
          </a:xfrm>
          <a:prstGeom prst="rect">
            <a:avLst/>
          </a:prstGeom>
          <a:noFill/>
          <a:ln w="9525">
            <a:noFill/>
            <a:miter lim="800000"/>
            <a:headEnd/>
            <a:tailEnd/>
          </a:ln>
        </p:spPr>
      </p:pic>
    </p:spTree>
    <p:extLst>
      <p:ext uri="{BB962C8B-B14F-4D97-AF65-F5344CB8AC3E}">
        <p14:creationId xmlns:p14="http://schemas.microsoft.com/office/powerpoint/2010/main" val="30872414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fontScale="92500" lnSpcReduction="10000"/>
          </a:bodyPr>
          <a:lstStyle/>
          <a:p>
            <a:pPr marL="0" indent="0">
              <a:buNone/>
            </a:pPr>
            <a:r>
              <a:rPr lang="en-IN" dirty="0"/>
              <a:t>4</a:t>
            </a:r>
            <a:r>
              <a:rPr lang="en-IN" b="1" i="1" u="sng" dirty="0">
                <a:latin typeface="Times New Roman" pitchFamily="18" charset="0"/>
                <a:cs typeface="Times New Roman" pitchFamily="18" charset="0"/>
              </a:rPr>
              <a:t>. Utility-based agents</a:t>
            </a:r>
          </a:p>
          <a:p>
            <a:pPr lvl="0"/>
            <a:r>
              <a:rPr lang="en-IN" sz="3000" dirty="0">
                <a:latin typeface="Times New Roman" pitchFamily="18" charset="0"/>
                <a:cs typeface="Times New Roman" pitchFamily="18" charset="0"/>
              </a:rPr>
              <a:t>These agents are similar to the goal-based agent but provide an extra component of utility measurement which makes them different by providing a measure of success at a given state.</a:t>
            </a:r>
          </a:p>
          <a:p>
            <a:pPr lvl="0"/>
            <a:r>
              <a:rPr lang="en-IN" sz="3000" dirty="0">
                <a:latin typeface="Times New Roman" pitchFamily="18" charset="0"/>
                <a:cs typeface="Times New Roman" pitchFamily="18" charset="0"/>
              </a:rPr>
              <a:t>Utility-based agent act based not only goals but also the best way to achieve the goal.</a:t>
            </a:r>
          </a:p>
          <a:p>
            <a:pPr lvl="0"/>
            <a:r>
              <a:rPr lang="en-IN" sz="3000" dirty="0">
                <a:latin typeface="Times New Roman" pitchFamily="18" charset="0"/>
                <a:cs typeface="Times New Roman" pitchFamily="18" charset="0"/>
              </a:rPr>
              <a:t>The Utility-based agent is useful when there are multiple possible alternatives, and an agent has to choose in order to perform the best action.</a:t>
            </a:r>
          </a:p>
          <a:p>
            <a:pPr lvl="0"/>
            <a:r>
              <a:rPr lang="en-IN" sz="3000" dirty="0">
                <a:latin typeface="Times New Roman" pitchFamily="18" charset="0"/>
                <a:cs typeface="Times New Roman" pitchFamily="18" charset="0"/>
              </a:rPr>
              <a:t>The utility function maps each state to a real number to check how efficiently each action achieves the goals.</a:t>
            </a:r>
          </a:p>
          <a:p>
            <a:endParaRPr lang="en-IN" dirty="0"/>
          </a:p>
        </p:txBody>
      </p:sp>
    </p:spTree>
    <p:extLst>
      <p:ext uri="{BB962C8B-B14F-4D97-AF65-F5344CB8AC3E}">
        <p14:creationId xmlns:p14="http://schemas.microsoft.com/office/powerpoint/2010/main" val="33758487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Types of AI Agents"/>
          <p:cNvPicPr>
            <a:picLocks noGrp="1"/>
          </p:cNvPicPr>
          <p:nvPr>
            <p:ph idx="1"/>
          </p:nvPr>
        </p:nvPicPr>
        <p:blipFill>
          <a:blip r:embed="rId2"/>
          <a:stretch>
            <a:fillRect/>
          </a:stretch>
        </p:blipFill>
        <p:spPr bwMode="auto">
          <a:xfrm>
            <a:off x="2786062" y="857250"/>
            <a:ext cx="4791075" cy="3314700"/>
          </a:xfrm>
          <a:prstGeom prst="rect">
            <a:avLst/>
          </a:prstGeom>
          <a:noFill/>
          <a:ln w="9525">
            <a:noFill/>
            <a:miter lim="800000"/>
            <a:headEnd/>
            <a:tailEnd/>
          </a:ln>
        </p:spPr>
      </p:pic>
    </p:spTree>
    <p:extLst>
      <p:ext uri="{BB962C8B-B14F-4D97-AF65-F5344CB8AC3E}">
        <p14:creationId xmlns:p14="http://schemas.microsoft.com/office/powerpoint/2010/main" val="1315846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a:bodyPr>
          <a:lstStyle/>
          <a:p>
            <a:pPr marL="0" indent="0">
              <a:buNone/>
            </a:pPr>
            <a:r>
              <a:rPr lang="en-IN" dirty="0"/>
              <a:t>5</a:t>
            </a:r>
            <a:r>
              <a:rPr lang="en-IN" sz="2800" dirty="0">
                <a:latin typeface="Times New Roman" pitchFamily="18" charset="0"/>
                <a:cs typeface="Times New Roman" pitchFamily="18" charset="0"/>
              </a:rPr>
              <a:t>. </a:t>
            </a:r>
            <a:r>
              <a:rPr lang="en-IN" sz="2800" b="1" i="1" u="sng" dirty="0">
                <a:latin typeface="Times New Roman" pitchFamily="18" charset="0"/>
                <a:cs typeface="Times New Roman" pitchFamily="18" charset="0"/>
              </a:rPr>
              <a:t>Learning Agents</a:t>
            </a:r>
          </a:p>
          <a:p>
            <a:pPr lvl="0"/>
            <a:r>
              <a:rPr lang="en-IN" sz="2800" dirty="0">
                <a:latin typeface="Times New Roman" pitchFamily="18" charset="0"/>
                <a:cs typeface="Times New Roman" pitchFamily="18" charset="0"/>
              </a:rPr>
              <a:t>A learning agent in AI is the type of agent which can learn from its past experiences, or it has learning capabilities.</a:t>
            </a:r>
          </a:p>
          <a:p>
            <a:pPr lvl="0"/>
            <a:r>
              <a:rPr lang="en-IN" sz="2800" dirty="0">
                <a:latin typeface="Times New Roman" pitchFamily="18" charset="0"/>
                <a:cs typeface="Times New Roman" pitchFamily="18" charset="0"/>
              </a:rPr>
              <a:t>It starts to act with basic knowledge and then able to act and adapt automatically through learning.</a:t>
            </a:r>
          </a:p>
          <a:p>
            <a:pPr lvl="0"/>
            <a:r>
              <a:rPr lang="en-IN" sz="2800" dirty="0">
                <a:latin typeface="Times New Roman" pitchFamily="18" charset="0"/>
                <a:cs typeface="Times New Roman" pitchFamily="18" charset="0"/>
              </a:rPr>
              <a:t>A learning agent has mainly four conceptual components, which are:</a:t>
            </a:r>
          </a:p>
          <a:p>
            <a:pPr lvl="1"/>
            <a:r>
              <a:rPr lang="en-IN" b="1" dirty="0">
                <a:latin typeface="Times New Roman" pitchFamily="18" charset="0"/>
                <a:cs typeface="Times New Roman" pitchFamily="18" charset="0"/>
              </a:rPr>
              <a:t>Learning element:</a:t>
            </a:r>
            <a:r>
              <a:rPr lang="en-IN" dirty="0">
                <a:latin typeface="Times New Roman" pitchFamily="18" charset="0"/>
                <a:cs typeface="Times New Roman" pitchFamily="18" charset="0"/>
              </a:rPr>
              <a:t> It is responsible for making improvements by learning from environment</a:t>
            </a:r>
          </a:p>
          <a:p>
            <a:endParaRPr lang="en-IN" dirty="0"/>
          </a:p>
        </p:txBody>
      </p:sp>
    </p:spTree>
    <p:extLst>
      <p:ext uri="{BB962C8B-B14F-4D97-AF65-F5344CB8AC3E}">
        <p14:creationId xmlns:p14="http://schemas.microsoft.com/office/powerpoint/2010/main" val="26091863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a:bodyPr>
          <a:lstStyle/>
          <a:p>
            <a:pPr lvl="1"/>
            <a:r>
              <a:rPr lang="en-IN" b="1" dirty="0">
                <a:latin typeface="Times New Roman" pitchFamily="18" charset="0"/>
                <a:cs typeface="Times New Roman" pitchFamily="18" charset="0"/>
              </a:rPr>
              <a:t>Critic:</a:t>
            </a:r>
            <a:r>
              <a:rPr lang="en-IN" dirty="0">
                <a:latin typeface="Times New Roman" pitchFamily="18" charset="0"/>
                <a:cs typeface="Times New Roman" pitchFamily="18" charset="0"/>
              </a:rPr>
              <a:t> Learning element takes feedback from critic which describes that how well the agent is doing with respect to a fixed performance standard.</a:t>
            </a:r>
          </a:p>
          <a:p>
            <a:pPr lvl="1"/>
            <a:r>
              <a:rPr lang="en-IN" b="1" dirty="0">
                <a:latin typeface="Times New Roman" pitchFamily="18" charset="0"/>
                <a:cs typeface="Times New Roman" pitchFamily="18" charset="0"/>
              </a:rPr>
              <a:t>Performance element:</a:t>
            </a:r>
            <a:r>
              <a:rPr lang="en-IN" dirty="0">
                <a:latin typeface="Times New Roman" pitchFamily="18" charset="0"/>
                <a:cs typeface="Times New Roman" pitchFamily="18" charset="0"/>
              </a:rPr>
              <a:t> It is responsible for selecting external action</a:t>
            </a:r>
          </a:p>
          <a:p>
            <a:pPr lvl="1"/>
            <a:r>
              <a:rPr lang="en-IN" b="1" dirty="0">
                <a:latin typeface="Times New Roman" pitchFamily="18" charset="0"/>
                <a:cs typeface="Times New Roman" pitchFamily="18" charset="0"/>
              </a:rPr>
              <a:t>Problem generator:</a:t>
            </a:r>
            <a:r>
              <a:rPr lang="en-IN" dirty="0">
                <a:latin typeface="Times New Roman" pitchFamily="18" charset="0"/>
                <a:cs typeface="Times New Roman" pitchFamily="18" charset="0"/>
              </a:rPr>
              <a:t> This component is responsible for suggesting actions that will lead to new and informative experiences.</a:t>
            </a:r>
          </a:p>
          <a:p>
            <a:pPr lvl="0"/>
            <a:r>
              <a:rPr lang="en-IN" sz="2800" dirty="0">
                <a:latin typeface="Times New Roman" pitchFamily="18" charset="0"/>
                <a:cs typeface="Times New Roman" pitchFamily="18" charset="0"/>
              </a:rPr>
              <a:t>Hence, learning agents are able to learn, </a:t>
            </a:r>
            <a:r>
              <a:rPr lang="en-IN" sz="2800" dirty="0" err="1">
                <a:latin typeface="Times New Roman" pitchFamily="18" charset="0"/>
                <a:cs typeface="Times New Roman" pitchFamily="18" charset="0"/>
              </a:rPr>
              <a:t>analyze</a:t>
            </a:r>
            <a:r>
              <a:rPr lang="en-IN" sz="2800" dirty="0">
                <a:latin typeface="Times New Roman" pitchFamily="18" charset="0"/>
                <a:cs typeface="Times New Roman" pitchFamily="18" charset="0"/>
              </a:rPr>
              <a:t> performance, and look for new ways to improve the performance.</a:t>
            </a:r>
          </a:p>
          <a:p>
            <a:endParaRPr lang="en-IN" dirty="0"/>
          </a:p>
        </p:txBody>
      </p:sp>
    </p:spTree>
    <p:extLst>
      <p:ext uri="{BB962C8B-B14F-4D97-AF65-F5344CB8AC3E}">
        <p14:creationId xmlns:p14="http://schemas.microsoft.com/office/powerpoint/2010/main" val="1617996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55000" lnSpcReduction="20000"/>
          </a:bodyPr>
          <a:lstStyle/>
          <a:p>
            <a:r>
              <a:rPr lang="en-IN" sz="3600" dirty="0" smtClean="0">
                <a:latin typeface="Times New Roman" pitchFamily="18" charset="0"/>
                <a:cs typeface="Times New Roman" pitchFamily="18" charset="0"/>
              </a:rPr>
              <a:t>An intelligent agent is an autonomous entity which act upon </a:t>
            </a:r>
            <a:r>
              <a:rPr lang="en-IN" sz="3600" dirty="0" smtClean="0">
                <a:solidFill>
                  <a:srgbClr val="FF0000"/>
                </a:solidFill>
                <a:latin typeface="Times New Roman" pitchFamily="18" charset="0"/>
                <a:cs typeface="Times New Roman" pitchFamily="18" charset="0"/>
              </a:rPr>
              <a:t>an environment using sensors and actuators for achieving goals. </a:t>
            </a:r>
            <a:r>
              <a:rPr lang="en-IN" sz="3600" dirty="0" smtClean="0">
                <a:latin typeface="Times New Roman" pitchFamily="18" charset="0"/>
                <a:cs typeface="Times New Roman" pitchFamily="18" charset="0"/>
              </a:rPr>
              <a:t>An intelligent agent may learn from the environment to achieve their goals. A thermostat is an example of an intelligent agent.</a:t>
            </a:r>
          </a:p>
          <a:p>
            <a:r>
              <a:rPr lang="en-IN" sz="3600" dirty="0" smtClean="0">
                <a:latin typeface="Times New Roman" pitchFamily="18" charset="0"/>
                <a:cs typeface="Times New Roman" pitchFamily="18" charset="0"/>
              </a:rPr>
              <a:t>Following are the main four rules for an AI agent:</a:t>
            </a:r>
          </a:p>
          <a:p>
            <a:pPr lvl="0">
              <a:buNone/>
            </a:pPr>
            <a:r>
              <a:rPr lang="en-IN" sz="3600" b="1" dirty="0" smtClean="0">
                <a:latin typeface="Times New Roman" pitchFamily="18" charset="0"/>
                <a:cs typeface="Times New Roman" pitchFamily="18" charset="0"/>
              </a:rPr>
              <a:t>	Rule 1:</a:t>
            </a:r>
            <a:r>
              <a:rPr lang="en-IN" sz="3600" dirty="0" smtClean="0">
                <a:latin typeface="Times New Roman" pitchFamily="18" charset="0"/>
                <a:cs typeface="Times New Roman" pitchFamily="18" charset="0"/>
              </a:rPr>
              <a:t> An AI agent must have the ability to perceive the environment.</a:t>
            </a:r>
          </a:p>
          <a:p>
            <a:pPr lvl="0">
              <a:buNone/>
            </a:pPr>
            <a:r>
              <a:rPr lang="en-IN" sz="3600" b="1" dirty="0" smtClean="0">
                <a:latin typeface="Times New Roman" pitchFamily="18" charset="0"/>
                <a:cs typeface="Times New Roman" pitchFamily="18" charset="0"/>
              </a:rPr>
              <a:t>	Rule 2:</a:t>
            </a:r>
            <a:r>
              <a:rPr lang="en-IN" sz="3600" dirty="0" smtClean="0">
                <a:latin typeface="Times New Roman" pitchFamily="18" charset="0"/>
                <a:cs typeface="Times New Roman" pitchFamily="18" charset="0"/>
              </a:rPr>
              <a:t> The observation must be used to make decisions.</a:t>
            </a:r>
          </a:p>
          <a:p>
            <a:pPr lvl="0">
              <a:buNone/>
            </a:pPr>
            <a:r>
              <a:rPr lang="en-IN" sz="3600" b="1" dirty="0" smtClean="0">
                <a:latin typeface="Times New Roman" pitchFamily="18" charset="0"/>
                <a:cs typeface="Times New Roman" pitchFamily="18" charset="0"/>
              </a:rPr>
              <a:t>	Rule 3:</a:t>
            </a:r>
            <a:r>
              <a:rPr lang="en-IN" sz="3600" dirty="0" smtClean="0">
                <a:latin typeface="Times New Roman" pitchFamily="18" charset="0"/>
                <a:cs typeface="Times New Roman" pitchFamily="18" charset="0"/>
              </a:rPr>
              <a:t> Decision should result in an action.</a:t>
            </a:r>
          </a:p>
          <a:p>
            <a:pPr lvl="0">
              <a:buNone/>
            </a:pPr>
            <a:r>
              <a:rPr lang="en-IN" sz="3600" b="1" dirty="0" smtClean="0">
                <a:latin typeface="Times New Roman" pitchFamily="18" charset="0"/>
                <a:cs typeface="Times New Roman" pitchFamily="18" charset="0"/>
              </a:rPr>
              <a:t>	Rule 4:</a:t>
            </a:r>
            <a:r>
              <a:rPr lang="en-IN" sz="3600" dirty="0" smtClean="0">
                <a:latin typeface="Times New Roman" pitchFamily="18" charset="0"/>
                <a:cs typeface="Times New Roman" pitchFamily="18" charset="0"/>
              </a:rPr>
              <a:t> The action taken by an AI agent must be a rational action.</a:t>
            </a:r>
          </a:p>
          <a:p>
            <a:endParaRPr lang="en-IN" dirty="0"/>
          </a:p>
        </p:txBody>
      </p:sp>
      <p:sp>
        <p:nvSpPr>
          <p:cNvPr id="2" name="Title 1"/>
          <p:cNvSpPr>
            <a:spLocks noGrp="1"/>
          </p:cNvSpPr>
          <p:nvPr>
            <p:ph type="title"/>
          </p:nvPr>
        </p:nvSpPr>
        <p:spPr/>
        <p:txBody>
          <a:bodyPr>
            <a:normAutofit/>
          </a:bodyPr>
          <a:lstStyle/>
          <a:p>
            <a:r>
              <a:rPr lang="en-IN" u="sng" dirty="0" smtClean="0"/>
              <a:t>Intelligent Agents:</a:t>
            </a: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Types of AI Agents"/>
          <p:cNvPicPr>
            <a:picLocks noGrp="1"/>
          </p:cNvPicPr>
          <p:nvPr>
            <p:ph idx="1"/>
          </p:nvPr>
        </p:nvPicPr>
        <p:blipFill>
          <a:blip r:embed="rId2"/>
          <a:srcRect/>
          <a:stretch>
            <a:fillRect/>
          </a:stretch>
        </p:blipFill>
        <p:spPr bwMode="auto">
          <a:xfrm>
            <a:off x="467544" y="620688"/>
            <a:ext cx="7776864" cy="5616624"/>
          </a:xfrm>
          <a:prstGeom prst="rect">
            <a:avLst/>
          </a:prstGeom>
          <a:noFill/>
          <a:ln w="9525">
            <a:noFill/>
            <a:miter lim="800000"/>
            <a:headEnd/>
            <a:tailEnd/>
          </a:ln>
        </p:spPr>
      </p:pic>
    </p:spTree>
    <p:extLst>
      <p:ext uri="{BB962C8B-B14F-4D97-AF65-F5344CB8AC3E}">
        <p14:creationId xmlns:p14="http://schemas.microsoft.com/office/powerpoint/2010/main" val="3700824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505475"/>
          </a:xfrm>
        </p:spPr>
        <p:txBody>
          <a:bodyPr>
            <a:normAutofit fontScale="92500" lnSpcReduction="10000"/>
          </a:bodyPr>
          <a:lstStyle/>
          <a:p>
            <a:pPr marL="0" indent="0">
              <a:buNone/>
            </a:pPr>
            <a:r>
              <a:rPr lang="en-IN" sz="3000" b="1" u="sng" dirty="0">
                <a:latin typeface="Times New Roman" pitchFamily="18" charset="0"/>
                <a:cs typeface="Times New Roman" pitchFamily="18" charset="0"/>
              </a:rPr>
              <a:t>Agent Environment in AI</a:t>
            </a:r>
            <a:endParaRPr lang="en-IN" sz="3000" b="1" dirty="0">
              <a:latin typeface="Times New Roman" pitchFamily="18" charset="0"/>
              <a:cs typeface="Times New Roman" pitchFamily="18" charset="0"/>
            </a:endParaRPr>
          </a:p>
          <a:p>
            <a:r>
              <a:rPr lang="en-IN" sz="3000" dirty="0">
                <a:latin typeface="Times New Roman" pitchFamily="18" charset="0"/>
                <a:cs typeface="Times New Roman" pitchFamily="18" charset="0"/>
              </a:rPr>
              <a:t>An environment is everything in the world which surrounds the agent, but it is not a part of an agent itself. An environment can be described as a situation in which an agent is present.</a:t>
            </a:r>
          </a:p>
          <a:p>
            <a:r>
              <a:rPr lang="en-IN" sz="3000" dirty="0">
                <a:latin typeface="Times New Roman" pitchFamily="18" charset="0"/>
                <a:cs typeface="Times New Roman" pitchFamily="18" charset="0"/>
              </a:rPr>
              <a:t>The environment is where agent lives, operate and provide the agent with something to sense and act upon it. An environment is mostly said to be non-feministic.</a:t>
            </a:r>
          </a:p>
          <a:p>
            <a:pPr marL="0" indent="0">
              <a:buNone/>
            </a:pPr>
            <a:r>
              <a:rPr lang="en-IN" sz="3000" b="1" u="sng" dirty="0">
                <a:latin typeface="Times New Roman" pitchFamily="18" charset="0"/>
                <a:cs typeface="Times New Roman" pitchFamily="18" charset="0"/>
              </a:rPr>
              <a:t>Features of Environment</a:t>
            </a:r>
            <a:endParaRPr lang="en-IN" sz="3000" b="1" dirty="0">
              <a:latin typeface="Times New Roman" pitchFamily="18" charset="0"/>
              <a:cs typeface="Times New Roman" pitchFamily="18" charset="0"/>
            </a:endParaRPr>
          </a:p>
          <a:p>
            <a:r>
              <a:rPr lang="en-IN" sz="3000" dirty="0">
                <a:latin typeface="Times New Roman" pitchFamily="18" charset="0"/>
                <a:cs typeface="Times New Roman" pitchFamily="18" charset="0"/>
              </a:rPr>
              <a:t>As per Russell and </a:t>
            </a:r>
            <a:r>
              <a:rPr lang="en-IN" sz="3000" dirty="0" err="1">
                <a:latin typeface="Times New Roman" pitchFamily="18" charset="0"/>
                <a:cs typeface="Times New Roman" pitchFamily="18" charset="0"/>
              </a:rPr>
              <a:t>Norvig</a:t>
            </a:r>
            <a:r>
              <a:rPr lang="en-IN" sz="3000" dirty="0">
                <a:latin typeface="Times New Roman" pitchFamily="18" charset="0"/>
                <a:cs typeface="Times New Roman" pitchFamily="18" charset="0"/>
              </a:rPr>
              <a:t>, an environment can have various features from the point of view of an agent:</a:t>
            </a:r>
          </a:p>
          <a:p>
            <a:endParaRPr lang="en-IN" dirty="0"/>
          </a:p>
        </p:txBody>
      </p:sp>
    </p:spTree>
    <p:extLst>
      <p:ext uri="{BB962C8B-B14F-4D97-AF65-F5344CB8AC3E}">
        <p14:creationId xmlns:p14="http://schemas.microsoft.com/office/powerpoint/2010/main" val="26694508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505475"/>
          </a:xfrm>
        </p:spPr>
        <p:txBody>
          <a:bodyPr>
            <a:normAutofit/>
          </a:bodyPr>
          <a:lstStyle/>
          <a:p>
            <a:pPr lvl="0"/>
            <a:r>
              <a:rPr lang="en-IN" sz="2800" dirty="0">
                <a:latin typeface="Times New Roman" pitchFamily="18" charset="0"/>
                <a:cs typeface="Times New Roman" pitchFamily="18" charset="0"/>
              </a:rPr>
              <a:t>Fully observable </a:t>
            </a:r>
            <a:r>
              <a:rPr lang="en-IN" sz="2800" dirty="0" err="1">
                <a:latin typeface="Times New Roman" pitchFamily="18" charset="0"/>
                <a:cs typeface="Times New Roman" pitchFamily="18" charset="0"/>
              </a:rPr>
              <a:t>vs</a:t>
            </a:r>
            <a:r>
              <a:rPr lang="en-IN" sz="2800" dirty="0">
                <a:latin typeface="Times New Roman" pitchFamily="18" charset="0"/>
                <a:cs typeface="Times New Roman" pitchFamily="18" charset="0"/>
              </a:rPr>
              <a:t> Partially Observable</a:t>
            </a:r>
          </a:p>
          <a:p>
            <a:pPr lvl="0"/>
            <a:r>
              <a:rPr lang="en-IN" sz="2800" dirty="0">
                <a:latin typeface="Times New Roman" pitchFamily="18" charset="0"/>
                <a:cs typeface="Times New Roman" pitchFamily="18" charset="0"/>
              </a:rPr>
              <a:t>Static </a:t>
            </a:r>
            <a:r>
              <a:rPr lang="en-IN" sz="2800" dirty="0" err="1">
                <a:latin typeface="Times New Roman" pitchFamily="18" charset="0"/>
                <a:cs typeface="Times New Roman" pitchFamily="18" charset="0"/>
              </a:rPr>
              <a:t>vs</a:t>
            </a:r>
            <a:r>
              <a:rPr lang="en-IN" sz="2800" dirty="0">
                <a:latin typeface="Times New Roman" pitchFamily="18" charset="0"/>
                <a:cs typeface="Times New Roman" pitchFamily="18" charset="0"/>
              </a:rPr>
              <a:t> Dynamic</a:t>
            </a:r>
          </a:p>
          <a:p>
            <a:pPr lvl="0"/>
            <a:r>
              <a:rPr lang="en-IN" sz="2800" dirty="0">
                <a:latin typeface="Times New Roman" pitchFamily="18" charset="0"/>
                <a:cs typeface="Times New Roman" pitchFamily="18" charset="0"/>
              </a:rPr>
              <a:t>Discrete </a:t>
            </a:r>
            <a:r>
              <a:rPr lang="en-IN" sz="2800" dirty="0" err="1">
                <a:latin typeface="Times New Roman" pitchFamily="18" charset="0"/>
                <a:cs typeface="Times New Roman" pitchFamily="18" charset="0"/>
              </a:rPr>
              <a:t>vs</a:t>
            </a:r>
            <a:r>
              <a:rPr lang="en-IN" sz="2800" dirty="0">
                <a:latin typeface="Times New Roman" pitchFamily="18" charset="0"/>
                <a:cs typeface="Times New Roman" pitchFamily="18" charset="0"/>
              </a:rPr>
              <a:t> Continuous</a:t>
            </a:r>
          </a:p>
          <a:p>
            <a:pPr lvl="0"/>
            <a:r>
              <a:rPr lang="en-IN" sz="2800" dirty="0">
                <a:latin typeface="Times New Roman" pitchFamily="18" charset="0"/>
                <a:cs typeface="Times New Roman" pitchFamily="18" charset="0"/>
              </a:rPr>
              <a:t>Deterministic </a:t>
            </a:r>
            <a:r>
              <a:rPr lang="en-IN" sz="2800" dirty="0" err="1">
                <a:latin typeface="Times New Roman" pitchFamily="18" charset="0"/>
                <a:cs typeface="Times New Roman" pitchFamily="18" charset="0"/>
              </a:rPr>
              <a:t>vs</a:t>
            </a:r>
            <a:r>
              <a:rPr lang="en-IN" sz="2800" dirty="0">
                <a:latin typeface="Times New Roman" pitchFamily="18" charset="0"/>
                <a:cs typeface="Times New Roman" pitchFamily="18" charset="0"/>
              </a:rPr>
              <a:t> Stochastic</a:t>
            </a:r>
          </a:p>
          <a:p>
            <a:pPr lvl="0"/>
            <a:r>
              <a:rPr lang="en-IN" sz="2800" dirty="0">
                <a:latin typeface="Times New Roman" pitchFamily="18" charset="0"/>
                <a:cs typeface="Times New Roman" pitchFamily="18" charset="0"/>
              </a:rPr>
              <a:t>Single-agent </a:t>
            </a:r>
            <a:r>
              <a:rPr lang="en-IN" sz="2800" dirty="0" err="1">
                <a:latin typeface="Times New Roman" pitchFamily="18" charset="0"/>
                <a:cs typeface="Times New Roman" pitchFamily="18" charset="0"/>
              </a:rPr>
              <a:t>vs</a:t>
            </a:r>
            <a:r>
              <a:rPr lang="en-IN" sz="2800" dirty="0">
                <a:latin typeface="Times New Roman" pitchFamily="18" charset="0"/>
                <a:cs typeface="Times New Roman" pitchFamily="18" charset="0"/>
              </a:rPr>
              <a:t> Multi-agent</a:t>
            </a:r>
          </a:p>
          <a:p>
            <a:pPr lvl="0"/>
            <a:r>
              <a:rPr lang="en-IN" sz="2800" dirty="0">
                <a:latin typeface="Times New Roman" pitchFamily="18" charset="0"/>
                <a:cs typeface="Times New Roman" pitchFamily="18" charset="0"/>
              </a:rPr>
              <a:t>Episodic </a:t>
            </a:r>
            <a:r>
              <a:rPr lang="en-IN" sz="2800" dirty="0" err="1">
                <a:latin typeface="Times New Roman" pitchFamily="18" charset="0"/>
                <a:cs typeface="Times New Roman" pitchFamily="18" charset="0"/>
              </a:rPr>
              <a:t>vs</a:t>
            </a:r>
            <a:r>
              <a:rPr lang="en-IN" sz="2800" dirty="0">
                <a:latin typeface="Times New Roman" pitchFamily="18" charset="0"/>
                <a:cs typeface="Times New Roman" pitchFamily="18" charset="0"/>
              </a:rPr>
              <a:t> sequential</a:t>
            </a:r>
          </a:p>
          <a:p>
            <a:pPr lvl="0"/>
            <a:r>
              <a:rPr lang="en-IN" sz="2800" dirty="0">
                <a:latin typeface="Times New Roman" pitchFamily="18" charset="0"/>
                <a:cs typeface="Times New Roman" pitchFamily="18" charset="0"/>
              </a:rPr>
              <a:t>Known </a:t>
            </a:r>
            <a:r>
              <a:rPr lang="en-IN" sz="2800" dirty="0" err="1">
                <a:latin typeface="Times New Roman" pitchFamily="18" charset="0"/>
                <a:cs typeface="Times New Roman" pitchFamily="18" charset="0"/>
              </a:rPr>
              <a:t>vs</a:t>
            </a:r>
            <a:r>
              <a:rPr lang="en-IN" sz="2800" dirty="0">
                <a:latin typeface="Times New Roman" pitchFamily="18" charset="0"/>
                <a:cs typeface="Times New Roman" pitchFamily="18" charset="0"/>
              </a:rPr>
              <a:t> Unknown</a:t>
            </a:r>
          </a:p>
          <a:p>
            <a:pPr lvl="0"/>
            <a:r>
              <a:rPr lang="en-IN" sz="2800" dirty="0">
                <a:latin typeface="Times New Roman" pitchFamily="18" charset="0"/>
                <a:cs typeface="Times New Roman" pitchFamily="18" charset="0"/>
              </a:rPr>
              <a:t>Accessible </a:t>
            </a:r>
            <a:r>
              <a:rPr lang="en-IN" sz="2800" dirty="0" err="1">
                <a:latin typeface="Times New Roman" pitchFamily="18" charset="0"/>
                <a:cs typeface="Times New Roman" pitchFamily="18" charset="0"/>
              </a:rPr>
              <a:t>vs</a:t>
            </a:r>
            <a:r>
              <a:rPr lang="en-IN" sz="2800" dirty="0">
                <a:latin typeface="Times New Roman" pitchFamily="18" charset="0"/>
                <a:cs typeface="Times New Roman" pitchFamily="18" charset="0"/>
              </a:rPr>
              <a:t> Inaccessible</a:t>
            </a:r>
          </a:p>
          <a:p>
            <a:pPr marL="0" indent="0">
              <a:buNone/>
            </a:pPr>
            <a:endParaRPr lang="en-IN" dirty="0"/>
          </a:p>
        </p:txBody>
      </p:sp>
    </p:spTree>
    <p:extLst>
      <p:ext uri="{BB962C8B-B14F-4D97-AF65-F5344CB8AC3E}">
        <p14:creationId xmlns:p14="http://schemas.microsoft.com/office/powerpoint/2010/main" val="29110040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normAutofit/>
          </a:bodyPr>
          <a:lstStyle/>
          <a:p>
            <a:pPr marL="0" indent="0">
              <a:buNone/>
            </a:pPr>
            <a:r>
              <a:rPr lang="en-IN" sz="2800" dirty="0">
                <a:latin typeface="Times New Roman" pitchFamily="18" charset="0"/>
                <a:cs typeface="Times New Roman" pitchFamily="18" charset="0"/>
              </a:rPr>
              <a:t>1. </a:t>
            </a:r>
            <a:r>
              <a:rPr lang="en-IN" sz="2800" b="1" i="1" u="sng" dirty="0">
                <a:latin typeface="Times New Roman" pitchFamily="18" charset="0"/>
                <a:cs typeface="Times New Roman" pitchFamily="18" charset="0"/>
              </a:rPr>
              <a:t>Fully observable </a:t>
            </a:r>
            <a:r>
              <a:rPr lang="en-IN" sz="2800" b="1" i="1" u="sng" dirty="0" err="1">
                <a:latin typeface="Times New Roman" pitchFamily="18" charset="0"/>
                <a:cs typeface="Times New Roman" pitchFamily="18" charset="0"/>
              </a:rPr>
              <a:t>vs</a:t>
            </a:r>
            <a:r>
              <a:rPr lang="en-IN" sz="2800" b="1" i="1" u="sng" dirty="0">
                <a:latin typeface="Times New Roman" pitchFamily="18" charset="0"/>
                <a:cs typeface="Times New Roman" pitchFamily="18" charset="0"/>
              </a:rPr>
              <a:t> Partially Observable:</a:t>
            </a:r>
          </a:p>
          <a:p>
            <a:pPr lvl="0"/>
            <a:r>
              <a:rPr lang="en-IN" sz="2800" dirty="0">
                <a:latin typeface="Times New Roman" pitchFamily="18" charset="0"/>
                <a:cs typeface="Times New Roman" pitchFamily="18" charset="0"/>
              </a:rPr>
              <a:t>If an agent sensor can sense or access the complete state of an environment at each point of time then it is </a:t>
            </a:r>
            <a:r>
              <a:rPr lang="en-IN" sz="2800" b="1" dirty="0">
                <a:latin typeface="Times New Roman" pitchFamily="18" charset="0"/>
                <a:cs typeface="Times New Roman" pitchFamily="18" charset="0"/>
              </a:rPr>
              <a:t>a fully observable</a:t>
            </a:r>
            <a:r>
              <a:rPr lang="en-IN" sz="2800" dirty="0">
                <a:latin typeface="Times New Roman" pitchFamily="18" charset="0"/>
                <a:cs typeface="Times New Roman" pitchFamily="18" charset="0"/>
              </a:rPr>
              <a:t> environment, else it is </a:t>
            </a:r>
            <a:r>
              <a:rPr lang="en-IN" sz="2800" b="1" dirty="0">
                <a:latin typeface="Times New Roman" pitchFamily="18" charset="0"/>
                <a:cs typeface="Times New Roman" pitchFamily="18" charset="0"/>
              </a:rPr>
              <a:t>partially observable</a:t>
            </a:r>
            <a:r>
              <a:rPr lang="en-IN" sz="2800" dirty="0">
                <a:latin typeface="Times New Roman" pitchFamily="18" charset="0"/>
                <a:cs typeface="Times New Roman" pitchFamily="18" charset="0"/>
              </a:rPr>
              <a:t>.</a:t>
            </a:r>
          </a:p>
          <a:p>
            <a:pPr lvl="0"/>
            <a:r>
              <a:rPr lang="en-IN" sz="2800" dirty="0">
                <a:latin typeface="Times New Roman" pitchFamily="18" charset="0"/>
                <a:cs typeface="Times New Roman" pitchFamily="18" charset="0"/>
              </a:rPr>
              <a:t>A fully observable environment is easy as there is no need to maintain the internal state to keep track history of the world.</a:t>
            </a:r>
          </a:p>
          <a:p>
            <a:pPr lvl="0"/>
            <a:r>
              <a:rPr lang="en-IN" sz="2800" dirty="0">
                <a:latin typeface="Times New Roman" pitchFamily="18" charset="0"/>
                <a:cs typeface="Times New Roman" pitchFamily="18" charset="0"/>
              </a:rPr>
              <a:t>An agent with no sensors in all environments then such an environment is called as </a:t>
            </a:r>
            <a:r>
              <a:rPr lang="en-IN" sz="2800" b="1" dirty="0">
                <a:latin typeface="Times New Roman" pitchFamily="18" charset="0"/>
                <a:cs typeface="Times New Roman" pitchFamily="18" charset="0"/>
              </a:rPr>
              <a:t>unobservable</a:t>
            </a:r>
            <a:r>
              <a:rPr lang="en-IN" sz="2800" dirty="0">
                <a:latin typeface="Times New Roman" pitchFamily="18" charset="0"/>
                <a:cs typeface="Times New Roman" pitchFamily="18" charset="0"/>
              </a:rPr>
              <a:t>.</a:t>
            </a:r>
          </a:p>
          <a:p>
            <a:endParaRPr lang="en-IN" dirty="0"/>
          </a:p>
        </p:txBody>
      </p:sp>
    </p:spTree>
    <p:extLst>
      <p:ext uri="{BB962C8B-B14F-4D97-AF65-F5344CB8AC3E}">
        <p14:creationId xmlns:p14="http://schemas.microsoft.com/office/powerpoint/2010/main" val="20171822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a:bodyPr>
          <a:lstStyle/>
          <a:p>
            <a:pPr marL="0" indent="0">
              <a:buNone/>
            </a:pPr>
            <a:r>
              <a:rPr lang="en-IN" dirty="0"/>
              <a:t>2</a:t>
            </a:r>
            <a:r>
              <a:rPr lang="en-IN" b="1" i="1" u="sng" dirty="0">
                <a:latin typeface="Times New Roman" pitchFamily="18" charset="0"/>
                <a:cs typeface="Times New Roman" pitchFamily="18" charset="0"/>
              </a:rPr>
              <a:t>. Deterministic </a:t>
            </a:r>
            <a:r>
              <a:rPr lang="en-IN" b="1" i="1" u="sng" dirty="0" err="1">
                <a:latin typeface="Times New Roman" pitchFamily="18" charset="0"/>
                <a:cs typeface="Times New Roman" pitchFamily="18" charset="0"/>
              </a:rPr>
              <a:t>vs</a:t>
            </a:r>
            <a:r>
              <a:rPr lang="en-IN" b="1" i="1" u="sng" dirty="0">
                <a:latin typeface="Times New Roman" pitchFamily="18" charset="0"/>
                <a:cs typeface="Times New Roman" pitchFamily="18" charset="0"/>
              </a:rPr>
              <a:t> Stochastic:</a:t>
            </a:r>
          </a:p>
          <a:p>
            <a:pPr lvl="0"/>
            <a:r>
              <a:rPr lang="en-IN" sz="2800" dirty="0">
                <a:latin typeface="Times New Roman" pitchFamily="18" charset="0"/>
                <a:cs typeface="Times New Roman" pitchFamily="18" charset="0"/>
              </a:rPr>
              <a:t>If an agent's current state and selected action can completely determine the next state of the environment, then such environment is called a deterministic environment.</a:t>
            </a:r>
          </a:p>
          <a:p>
            <a:pPr lvl="0"/>
            <a:r>
              <a:rPr lang="en-IN" sz="2800" dirty="0">
                <a:latin typeface="Times New Roman" pitchFamily="18" charset="0"/>
                <a:cs typeface="Times New Roman" pitchFamily="18" charset="0"/>
              </a:rPr>
              <a:t>A stochastic environment is random in nature and cannot be determined completely by an agent.</a:t>
            </a:r>
          </a:p>
          <a:p>
            <a:pPr lvl="0"/>
            <a:r>
              <a:rPr lang="en-IN" sz="2800" dirty="0">
                <a:latin typeface="Times New Roman" pitchFamily="18" charset="0"/>
                <a:cs typeface="Times New Roman" pitchFamily="18" charset="0"/>
              </a:rPr>
              <a:t>In a deterministic, fully observable environment, agent does not need to worry about uncertainty.</a:t>
            </a:r>
          </a:p>
          <a:p>
            <a:endParaRPr lang="en-IN" dirty="0"/>
          </a:p>
        </p:txBody>
      </p:sp>
    </p:spTree>
    <p:extLst>
      <p:ext uri="{BB962C8B-B14F-4D97-AF65-F5344CB8AC3E}">
        <p14:creationId xmlns:p14="http://schemas.microsoft.com/office/powerpoint/2010/main" val="20610844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normAutofit fontScale="77500" lnSpcReduction="20000"/>
          </a:bodyPr>
          <a:lstStyle/>
          <a:p>
            <a:pPr marL="0" indent="0">
              <a:buNone/>
            </a:pPr>
            <a:r>
              <a:rPr lang="en-IN" dirty="0"/>
              <a:t>3. </a:t>
            </a:r>
            <a:r>
              <a:rPr lang="en-IN" sz="3400" b="1" i="1" u="sng" dirty="0">
                <a:latin typeface="Times New Roman" pitchFamily="18" charset="0"/>
                <a:cs typeface="Times New Roman" pitchFamily="18" charset="0"/>
              </a:rPr>
              <a:t>Episodic </a:t>
            </a:r>
            <a:r>
              <a:rPr lang="en-IN" sz="3400" b="1" i="1" u="sng" dirty="0" err="1">
                <a:latin typeface="Times New Roman" pitchFamily="18" charset="0"/>
                <a:cs typeface="Times New Roman" pitchFamily="18" charset="0"/>
              </a:rPr>
              <a:t>vs</a:t>
            </a:r>
            <a:r>
              <a:rPr lang="en-IN" sz="3400" b="1" i="1" u="sng" dirty="0">
                <a:latin typeface="Times New Roman" pitchFamily="18" charset="0"/>
                <a:cs typeface="Times New Roman" pitchFamily="18" charset="0"/>
              </a:rPr>
              <a:t> Sequential:</a:t>
            </a:r>
          </a:p>
          <a:p>
            <a:pPr lvl="0"/>
            <a:r>
              <a:rPr lang="en-IN" sz="3400" dirty="0">
                <a:latin typeface="Times New Roman" pitchFamily="18" charset="0"/>
                <a:cs typeface="Times New Roman" pitchFamily="18" charset="0"/>
              </a:rPr>
              <a:t>In an episodic environment, there is a series of one-shot actions, and only the current percept is required for the action.</a:t>
            </a:r>
          </a:p>
          <a:p>
            <a:pPr lvl="0"/>
            <a:r>
              <a:rPr lang="en-IN" sz="3400" dirty="0">
                <a:latin typeface="Times New Roman" pitchFamily="18" charset="0"/>
                <a:cs typeface="Times New Roman" pitchFamily="18" charset="0"/>
              </a:rPr>
              <a:t>However, in Sequential environment, an agent requires memory of past actions to determine the next best actions.</a:t>
            </a:r>
          </a:p>
          <a:p>
            <a:pPr marL="0" indent="0">
              <a:buNone/>
            </a:pPr>
            <a:r>
              <a:rPr lang="en-IN" sz="3400" dirty="0">
                <a:latin typeface="Times New Roman" pitchFamily="18" charset="0"/>
                <a:cs typeface="Times New Roman" pitchFamily="18" charset="0"/>
              </a:rPr>
              <a:t>4. </a:t>
            </a:r>
            <a:r>
              <a:rPr lang="en-IN" sz="3400" b="1" i="1" u="sng" dirty="0">
                <a:latin typeface="Times New Roman" pitchFamily="18" charset="0"/>
                <a:cs typeface="Times New Roman" pitchFamily="18" charset="0"/>
              </a:rPr>
              <a:t>Single-agent </a:t>
            </a:r>
            <a:r>
              <a:rPr lang="en-IN" sz="3400" b="1" i="1" u="sng" dirty="0" err="1">
                <a:latin typeface="Times New Roman" pitchFamily="18" charset="0"/>
                <a:cs typeface="Times New Roman" pitchFamily="18" charset="0"/>
              </a:rPr>
              <a:t>vs</a:t>
            </a:r>
            <a:r>
              <a:rPr lang="en-IN" sz="3400" b="1" i="1" u="sng" dirty="0">
                <a:latin typeface="Times New Roman" pitchFamily="18" charset="0"/>
                <a:cs typeface="Times New Roman" pitchFamily="18" charset="0"/>
              </a:rPr>
              <a:t> Multi-agent</a:t>
            </a:r>
          </a:p>
          <a:p>
            <a:pPr lvl="0"/>
            <a:r>
              <a:rPr lang="en-IN" sz="3400" dirty="0">
                <a:latin typeface="Times New Roman" pitchFamily="18" charset="0"/>
                <a:cs typeface="Times New Roman" pitchFamily="18" charset="0"/>
              </a:rPr>
              <a:t>If only one agent is involved in an environment, and operating by itself then such an environment is called single agent environment.</a:t>
            </a:r>
          </a:p>
          <a:p>
            <a:pPr lvl="0"/>
            <a:r>
              <a:rPr lang="en-IN" sz="3400" dirty="0">
                <a:latin typeface="Times New Roman" pitchFamily="18" charset="0"/>
                <a:cs typeface="Times New Roman" pitchFamily="18" charset="0"/>
              </a:rPr>
              <a:t>However, if multiple agents are operating in an environment, then such an environment is called a multi-agent environment.</a:t>
            </a:r>
          </a:p>
          <a:p>
            <a:pPr lvl="0"/>
            <a:r>
              <a:rPr lang="en-IN" sz="3400" dirty="0">
                <a:latin typeface="Times New Roman" pitchFamily="18" charset="0"/>
                <a:cs typeface="Times New Roman" pitchFamily="18" charset="0"/>
              </a:rPr>
              <a:t>The agent design problems in the multi-agent environment are different from single agent environment</a:t>
            </a:r>
            <a:r>
              <a:rPr lang="en-IN" dirty="0" smtClean="0"/>
              <a:t>.</a:t>
            </a:r>
            <a:endParaRPr lang="en-IN" dirty="0"/>
          </a:p>
        </p:txBody>
      </p:sp>
    </p:spTree>
    <p:extLst>
      <p:ext uri="{BB962C8B-B14F-4D97-AF65-F5344CB8AC3E}">
        <p14:creationId xmlns:p14="http://schemas.microsoft.com/office/powerpoint/2010/main" val="9395862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Autofit/>
          </a:bodyPr>
          <a:lstStyle/>
          <a:p>
            <a:pPr marL="0" indent="0">
              <a:buNone/>
            </a:pPr>
            <a:r>
              <a:rPr lang="en-IN" sz="2800" dirty="0">
                <a:latin typeface="Times New Roman" pitchFamily="18" charset="0"/>
                <a:cs typeface="Times New Roman" pitchFamily="18" charset="0"/>
              </a:rPr>
              <a:t>5. </a:t>
            </a:r>
            <a:r>
              <a:rPr lang="en-IN" sz="2800" b="1" i="1" u="sng" dirty="0">
                <a:latin typeface="Times New Roman" pitchFamily="18" charset="0"/>
                <a:cs typeface="Times New Roman" pitchFamily="18" charset="0"/>
              </a:rPr>
              <a:t>Static </a:t>
            </a:r>
            <a:r>
              <a:rPr lang="en-IN" sz="2800" b="1" i="1" u="sng" dirty="0" err="1">
                <a:latin typeface="Times New Roman" pitchFamily="18" charset="0"/>
                <a:cs typeface="Times New Roman" pitchFamily="18" charset="0"/>
              </a:rPr>
              <a:t>vs</a:t>
            </a:r>
            <a:r>
              <a:rPr lang="en-IN" sz="2800" b="1" i="1" u="sng" dirty="0">
                <a:latin typeface="Times New Roman" pitchFamily="18" charset="0"/>
                <a:cs typeface="Times New Roman" pitchFamily="18" charset="0"/>
              </a:rPr>
              <a:t> Dynamic:</a:t>
            </a:r>
          </a:p>
          <a:p>
            <a:pPr lvl="0"/>
            <a:r>
              <a:rPr lang="en-IN" sz="2800" dirty="0">
                <a:latin typeface="Times New Roman" pitchFamily="18" charset="0"/>
                <a:cs typeface="Times New Roman" pitchFamily="18" charset="0"/>
              </a:rPr>
              <a:t>If the environment can change itself while an agent is deliberating then such environment is called a dynamic environment else it is called a static environment.</a:t>
            </a:r>
          </a:p>
          <a:p>
            <a:pPr lvl="0"/>
            <a:r>
              <a:rPr lang="en-IN" sz="2800" dirty="0">
                <a:latin typeface="Times New Roman" pitchFamily="18" charset="0"/>
                <a:cs typeface="Times New Roman" pitchFamily="18" charset="0"/>
              </a:rPr>
              <a:t>Static environments are easy to deal because an agent does not need to continue looking at the world while deciding for an action.</a:t>
            </a:r>
          </a:p>
          <a:p>
            <a:pPr lvl="0"/>
            <a:r>
              <a:rPr lang="en-IN" sz="2800" dirty="0">
                <a:latin typeface="Times New Roman" pitchFamily="18" charset="0"/>
                <a:cs typeface="Times New Roman" pitchFamily="18" charset="0"/>
              </a:rPr>
              <a:t>However for dynamic environment, agents need to keep looking at the world at each action.</a:t>
            </a:r>
          </a:p>
          <a:p>
            <a:pPr lvl="0"/>
            <a:r>
              <a:rPr lang="en-IN" sz="2800" dirty="0">
                <a:latin typeface="Times New Roman" pitchFamily="18" charset="0"/>
                <a:cs typeface="Times New Roman" pitchFamily="18" charset="0"/>
              </a:rPr>
              <a:t>Taxi driving is an example of a dynamic environment whereas Crossword puzzles are an example of a static environment</a:t>
            </a:r>
            <a:r>
              <a:rPr lang="en-IN" sz="2800" dirty="0" smtClean="0">
                <a:latin typeface="Times New Roman" pitchFamily="18" charset="0"/>
                <a:cs typeface="Times New Roman" pitchFamily="18" charset="0"/>
              </a:rPr>
              <a:t>.</a:t>
            </a:r>
            <a:endParaRPr lang="en-IN" sz="2800" dirty="0">
              <a:latin typeface="Times New Roman" pitchFamily="18" charset="0"/>
              <a:cs typeface="Times New Roman" pitchFamily="18" charset="0"/>
            </a:endParaRPr>
          </a:p>
        </p:txBody>
      </p:sp>
    </p:spTree>
    <p:extLst>
      <p:ext uri="{BB962C8B-B14F-4D97-AF65-F5344CB8AC3E}">
        <p14:creationId xmlns:p14="http://schemas.microsoft.com/office/powerpoint/2010/main" val="40016763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normAutofit/>
          </a:bodyPr>
          <a:lstStyle/>
          <a:p>
            <a:pPr marL="0" indent="0">
              <a:buNone/>
            </a:pPr>
            <a:r>
              <a:rPr lang="en-IN" sz="2800" dirty="0">
                <a:latin typeface="Times New Roman" pitchFamily="18" charset="0"/>
                <a:cs typeface="Times New Roman" pitchFamily="18" charset="0"/>
              </a:rPr>
              <a:t>6. </a:t>
            </a:r>
            <a:r>
              <a:rPr lang="en-IN" sz="2800" b="1" i="1" u="sng" dirty="0">
                <a:latin typeface="Times New Roman" pitchFamily="18" charset="0"/>
                <a:cs typeface="Times New Roman" pitchFamily="18" charset="0"/>
              </a:rPr>
              <a:t>Discrete </a:t>
            </a:r>
            <a:r>
              <a:rPr lang="en-IN" sz="2800" b="1" i="1" u="sng" dirty="0" err="1">
                <a:latin typeface="Times New Roman" pitchFamily="18" charset="0"/>
                <a:cs typeface="Times New Roman" pitchFamily="18" charset="0"/>
              </a:rPr>
              <a:t>vs</a:t>
            </a:r>
            <a:r>
              <a:rPr lang="en-IN" sz="2800" b="1" i="1" u="sng" dirty="0">
                <a:latin typeface="Times New Roman" pitchFamily="18" charset="0"/>
                <a:cs typeface="Times New Roman" pitchFamily="18" charset="0"/>
              </a:rPr>
              <a:t> Continuous:</a:t>
            </a:r>
          </a:p>
          <a:p>
            <a:pPr lvl="0"/>
            <a:r>
              <a:rPr lang="en-IN" sz="2800" dirty="0">
                <a:latin typeface="Times New Roman" pitchFamily="18" charset="0"/>
                <a:cs typeface="Times New Roman" pitchFamily="18" charset="0"/>
              </a:rPr>
              <a:t>If in an environment there are a finite number of </a:t>
            </a:r>
            <a:r>
              <a:rPr lang="en-IN" sz="2800" dirty="0" err="1">
                <a:latin typeface="Times New Roman" pitchFamily="18" charset="0"/>
                <a:cs typeface="Times New Roman" pitchFamily="18" charset="0"/>
              </a:rPr>
              <a:t>percepts</a:t>
            </a:r>
            <a:r>
              <a:rPr lang="en-IN" sz="2800" dirty="0">
                <a:latin typeface="Times New Roman" pitchFamily="18" charset="0"/>
                <a:cs typeface="Times New Roman" pitchFamily="18" charset="0"/>
              </a:rPr>
              <a:t> and actions that can be performed within it, then such an environment is called a discrete environment else it is called continuous environment.</a:t>
            </a:r>
          </a:p>
          <a:p>
            <a:pPr lvl="0"/>
            <a:r>
              <a:rPr lang="en-IN" sz="2800" dirty="0">
                <a:latin typeface="Times New Roman" pitchFamily="18" charset="0"/>
                <a:cs typeface="Times New Roman" pitchFamily="18" charset="0"/>
              </a:rPr>
              <a:t>A chess </a:t>
            </a:r>
            <a:r>
              <a:rPr lang="en-IN" sz="2800" dirty="0" err="1">
                <a:latin typeface="Times New Roman" pitchFamily="18" charset="0"/>
                <a:cs typeface="Times New Roman" pitchFamily="18" charset="0"/>
              </a:rPr>
              <a:t>gamecomes</a:t>
            </a:r>
            <a:r>
              <a:rPr lang="en-IN" sz="2800" dirty="0">
                <a:latin typeface="Times New Roman" pitchFamily="18" charset="0"/>
                <a:cs typeface="Times New Roman" pitchFamily="18" charset="0"/>
              </a:rPr>
              <a:t> under discrete environment as there is a finite number of moves that can be performed.</a:t>
            </a:r>
          </a:p>
          <a:p>
            <a:pPr lvl="0"/>
            <a:r>
              <a:rPr lang="en-IN" sz="2800" dirty="0">
                <a:latin typeface="Times New Roman" pitchFamily="18" charset="0"/>
                <a:cs typeface="Times New Roman" pitchFamily="18" charset="0"/>
              </a:rPr>
              <a:t>A self-driving car is an example of a continuous environment.</a:t>
            </a:r>
          </a:p>
          <a:p>
            <a:endParaRPr lang="en-IN" dirty="0"/>
          </a:p>
        </p:txBody>
      </p:sp>
    </p:spTree>
    <p:extLst>
      <p:ext uri="{BB962C8B-B14F-4D97-AF65-F5344CB8AC3E}">
        <p14:creationId xmlns:p14="http://schemas.microsoft.com/office/powerpoint/2010/main" val="16003248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a:bodyPr>
          <a:lstStyle/>
          <a:p>
            <a:pPr marL="0" indent="0">
              <a:buNone/>
            </a:pPr>
            <a:r>
              <a:rPr lang="en-IN" sz="2800" b="1" i="1" u="sng" dirty="0">
                <a:latin typeface="Times New Roman" pitchFamily="18" charset="0"/>
                <a:cs typeface="Times New Roman" pitchFamily="18" charset="0"/>
              </a:rPr>
              <a:t>7. Known </a:t>
            </a:r>
            <a:r>
              <a:rPr lang="en-IN" sz="2800" b="1" i="1" u="sng" dirty="0" err="1">
                <a:latin typeface="Times New Roman" pitchFamily="18" charset="0"/>
                <a:cs typeface="Times New Roman" pitchFamily="18" charset="0"/>
              </a:rPr>
              <a:t>vs</a:t>
            </a:r>
            <a:r>
              <a:rPr lang="en-IN" sz="2800" b="1" i="1" u="sng" dirty="0">
                <a:latin typeface="Times New Roman" pitchFamily="18" charset="0"/>
                <a:cs typeface="Times New Roman" pitchFamily="18" charset="0"/>
              </a:rPr>
              <a:t> Unknown</a:t>
            </a:r>
          </a:p>
          <a:p>
            <a:pPr lvl="0"/>
            <a:r>
              <a:rPr lang="en-IN" sz="2800" dirty="0">
                <a:latin typeface="Times New Roman" pitchFamily="18" charset="0"/>
                <a:cs typeface="Times New Roman" pitchFamily="18" charset="0"/>
              </a:rPr>
              <a:t>Known and unknown are not actually a feature of an environment, but it is an agent's state of knowledge to perform an action.</a:t>
            </a:r>
          </a:p>
          <a:p>
            <a:pPr lvl="0"/>
            <a:r>
              <a:rPr lang="en-IN" sz="2800" dirty="0">
                <a:latin typeface="Times New Roman" pitchFamily="18" charset="0"/>
                <a:cs typeface="Times New Roman" pitchFamily="18" charset="0"/>
              </a:rPr>
              <a:t>In a known environment, the results for all actions are known to the agent. While in unknown environment, agent needs to learn how it works in order to perform an action.</a:t>
            </a:r>
          </a:p>
          <a:p>
            <a:pPr lvl="0"/>
            <a:r>
              <a:rPr lang="en-IN" sz="2800" dirty="0">
                <a:latin typeface="Times New Roman" pitchFamily="18" charset="0"/>
                <a:cs typeface="Times New Roman" pitchFamily="18" charset="0"/>
              </a:rPr>
              <a:t>It is quite possible that a known environment to be partially observable and an Unknown environment to be fully observable.</a:t>
            </a:r>
          </a:p>
          <a:p>
            <a:endParaRPr lang="en-IN" sz="2800" dirty="0">
              <a:latin typeface="Times New Roman" pitchFamily="18" charset="0"/>
              <a:cs typeface="Times New Roman" pitchFamily="18" charset="0"/>
            </a:endParaRPr>
          </a:p>
        </p:txBody>
      </p:sp>
    </p:spTree>
    <p:extLst>
      <p:ext uri="{BB962C8B-B14F-4D97-AF65-F5344CB8AC3E}">
        <p14:creationId xmlns:p14="http://schemas.microsoft.com/office/powerpoint/2010/main" val="38976725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a:bodyPr>
          <a:lstStyle/>
          <a:p>
            <a:pPr marL="0" indent="0">
              <a:buNone/>
            </a:pPr>
            <a:r>
              <a:rPr lang="en-IN" sz="2800" dirty="0">
                <a:latin typeface="Times New Roman" pitchFamily="18" charset="0"/>
                <a:cs typeface="Times New Roman" pitchFamily="18" charset="0"/>
              </a:rPr>
              <a:t>8</a:t>
            </a:r>
            <a:r>
              <a:rPr lang="en-IN" sz="2800" b="1" i="1" u="sng" dirty="0">
                <a:latin typeface="Times New Roman" pitchFamily="18" charset="0"/>
                <a:cs typeface="Times New Roman" pitchFamily="18" charset="0"/>
              </a:rPr>
              <a:t>. Accessible </a:t>
            </a:r>
            <a:r>
              <a:rPr lang="en-IN" sz="2800" b="1" i="1" u="sng" dirty="0" err="1">
                <a:latin typeface="Times New Roman" pitchFamily="18" charset="0"/>
                <a:cs typeface="Times New Roman" pitchFamily="18" charset="0"/>
              </a:rPr>
              <a:t>vs</a:t>
            </a:r>
            <a:r>
              <a:rPr lang="en-IN" sz="2800" b="1" i="1" u="sng" dirty="0">
                <a:latin typeface="Times New Roman" pitchFamily="18" charset="0"/>
                <a:cs typeface="Times New Roman" pitchFamily="18" charset="0"/>
              </a:rPr>
              <a:t> Inaccessible</a:t>
            </a:r>
          </a:p>
          <a:p>
            <a:pPr lvl="0"/>
            <a:r>
              <a:rPr lang="en-IN" sz="2800" dirty="0">
                <a:latin typeface="Times New Roman" pitchFamily="18" charset="0"/>
                <a:cs typeface="Times New Roman" pitchFamily="18" charset="0"/>
              </a:rPr>
              <a:t>If an agent can obtain complete and accurate information about the state's environment, then such an environment is called an Accessible environment else it is called </a:t>
            </a:r>
            <a:r>
              <a:rPr lang="en-IN" sz="2800" b="1" dirty="0">
                <a:solidFill>
                  <a:srgbClr val="FFC000"/>
                </a:solidFill>
                <a:latin typeface="Times New Roman" pitchFamily="18" charset="0"/>
                <a:cs typeface="Times New Roman" pitchFamily="18" charset="0"/>
              </a:rPr>
              <a:t>inaccessible.</a:t>
            </a:r>
          </a:p>
          <a:p>
            <a:r>
              <a:rPr lang="en-IN" sz="2800" dirty="0">
                <a:latin typeface="Times New Roman" pitchFamily="18" charset="0"/>
                <a:cs typeface="Times New Roman" pitchFamily="18" charset="0"/>
              </a:rPr>
              <a:t> </a:t>
            </a:r>
          </a:p>
          <a:p>
            <a:pPr lvl="0"/>
            <a:r>
              <a:rPr lang="en-IN" sz="2800" dirty="0">
                <a:latin typeface="Times New Roman" pitchFamily="18" charset="0"/>
                <a:cs typeface="Times New Roman" pitchFamily="18" charset="0"/>
              </a:rPr>
              <a:t>An empty room whose state can be defined by its temperature is an example of an accessible environment.</a:t>
            </a:r>
          </a:p>
          <a:p>
            <a:pPr lvl="0"/>
            <a:r>
              <a:rPr lang="en-IN" sz="2800" dirty="0">
                <a:latin typeface="Times New Roman" pitchFamily="18" charset="0"/>
                <a:cs typeface="Times New Roman" pitchFamily="18" charset="0"/>
              </a:rPr>
              <a:t>Information about an event on earth is an example of Inaccessible environment.</a:t>
            </a:r>
          </a:p>
          <a:p>
            <a:endParaRPr lang="en-IN" dirty="0"/>
          </a:p>
        </p:txBody>
      </p:sp>
    </p:spTree>
    <p:extLst>
      <p:ext uri="{BB962C8B-B14F-4D97-AF65-F5344CB8AC3E}">
        <p14:creationId xmlns:p14="http://schemas.microsoft.com/office/powerpoint/2010/main" val="2071538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96752"/>
            <a:ext cx="8229600" cy="4929411"/>
          </a:xfrm>
        </p:spPr>
        <p:txBody>
          <a:bodyPr>
            <a:normAutofit fontScale="92500"/>
          </a:bodyPr>
          <a:lstStyle/>
          <a:p>
            <a:r>
              <a:rPr lang="en-IN" sz="3000" dirty="0" smtClean="0">
                <a:latin typeface="Times New Roman" pitchFamily="18" charset="0"/>
                <a:cs typeface="Times New Roman" pitchFamily="18" charset="0"/>
              </a:rPr>
              <a:t>PEAS </a:t>
            </a:r>
            <a:r>
              <a:rPr lang="en-IN" sz="3000" dirty="0">
                <a:latin typeface="Times New Roman" pitchFamily="18" charset="0"/>
                <a:cs typeface="Times New Roman" pitchFamily="18" charset="0"/>
              </a:rPr>
              <a:t>is a type of model on which an AI agent works upon. When we define an AI agent or rational agent, then we can group its properties under PEAS representation model. It is made up of four words:</a:t>
            </a:r>
          </a:p>
          <a:p>
            <a:pPr marL="0" lvl="0" indent="0">
              <a:buNone/>
            </a:pPr>
            <a:r>
              <a:rPr lang="en-IN" sz="3000" b="1" dirty="0" smtClean="0">
                <a:latin typeface="Times New Roman" pitchFamily="18" charset="0"/>
                <a:cs typeface="Times New Roman" pitchFamily="18" charset="0"/>
              </a:rPr>
              <a:t>	P</a:t>
            </a:r>
            <a:r>
              <a:rPr lang="en-IN" sz="3000" b="1" dirty="0">
                <a:latin typeface="Times New Roman" pitchFamily="18" charset="0"/>
                <a:cs typeface="Times New Roman" pitchFamily="18" charset="0"/>
              </a:rPr>
              <a:t>:</a:t>
            </a:r>
            <a:r>
              <a:rPr lang="en-IN" sz="3000" dirty="0">
                <a:latin typeface="Times New Roman" pitchFamily="18" charset="0"/>
                <a:cs typeface="Times New Roman" pitchFamily="18" charset="0"/>
              </a:rPr>
              <a:t> Performance measure</a:t>
            </a:r>
          </a:p>
          <a:p>
            <a:pPr marL="0" lvl="0" indent="0">
              <a:buNone/>
            </a:pPr>
            <a:r>
              <a:rPr lang="en-IN" sz="3000" b="1" dirty="0" smtClean="0">
                <a:latin typeface="Times New Roman" pitchFamily="18" charset="0"/>
                <a:cs typeface="Times New Roman" pitchFamily="18" charset="0"/>
              </a:rPr>
              <a:t>	E</a:t>
            </a:r>
            <a:r>
              <a:rPr lang="en-IN" sz="3000" b="1" dirty="0">
                <a:latin typeface="Times New Roman" pitchFamily="18" charset="0"/>
                <a:cs typeface="Times New Roman" pitchFamily="18" charset="0"/>
              </a:rPr>
              <a:t>:</a:t>
            </a:r>
            <a:r>
              <a:rPr lang="en-IN" sz="3000" dirty="0">
                <a:latin typeface="Times New Roman" pitchFamily="18" charset="0"/>
                <a:cs typeface="Times New Roman" pitchFamily="18" charset="0"/>
              </a:rPr>
              <a:t> Environment</a:t>
            </a:r>
          </a:p>
          <a:p>
            <a:pPr marL="0" lvl="0" indent="0">
              <a:buNone/>
            </a:pPr>
            <a:r>
              <a:rPr lang="en-IN" sz="3000" b="1" dirty="0" smtClean="0">
                <a:latin typeface="Times New Roman" pitchFamily="18" charset="0"/>
                <a:cs typeface="Times New Roman" pitchFamily="18" charset="0"/>
              </a:rPr>
              <a:t>	A</a:t>
            </a:r>
            <a:r>
              <a:rPr lang="en-IN" sz="3000" b="1" dirty="0">
                <a:latin typeface="Times New Roman" pitchFamily="18" charset="0"/>
                <a:cs typeface="Times New Roman" pitchFamily="18" charset="0"/>
              </a:rPr>
              <a:t>:</a:t>
            </a:r>
            <a:r>
              <a:rPr lang="en-IN" sz="3000" dirty="0">
                <a:latin typeface="Times New Roman" pitchFamily="18" charset="0"/>
                <a:cs typeface="Times New Roman" pitchFamily="18" charset="0"/>
              </a:rPr>
              <a:t> Actuators</a:t>
            </a:r>
          </a:p>
          <a:p>
            <a:pPr marL="0" lvl="0" indent="0">
              <a:buNone/>
            </a:pPr>
            <a:r>
              <a:rPr lang="en-IN" sz="3000" b="1" dirty="0" smtClean="0">
                <a:latin typeface="Times New Roman" pitchFamily="18" charset="0"/>
                <a:cs typeface="Times New Roman" pitchFamily="18" charset="0"/>
              </a:rPr>
              <a:t>	S</a:t>
            </a:r>
            <a:r>
              <a:rPr lang="en-IN" sz="3000" b="1" dirty="0">
                <a:latin typeface="Times New Roman" pitchFamily="18" charset="0"/>
                <a:cs typeface="Times New Roman" pitchFamily="18" charset="0"/>
              </a:rPr>
              <a:t>:</a:t>
            </a:r>
            <a:r>
              <a:rPr lang="en-IN" sz="3000" dirty="0">
                <a:latin typeface="Times New Roman" pitchFamily="18" charset="0"/>
                <a:cs typeface="Times New Roman" pitchFamily="18" charset="0"/>
              </a:rPr>
              <a:t> Sensors</a:t>
            </a:r>
          </a:p>
          <a:p>
            <a:r>
              <a:rPr lang="en-IN" sz="3000" dirty="0">
                <a:latin typeface="Times New Roman" pitchFamily="18" charset="0"/>
                <a:cs typeface="Times New Roman" pitchFamily="18" charset="0"/>
              </a:rPr>
              <a:t>Here performance measure is the objective for the success of an agent's </a:t>
            </a:r>
            <a:r>
              <a:rPr lang="en-IN" sz="3000" dirty="0" err="1">
                <a:latin typeface="Times New Roman" pitchFamily="18" charset="0"/>
                <a:cs typeface="Times New Roman" pitchFamily="18" charset="0"/>
              </a:rPr>
              <a:t>behavior</a:t>
            </a:r>
            <a:r>
              <a:rPr lang="en-IN" sz="3000" dirty="0">
                <a:latin typeface="Times New Roman" pitchFamily="18" charset="0"/>
                <a:cs typeface="Times New Roman" pitchFamily="18" charset="0"/>
              </a:rPr>
              <a:t>.</a:t>
            </a:r>
          </a:p>
          <a:p>
            <a:endParaRPr lang="en-IN" dirty="0"/>
          </a:p>
        </p:txBody>
      </p:sp>
      <p:sp>
        <p:nvSpPr>
          <p:cNvPr id="2" name="Title 1"/>
          <p:cNvSpPr>
            <a:spLocks noGrp="1"/>
          </p:cNvSpPr>
          <p:nvPr>
            <p:ph type="title"/>
          </p:nvPr>
        </p:nvSpPr>
        <p:spPr>
          <a:xfrm>
            <a:off x="457200" y="274638"/>
            <a:ext cx="8363272" cy="922114"/>
          </a:xfrm>
        </p:spPr>
        <p:txBody>
          <a:bodyPr>
            <a:normAutofit/>
          </a:bodyPr>
          <a:lstStyle/>
          <a:p>
            <a:r>
              <a:rPr lang="en-IN" b="1" u="sng" dirty="0" smtClean="0">
                <a:latin typeface="Times New Roman" pitchFamily="18" charset="0"/>
                <a:cs typeface="Times New Roman" pitchFamily="18" charset="0"/>
              </a:rPr>
              <a:t>PEAS Representation</a:t>
            </a:r>
            <a:endParaRPr lang="en-IN" b="1" dirty="0">
              <a:latin typeface="Times New Roman" pitchFamily="18" charset="0"/>
              <a:cs typeface="Times New Roman" pitchFamily="18" charset="0"/>
            </a:endParaRPr>
          </a:p>
        </p:txBody>
      </p:sp>
    </p:spTree>
    <p:extLst>
      <p:ext uri="{BB962C8B-B14F-4D97-AF65-F5344CB8AC3E}">
        <p14:creationId xmlns:p14="http://schemas.microsoft.com/office/powerpoint/2010/main" val="13746689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a:p>
        </p:txBody>
      </p:sp>
      <p:sp>
        <p:nvSpPr>
          <p:cNvPr id="2" name="Title 1"/>
          <p:cNvSpPr>
            <a:spLocks noGrp="1"/>
          </p:cNvSpPr>
          <p:nvPr>
            <p:ph type="title"/>
          </p:nvPr>
        </p:nvSpPr>
        <p:spPr/>
        <p:txBody>
          <a:bodyPr/>
          <a:lstStyle/>
          <a:p>
            <a:endParaRPr lang="en-IN"/>
          </a:p>
        </p:txBody>
      </p:sp>
    </p:spTree>
    <p:extLst>
      <p:ext uri="{BB962C8B-B14F-4D97-AF65-F5344CB8AC3E}">
        <p14:creationId xmlns:p14="http://schemas.microsoft.com/office/powerpoint/2010/main" val="1643388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gents in AI"/>
          <p:cNvPicPr>
            <a:picLocks noGrp="1"/>
          </p:cNvPicPr>
          <p:nvPr>
            <p:ph idx="1"/>
          </p:nvPr>
        </p:nvPicPr>
        <p:blipFill>
          <a:blip r:embed="rId2"/>
          <a:stretch>
            <a:fillRect/>
          </a:stretch>
        </p:blipFill>
        <p:spPr bwMode="auto">
          <a:xfrm>
            <a:off x="1619672" y="1988840"/>
            <a:ext cx="6096000" cy="3566767"/>
          </a:xfrm>
          <a:prstGeom prst="rect">
            <a:avLst/>
          </a:prstGeom>
          <a:noFill/>
          <a:ln w="9525">
            <a:noFill/>
            <a:miter lim="800000"/>
            <a:headEnd/>
            <a:tailEnd/>
          </a:ln>
        </p:spPr>
      </p:pic>
      <p:sp>
        <p:nvSpPr>
          <p:cNvPr id="2" name="Title 1"/>
          <p:cNvSpPr>
            <a:spLocks noGrp="1"/>
          </p:cNvSpPr>
          <p:nvPr>
            <p:ph type="title"/>
          </p:nvPr>
        </p:nvSpPr>
        <p:spPr>
          <a:xfrm>
            <a:off x="457200" y="274638"/>
            <a:ext cx="8229600" cy="850106"/>
          </a:xfrm>
        </p:spPr>
        <p:txBody>
          <a:bodyPr>
            <a:normAutofit/>
          </a:bodyPr>
          <a:lstStyle/>
          <a:p>
            <a:r>
              <a:rPr lang="en-IN" dirty="0" smtClean="0"/>
              <a:t>PEAS for self-driving cars:</a:t>
            </a:r>
            <a:endParaRPr lang="en-IN" dirty="0"/>
          </a:p>
        </p:txBody>
      </p:sp>
    </p:spTree>
    <p:extLst>
      <p:ext uri="{BB962C8B-B14F-4D97-AF65-F5344CB8AC3E}">
        <p14:creationId xmlns:p14="http://schemas.microsoft.com/office/powerpoint/2010/main" val="1263186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normAutofit/>
          </a:bodyPr>
          <a:lstStyle/>
          <a:p>
            <a:r>
              <a:rPr lang="en-IN" sz="2800" dirty="0">
                <a:latin typeface="Times New Roman" pitchFamily="18" charset="0"/>
                <a:cs typeface="Times New Roman" pitchFamily="18" charset="0"/>
              </a:rPr>
              <a:t>Let's suppose a self-driving car then PEAS representation will be:</a:t>
            </a:r>
          </a:p>
          <a:p>
            <a:pPr marL="0" indent="0">
              <a:buNone/>
            </a:pPr>
            <a:r>
              <a:rPr lang="en-IN" sz="2800" b="1" dirty="0">
                <a:latin typeface="Times New Roman" pitchFamily="18" charset="0"/>
                <a:cs typeface="Times New Roman" pitchFamily="18" charset="0"/>
              </a:rPr>
              <a:t>Performance:</a:t>
            </a:r>
            <a:r>
              <a:rPr lang="en-IN" sz="2800" dirty="0">
                <a:latin typeface="Times New Roman" pitchFamily="18" charset="0"/>
                <a:cs typeface="Times New Roman" pitchFamily="18" charset="0"/>
              </a:rPr>
              <a:t> Safety, time, legal drive, comfort</a:t>
            </a:r>
          </a:p>
          <a:p>
            <a:pPr marL="0" indent="0">
              <a:buNone/>
            </a:pPr>
            <a:r>
              <a:rPr lang="en-IN" sz="2800" b="1" dirty="0">
                <a:latin typeface="Times New Roman" pitchFamily="18" charset="0"/>
                <a:cs typeface="Times New Roman" pitchFamily="18" charset="0"/>
              </a:rPr>
              <a:t>Environment:</a:t>
            </a:r>
            <a:r>
              <a:rPr lang="en-IN" sz="2800" dirty="0">
                <a:latin typeface="Times New Roman" pitchFamily="18" charset="0"/>
                <a:cs typeface="Times New Roman" pitchFamily="18" charset="0"/>
              </a:rPr>
              <a:t> Roads, other vehicles, road signs, pedestrian</a:t>
            </a:r>
          </a:p>
          <a:p>
            <a:pPr marL="0" indent="0">
              <a:buNone/>
            </a:pPr>
            <a:r>
              <a:rPr lang="en-IN" sz="2800" b="1" dirty="0">
                <a:latin typeface="Times New Roman" pitchFamily="18" charset="0"/>
                <a:cs typeface="Times New Roman" pitchFamily="18" charset="0"/>
              </a:rPr>
              <a:t>Actuators:</a:t>
            </a:r>
            <a:r>
              <a:rPr lang="en-IN" sz="2800" dirty="0">
                <a:latin typeface="Times New Roman" pitchFamily="18" charset="0"/>
                <a:cs typeface="Times New Roman" pitchFamily="18" charset="0"/>
              </a:rPr>
              <a:t> Steering, accelerator, brake, signal, horn</a:t>
            </a:r>
          </a:p>
          <a:p>
            <a:pPr marL="0" indent="0">
              <a:buNone/>
            </a:pPr>
            <a:r>
              <a:rPr lang="en-IN" sz="2800" b="1" dirty="0">
                <a:latin typeface="Times New Roman" pitchFamily="18" charset="0"/>
                <a:cs typeface="Times New Roman" pitchFamily="18" charset="0"/>
              </a:rPr>
              <a:t>Sensors:</a:t>
            </a:r>
            <a:r>
              <a:rPr lang="en-IN" sz="2800" dirty="0">
                <a:latin typeface="Times New Roman" pitchFamily="18" charset="0"/>
                <a:cs typeface="Times New Roman" pitchFamily="18" charset="0"/>
              </a:rPr>
              <a:t> Camera, GPS, speedometer, odometer, accelerometer, sonar</a:t>
            </a:r>
            <a:r>
              <a:rPr lang="en-IN" sz="2800" dirty="0" smtClean="0">
                <a:latin typeface="Times New Roman" pitchFamily="18" charset="0"/>
                <a:cs typeface="Times New Roman" pitchFamily="18" charset="0"/>
              </a:rPr>
              <a:t>.</a:t>
            </a:r>
          </a:p>
          <a:p>
            <a:pPr marL="0" indent="0">
              <a:buNone/>
            </a:pPr>
            <a:endParaRPr lang="en-IN" sz="2800" dirty="0"/>
          </a:p>
        </p:txBody>
      </p:sp>
    </p:spTree>
    <p:extLst>
      <p:ext uri="{BB962C8B-B14F-4D97-AF65-F5344CB8AC3E}">
        <p14:creationId xmlns:p14="http://schemas.microsoft.com/office/powerpoint/2010/main" val="493488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762542343"/>
              </p:ext>
            </p:extLst>
          </p:nvPr>
        </p:nvGraphicFramePr>
        <p:xfrm>
          <a:off x="395538" y="1412776"/>
          <a:ext cx="8352925" cy="4896543"/>
        </p:xfrm>
        <a:graphic>
          <a:graphicData uri="http://schemas.openxmlformats.org/drawingml/2006/table">
            <a:tbl>
              <a:tblPr firstRow="1" firstCol="1" bandRow="1">
                <a:tableStyleId>{5C22544A-7EE6-4342-B048-85BDC9FD1C3A}</a:tableStyleId>
              </a:tblPr>
              <a:tblGrid>
                <a:gridCol w="1670585"/>
                <a:gridCol w="1670585"/>
                <a:gridCol w="1670585"/>
                <a:gridCol w="1670585"/>
                <a:gridCol w="1670585"/>
              </a:tblGrid>
              <a:tr h="758234">
                <a:tc>
                  <a:txBody>
                    <a:bodyPr/>
                    <a:lstStyle/>
                    <a:p>
                      <a:pPr>
                        <a:lnSpc>
                          <a:spcPct val="115000"/>
                        </a:lnSpc>
                        <a:spcAft>
                          <a:spcPts val="1000"/>
                        </a:spcAft>
                      </a:pPr>
                      <a:r>
                        <a:rPr lang="en-IN" sz="1300">
                          <a:effectLst/>
                        </a:rPr>
                        <a:t>Agent</a:t>
                      </a:r>
                      <a:endParaRPr lang="en-IN" sz="1100">
                        <a:effectLst/>
                        <a:latin typeface="Calibri"/>
                        <a:ea typeface="Calibri"/>
                        <a:cs typeface="Times New Roman"/>
                      </a:endParaRPr>
                    </a:p>
                  </a:txBody>
                  <a:tcPr marL="114300" marR="114300" marT="114300" marB="114300"/>
                </a:tc>
                <a:tc>
                  <a:txBody>
                    <a:bodyPr/>
                    <a:lstStyle/>
                    <a:p>
                      <a:pPr>
                        <a:lnSpc>
                          <a:spcPct val="115000"/>
                        </a:lnSpc>
                        <a:spcAft>
                          <a:spcPts val="1000"/>
                        </a:spcAft>
                      </a:pPr>
                      <a:r>
                        <a:rPr lang="en-IN" sz="1300">
                          <a:effectLst/>
                        </a:rPr>
                        <a:t>Performance measure</a:t>
                      </a:r>
                      <a:endParaRPr lang="en-IN" sz="1100">
                        <a:effectLst/>
                        <a:latin typeface="Calibri"/>
                        <a:ea typeface="Calibri"/>
                        <a:cs typeface="Times New Roman"/>
                      </a:endParaRPr>
                    </a:p>
                  </a:txBody>
                  <a:tcPr marL="114300" marR="114300" marT="114300" marB="114300"/>
                </a:tc>
                <a:tc>
                  <a:txBody>
                    <a:bodyPr/>
                    <a:lstStyle/>
                    <a:p>
                      <a:pPr>
                        <a:lnSpc>
                          <a:spcPct val="115000"/>
                        </a:lnSpc>
                        <a:spcAft>
                          <a:spcPts val="1000"/>
                        </a:spcAft>
                      </a:pPr>
                      <a:r>
                        <a:rPr lang="en-IN" sz="1300">
                          <a:effectLst/>
                        </a:rPr>
                        <a:t>Environment</a:t>
                      </a:r>
                      <a:endParaRPr lang="en-IN" sz="1100">
                        <a:effectLst/>
                        <a:latin typeface="Calibri"/>
                        <a:ea typeface="Calibri"/>
                        <a:cs typeface="Times New Roman"/>
                      </a:endParaRPr>
                    </a:p>
                  </a:txBody>
                  <a:tcPr marL="114300" marR="114300" marT="114300" marB="114300"/>
                </a:tc>
                <a:tc>
                  <a:txBody>
                    <a:bodyPr/>
                    <a:lstStyle/>
                    <a:p>
                      <a:pPr>
                        <a:lnSpc>
                          <a:spcPct val="115000"/>
                        </a:lnSpc>
                        <a:spcAft>
                          <a:spcPts val="1000"/>
                        </a:spcAft>
                      </a:pPr>
                      <a:r>
                        <a:rPr lang="en-IN" sz="1300">
                          <a:effectLst/>
                        </a:rPr>
                        <a:t>Actuators</a:t>
                      </a:r>
                      <a:endParaRPr lang="en-IN" sz="1100">
                        <a:effectLst/>
                        <a:latin typeface="Calibri"/>
                        <a:ea typeface="Calibri"/>
                        <a:cs typeface="Times New Roman"/>
                      </a:endParaRPr>
                    </a:p>
                  </a:txBody>
                  <a:tcPr marL="114300" marR="114300" marT="114300" marB="114300"/>
                </a:tc>
                <a:tc>
                  <a:txBody>
                    <a:bodyPr/>
                    <a:lstStyle/>
                    <a:p>
                      <a:pPr>
                        <a:lnSpc>
                          <a:spcPct val="115000"/>
                        </a:lnSpc>
                        <a:spcAft>
                          <a:spcPts val="1000"/>
                        </a:spcAft>
                      </a:pPr>
                      <a:r>
                        <a:rPr lang="en-IN" sz="1300">
                          <a:effectLst/>
                        </a:rPr>
                        <a:t>Sensors</a:t>
                      </a:r>
                      <a:endParaRPr lang="en-IN" sz="1100">
                        <a:effectLst/>
                        <a:latin typeface="Calibri"/>
                        <a:ea typeface="Calibri"/>
                        <a:cs typeface="Times New Roman"/>
                      </a:endParaRPr>
                    </a:p>
                  </a:txBody>
                  <a:tcPr marL="114300" marR="114300" marT="114300" marB="114300"/>
                </a:tc>
              </a:tr>
              <a:tr h="1337117">
                <a:tc>
                  <a:txBody>
                    <a:bodyPr/>
                    <a:lstStyle/>
                    <a:p>
                      <a:pPr algn="just">
                        <a:lnSpc>
                          <a:spcPct val="115000"/>
                        </a:lnSpc>
                        <a:spcAft>
                          <a:spcPts val="1000"/>
                        </a:spcAft>
                      </a:pPr>
                      <a:r>
                        <a:rPr lang="en-IN" sz="1100">
                          <a:effectLst/>
                        </a:rPr>
                        <a:t>1. Medical Diagnose</a:t>
                      </a:r>
                      <a:endParaRPr lang="en-IN" sz="1100">
                        <a:effectLst/>
                        <a:latin typeface="Calibri"/>
                        <a:ea typeface="Calibri"/>
                        <a:cs typeface="Times New Roman"/>
                      </a:endParaRPr>
                    </a:p>
                  </a:txBody>
                  <a:tcPr marL="76200" marR="76200" marT="76200" marB="76200"/>
                </a:tc>
                <a:tc>
                  <a:txBody>
                    <a:bodyPr/>
                    <a:lstStyle/>
                    <a:p>
                      <a:pPr marL="342900" lvl="0" indent="-342900" algn="just">
                        <a:lnSpc>
                          <a:spcPts val="1875"/>
                        </a:lnSpc>
                        <a:spcBef>
                          <a:spcPts val="300"/>
                        </a:spcBef>
                        <a:spcAft>
                          <a:spcPts val="1000"/>
                        </a:spcAft>
                        <a:buSzPts val="1000"/>
                        <a:buFont typeface="Courier New"/>
                        <a:buChar char="o"/>
                        <a:tabLst>
                          <a:tab pos="457200" algn="l"/>
                        </a:tabLst>
                      </a:pPr>
                      <a:r>
                        <a:rPr lang="en-IN" sz="1100">
                          <a:effectLst/>
                        </a:rPr>
                        <a:t>Healthy patient</a:t>
                      </a:r>
                    </a:p>
                    <a:p>
                      <a:pPr marL="342900" lvl="0" indent="-342900" algn="just">
                        <a:lnSpc>
                          <a:spcPts val="1875"/>
                        </a:lnSpc>
                        <a:spcBef>
                          <a:spcPts val="300"/>
                        </a:spcBef>
                        <a:spcAft>
                          <a:spcPts val="1000"/>
                        </a:spcAft>
                        <a:buSzPts val="1000"/>
                        <a:buFont typeface="Courier New"/>
                        <a:buChar char="o"/>
                        <a:tabLst>
                          <a:tab pos="457200" algn="l"/>
                        </a:tabLst>
                      </a:pPr>
                      <a:r>
                        <a:rPr lang="en-IN" sz="1100">
                          <a:effectLst/>
                        </a:rPr>
                        <a:t>Minimized cost</a:t>
                      </a:r>
                      <a:endParaRPr lang="en-IN" sz="1100">
                        <a:solidFill>
                          <a:srgbClr val="000000"/>
                        </a:solidFill>
                        <a:effectLst/>
                        <a:latin typeface="Calibri"/>
                        <a:ea typeface="Calibri"/>
                        <a:cs typeface="Times New Roman"/>
                      </a:endParaRPr>
                    </a:p>
                  </a:txBody>
                  <a:tcPr marL="76200" marR="76200" marT="76200" marB="76200"/>
                </a:tc>
                <a:tc>
                  <a:txBody>
                    <a:bodyPr/>
                    <a:lstStyle/>
                    <a:p>
                      <a:pPr marL="342900" lvl="0" indent="-342900" algn="just">
                        <a:lnSpc>
                          <a:spcPts val="1875"/>
                        </a:lnSpc>
                        <a:spcBef>
                          <a:spcPts val="300"/>
                        </a:spcBef>
                        <a:spcAft>
                          <a:spcPts val="1000"/>
                        </a:spcAft>
                        <a:buSzPts val="1000"/>
                        <a:buFont typeface="Courier New"/>
                        <a:buChar char="o"/>
                        <a:tabLst>
                          <a:tab pos="457200" algn="l"/>
                        </a:tabLst>
                      </a:pPr>
                      <a:r>
                        <a:rPr lang="en-IN" sz="1100">
                          <a:effectLst/>
                        </a:rPr>
                        <a:t>Patient</a:t>
                      </a:r>
                    </a:p>
                    <a:p>
                      <a:pPr marL="342900" lvl="0" indent="-342900" algn="just">
                        <a:lnSpc>
                          <a:spcPts val="1875"/>
                        </a:lnSpc>
                        <a:spcBef>
                          <a:spcPts val="300"/>
                        </a:spcBef>
                        <a:spcAft>
                          <a:spcPts val="1000"/>
                        </a:spcAft>
                        <a:buSzPts val="1000"/>
                        <a:buFont typeface="Courier New"/>
                        <a:buChar char="o"/>
                        <a:tabLst>
                          <a:tab pos="457200" algn="l"/>
                        </a:tabLst>
                      </a:pPr>
                      <a:r>
                        <a:rPr lang="en-IN" sz="1100">
                          <a:effectLst/>
                        </a:rPr>
                        <a:t>Hospital</a:t>
                      </a:r>
                    </a:p>
                    <a:p>
                      <a:pPr marL="342900" lvl="0" indent="-342900" algn="just">
                        <a:lnSpc>
                          <a:spcPts val="1875"/>
                        </a:lnSpc>
                        <a:spcBef>
                          <a:spcPts val="300"/>
                        </a:spcBef>
                        <a:spcAft>
                          <a:spcPts val="1000"/>
                        </a:spcAft>
                        <a:buSzPts val="1000"/>
                        <a:buFont typeface="Courier New"/>
                        <a:buChar char="o"/>
                        <a:tabLst>
                          <a:tab pos="457200" algn="l"/>
                        </a:tabLst>
                      </a:pPr>
                      <a:r>
                        <a:rPr lang="en-IN" sz="1100">
                          <a:effectLst/>
                        </a:rPr>
                        <a:t>Staff</a:t>
                      </a:r>
                      <a:endParaRPr lang="en-IN" sz="1100">
                        <a:solidFill>
                          <a:srgbClr val="000000"/>
                        </a:solidFill>
                        <a:effectLst/>
                        <a:latin typeface="Calibri"/>
                        <a:ea typeface="Calibri"/>
                        <a:cs typeface="Times New Roman"/>
                      </a:endParaRPr>
                    </a:p>
                  </a:txBody>
                  <a:tcPr marL="76200" marR="76200" marT="76200" marB="76200"/>
                </a:tc>
                <a:tc>
                  <a:txBody>
                    <a:bodyPr/>
                    <a:lstStyle/>
                    <a:p>
                      <a:pPr marL="342900" lvl="0" indent="-342900" algn="just">
                        <a:lnSpc>
                          <a:spcPts val="1875"/>
                        </a:lnSpc>
                        <a:spcBef>
                          <a:spcPts val="300"/>
                        </a:spcBef>
                        <a:spcAft>
                          <a:spcPts val="1000"/>
                        </a:spcAft>
                        <a:buSzPts val="1000"/>
                        <a:buFont typeface="Courier New"/>
                        <a:buChar char="o"/>
                        <a:tabLst>
                          <a:tab pos="457200" algn="l"/>
                        </a:tabLst>
                      </a:pPr>
                      <a:r>
                        <a:rPr lang="en-IN" sz="1100">
                          <a:effectLst/>
                        </a:rPr>
                        <a:t>Tests</a:t>
                      </a:r>
                    </a:p>
                    <a:p>
                      <a:pPr marL="342900" lvl="0" indent="-342900" algn="just">
                        <a:lnSpc>
                          <a:spcPts val="1875"/>
                        </a:lnSpc>
                        <a:spcBef>
                          <a:spcPts val="300"/>
                        </a:spcBef>
                        <a:spcAft>
                          <a:spcPts val="1000"/>
                        </a:spcAft>
                        <a:buSzPts val="1000"/>
                        <a:buFont typeface="Courier New"/>
                        <a:buChar char="o"/>
                        <a:tabLst>
                          <a:tab pos="457200" algn="l"/>
                        </a:tabLst>
                      </a:pPr>
                      <a:r>
                        <a:rPr lang="en-IN" sz="1100">
                          <a:effectLst/>
                        </a:rPr>
                        <a:t>Treatments</a:t>
                      </a:r>
                      <a:endParaRPr lang="en-IN" sz="1100">
                        <a:solidFill>
                          <a:srgbClr val="000000"/>
                        </a:solidFill>
                        <a:effectLst/>
                        <a:latin typeface="Calibri"/>
                        <a:ea typeface="Calibri"/>
                        <a:cs typeface="Times New Roman"/>
                      </a:endParaRPr>
                    </a:p>
                  </a:txBody>
                  <a:tcPr marL="76200" marR="76200" marT="76200" marB="76200"/>
                </a:tc>
                <a:tc>
                  <a:txBody>
                    <a:bodyPr/>
                    <a:lstStyle/>
                    <a:p>
                      <a:pPr algn="just">
                        <a:lnSpc>
                          <a:spcPct val="115000"/>
                        </a:lnSpc>
                        <a:spcAft>
                          <a:spcPts val="1000"/>
                        </a:spcAft>
                      </a:pPr>
                      <a:r>
                        <a:rPr lang="en-IN" sz="1100">
                          <a:effectLst/>
                        </a:rPr>
                        <a:t>Keyboard</a:t>
                      </a:r>
                      <a:br>
                        <a:rPr lang="en-IN" sz="1100">
                          <a:effectLst/>
                        </a:rPr>
                      </a:br>
                      <a:r>
                        <a:rPr lang="en-IN" sz="1100">
                          <a:effectLst/>
                        </a:rPr>
                        <a:t>(Entry of symptoms)</a:t>
                      </a:r>
                      <a:endParaRPr lang="en-IN" sz="1100">
                        <a:effectLst/>
                        <a:latin typeface="Calibri"/>
                        <a:ea typeface="Calibri"/>
                        <a:cs typeface="Times New Roman"/>
                      </a:endParaRPr>
                    </a:p>
                  </a:txBody>
                  <a:tcPr marL="76200" marR="76200" marT="76200" marB="76200"/>
                </a:tc>
              </a:tr>
              <a:tr h="2801192">
                <a:tc>
                  <a:txBody>
                    <a:bodyPr/>
                    <a:lstStyle/>
                    <a:p>
                      <a:pPr algn="just">
                        <a:lnSpc>
                          <a:spcPct val="115000"/>
                        </a:lnSpc>
                        <a:spcAft>
                          <a:spcPts val="1000"/>
                        </a:spcAft>
                      </a:pPr>
                      <a:r>
                        <a:rPr lang="en-IN" sz="1100">
                          <a:effectLst/>
                        </a:rPr>
                        <a:t>2. Vacuum Cleaner</a:t>
                      </a:r>
                      <a:endParaRPr lang="en-IN" sz="1100">
                        <a:effectLst/>
                        <a:latin typeface="Calibri"/>
                        <a:ea typeface="Calibri"/>
                        <a:cs typeface="Times New Roman"/>
                      </a:endParaRPr>
                    </a:p>
                  </a:txBody>
                  <a:tcPr marL="76200" marR="76200" marT="76200" marB="76200"/>
                </a:tc>
                <a:tc>
                  <a:txBody>
                    <a:bodyPr/>
                    <a:lstStyle/>
                    <a:p>
                      <a:pPr marL="342900" lvl="0" indent="-342900" algn="just">
                        <a:lnSpc>
                          <a:spcPts val="1875"/>
                        </a:lnSpc>
                        <a:spcBef>
                          <a:spcPts val="300"/>
                        </a:spcBef>
                        <a:spcAft>
                          <a:spcPts val="1000"/>
                        </a:spcAft>
                        <a:buSzPts val="1000"/>
                        <a:buFont typeface="Courier New"/>
                        <a:buChar char="o"/>
                        <a:tabLst>
                          <a:tab pos="457200" algn="l"/>
                        </a:tabLst>
                      </a:pPr>
                      <a:r>
                        <a:rPr lang="en-IN" sz="1100">
                          <a:effectLst/>
                        </a:rPr>
                        <a:t>Cleanness</a:t>
                      </a:r>
                    </a:p>
                    <a:p>
                      <a:pPr marL="342900" lvl="0" indent="-342900" algn="just">
                        <a:lnSpc>
                          <a:spcPts val="1875"/>
                        </a:lnSpc>
                        <a:spcBef>
                          <a:spcPts val="300"/>
                        </a:spcBef>
                        <a:spcAft>
                          <a:spcPts val="1000"/>
                        </a:spcAft>
                        <a:buSzPts val="1000"/>
                        <a:buFont typeface="Courier New"/>
                        <a:buChar char="o"/>
                        <a:tabLst>
                          <a:tab pos="457200" algn="l"/>
                        </a:tabLst>
                      </a:pPr>
                      <a:r>
                        <a:rPr lang="en-IN" sz="1100">
                          <a:effectLst/>
                        </a:rPr>
                        <a:t>Efficiency</a:t>
                      </a:r>
                    </a:p>
                    <a:p>
                      <a:pPr marL="342900" lvl="0" indent="-342900" algn="just">
                        <a:lnSpc>
                          <a:spcPts val="1875"/>
                        </a:lnSpc>
                        <a:spcBef>
                          <a:spcPts val="300"/>
                        </a:spcBef>
                        <a:spcAft>
                          <a:spcPts val="1000"/>
                        </a:spcAft>
                        <a:buSzPts val="1000"/>
                        <a:buFont typeface="Courier New"/>
                        <a:buChar char="o"/>
                        <a:tabLst>
                          <a:tab pos="457200" algn="l"/>
                        </a:tabLst>
                      </a:pPr>
                      <a:r>
                        <a:rPr lang="en-IN" sz="1100">
                          <a:effectLst/>
                        </a:rPr>
                        <a:t>Battery life</a:t>
                      </a:r>
                    </a:p>
                    <a:p>
                      <a:pPr marL="342900" lvl="0" indent="-342900" algn="just">
                        <a:lnSpc>
                          <a:spcPts val="1875"/>
                        </a:lnSpc>
                        <a:spcBef>
                          <a:spcPts val="300"/>
                        </a:spcBef>
                        <a:spcAft>
                          <a:spcPts val="1000"/>
                        </a:spcAft>
                        <a:buSzPts val="1000"/>
                        <a:buFont typeface="Courier New"/>
                        <a:buChar char="o"/>
                        <a:tabLst>
                          <a:tab pos="457200" algn="l"/>
                        </a:tabLst>
                      </a:pPr>
                      <a:r>
                        <a:rPr lang="en-IN" sz="1100">
                          <a:effectLst/>
                        </a:rPr>
                        <a:t>Security</a:t>
                      </a:r>
                      <a:endParaRPr lang="en-IN" sz="1100">
                        <a:solidFill>
                          <a:srgbClr val="000000"/>
                        </a:solidFill>
                        <a:effectLst/>
                        <a:latin typeface="Calibri"/>
                        <a:ea typeface="Calibri"/>
                        <a:cs typeface="Times New Roman"/>
                      </a:endParaRPr>
                    </a:p>
                  </a:txBody>
                  <a:tcPr marL="76200" marR="76200" marT="76200" marB="76200"/>
                </a:tc>
                <a:tc>
                  <a:txBody>
                    <a:bodyPr/>
                    <a:lstStyle/>
                    <a:p>
                      <a:pPr marL="342900" lvl="0" indent="-342900" algn="just">
                        <a:lnSpc>
                          <a:spcPts val="1875"/>
                        </a:lnSpc>
                        <a:spcBef>
                          <a:spcPts val="300"/>
                        </a:spcBef>
                        <a:spcAft>
                          <a:spcPts val="1000"/>
                        </a:spcAft>
                        <a:buSzPts val="1000"/>
                        <a:buFont typeface="Courier New"/>
                        <a:buChar char="o"/>
                        <a:tabLst>
                          <a:tab pos="457200" algn="l"/>
                        </a:tabLst>
                      </a:pPr>
                      <a:r>
                        <a:rPr lang="en-IN" sz="1100">
                          <a:effectLst/>
                        </a:rPr>
                        <a:t>Room</a:t>
                      </a:r>
                    </a:p>
                    <a:p>
                      <a:pPr marL="342900" lvl="0" indent="-342900" algn="just">
                        <a:lnSpc>
                          <a:spcPts val="1875"/>
                        </a:lnSpc>
                        <a:spcBef>
                          <a:spcPts val="300"/>
                        </a:spcBef>
                        <a:spcAft>
                          <a:spcPts val="1000"/>
                        </a:spcAft>
                        <a:buSzPts val="1000"/>
                        <a:buFont typeface="Courier New"/>
                        <a:buChar char="o"/>
                        <a:tabLst>
                          <a:tab pos="457200" algn="l"/>
                        </a:tabLst>
                      </a:pPr>
                      <a:r>
                        <a:rPr lang="en-IN" sz="1100">
                          <a:effectLst/>
                        </a:rPr>
                        <a:t>Table</a:t>
                      </a:r>
                    </a:p>
                    <a:p>
                      <a:pPr marL="342900" lvl="0" indent="-342900" algn="just">
                        <a:lnSpc>
                          <a:spcPts val="1875"/>
                        </a:lnSpc>
                        <a:spcBef>
                          <a:spcPts val="300"/>
                        </a:spcBef>
                        <a:spcAft>
                          <a:spcPts val="1000"/>
                        </a:spcAft>
                        <a:buSzPts val="1000"/>
                        <a:buFont typeface="Courier New"/>
                        <a:buChar char="o"/>
                        <a:tabLst>
                          <a:tab pos="457200" algn="l"/>
                        </a:tabLst>
                      </a:pPr>
                      <a:r>
                        <a:rPr lang="en-IN" sz="1100">
                          <a:effectLst/>
                        </a:rPr>
                        <a:t>Wood floor</a:t>
                      </a:r>
                    </a:p>
                    <a:p>
                      <a:pPr marL="342900" lvl="0" indent="-342900" algn="just">
                        <a:lnSpc>
                          <a:spcPts val="1875"/>
                        </a:lnSpc>
                        <a:spcBef>
                          <a:spcPts val="300"/>
                        </a:spcBef>
                        <a:spcAft>
                          <a:spcPts val="1000"/>
                        </a:spcAft>
                        <a:buSzPts val="1000"/>
                        <a:buFont typeface="Courier New"/>
                        <a:buChar char="o"/>
                        <a:tabLst>
                          <a:tab pos="457200" algn="l"/>
                        </a:tabLst>
                      </a:pPr>
                      <a:r>
                        <a:rPr lang="en-IN" sz="1100">
                          <a:effectLst/>
                        </a:rPr>
                        <a:t>Carpet</a:t>
                      </a:r>
                    </a:p>
                    <a:p>
                      <a:pPr marL="342900" lvl="0" indent="-342900" algn="just">
                        <a:lnSpc>
                          <a:spcPts val="1875"/>
                        </a:lnSpc>
                        <a:spcBef>
                          <a:spcPts val="300"/>
                        </a:spcBef>
                        <a:spcAft>
                          <a:spcPts val="1000"/>
                        </a:spcAft>
                        <a:buSzPts val="1000"/>
                        <a:buFont typeface="Courier New"/>
                        <a:buChar char="o"/>
                        <a:tabLst>
                          <a:tab pos="457200" algn="l"/>
                        </a:tabLst>
                      </a:pPr>
                      <a:r>
                        <a:rPr lang="en-IN" sz="1100">
                          <a:effectLst/>
                        </a:rPr>
                        <a:t>Various obstacles</a:t>
                      </a:r>
                      <a:endParaRPr lang="en-IN" sz="1100">
                        <a:solidFill>
                          <a:srgbClr val="000000"/>
                        </a:solidFill>
                        <a:effectLst/>
                        <a:latin typeface="Calibri"/>
                        <a:ea typeface="Calibri"/>
                        <a:cs typeface="Times New Roman"/>
                      </a:endParaRPr>
                    </a:p>
                  </a:txBody>
                  <a:tcPr marL="76200" marR="76200" marT="76200" marB="76200"/>
                </a:tc>
                <a:tc>
                  <a:txBody>
                    <a:bodyPr/>
                    <a:lstStyle/>
                    <a:p>
                      <a:pPr marL="342900" lvl="0" indent="-342900" algn="just">
                        <a:lnSpc>
                          <a:spcPts val="1875"/>
                        </a:lnSpc>
                        <a:spcBef>
                          <a:spcPts val="300"/>
                        </a:spcBef>
                        <a:spcAft>
                          <a:spcPts val="1000"/>
                        </a:spcAft>
                        <a:buSzPts val="1000"/>
                        <a:buFont typeface="Courier New"/>
                        <a:buChar char="o"/>
                        <a:tabLst>
                          <a:tab pos="457200" algn="l"/>
                        </a:tabLst>
                      </a:pPr>
                      <a:r>
                        <a:rPr lang="en-IN" sz="1100">
                          <a:effectLst/>
                        </a:rPr>
                        <a:t>Wheels</a:t>
                      </a:r>
                    </a:p>
                    <a:p>
                      <a:pPr marL="342900" lvl="0" indent="-342900" algn="just">
                        <a:lnSpc>
                          <a:spcPts val="1875"/>
                        </a:lnSpc>
                        <a:spcBef>
                          <a:spcPts val="300"/>
                        </a:spcBef>
                        <a:spcAft>
                          <a:spcPts val="1000"/>
                        </a:spcAft>
                        <a:buSzPts val="1000"/>
                        <a:buFont typeface="Courier New"/>
                        <a:buChar char="o"/>
                        <a:tabLst>
                          <a:tab pos="457200" algn="l"/>
                        </a:tabLst>
                      </a:pPr>
                      <a:r>
                        <a:rPr lang="en-IN" sz="1100">
                          <a:effectLst/>
                        </a:rPr>
                        <a:t>Brushes</a:t>
                      </a:r>
                    </a:p>
                    <a:p>
                      <a:pPr marL="342900" lvl="0" indent="-342900" algn="just">
                        <a:lnSpc>
                          <a:spcPts val="1875"/>
                        </a:lnSpc>
                        <a:spcBef>
                          <a:spcPts val="300"/>
                        </a:spcBef>
                        <a:spcAft>
                          <a:spcPts val="1000"/>
                        </a:spcAft>
                        <a:buSzPts val="1000"/>
                        <a:buFont typeface="Courier New"/>
                        <a:buChar char="o"/>
                        <a:tabLst>
                          <a:tab pos="457200" algn="l"/>
                        </a:tabLst>
                      </a:pPr>
                      <a:r>
                        <a:rPr lang="en-IN" sz="1100">
                          <a:effectLst/>
                        </a:rPr>
                        <a:t>Vacuum Extractor</a:t>
                      </a:r>
                      <a:endParaRPr lang="en-IN" sz="1100">
                        <a:solidFill>
                          <a:srgbClr val="000000"/>
                        </a:solidFill>
                        <a:effectLst/>
                        <a:latin typeface="Calibri"/>
                        <a:ea typeface="Calibri"/>
                        <a:cs typeface="Times New Roman"/>
                      </a:endParaRPr>
                    </a:p>
                  </a:txBody>
                  <a:tcPr marL="76200" marR="76200" marT="76200" marB="76200"/>
                </a:tc>
                <a:tc>
                  <a:txBody>
                    <a:bodyPr/>
                    <a:lstStyle/>
                    <a:p>
                      <a:pPr marL="342900" lvl="0" indent="-342900" algn="just">
                        <a:lnSpc>
                          <a:spcPts val="1875"/>
                        </a:lnSpc>
                        <a:spcBef>
                          <a:spcPts val="300"/>
                        </a:spcBef>
                        <a:spcAft>
                          <a:spcPts val="1000"/>
                        </a:spcAft>
                        <a:buSzPts val="1000"/>
                        <a:buFont typeface="Courier New"/>
                        <a:buChar char="o"/>
                        <a:tabLst>
                          <a:tab pos="457200" algn="l"/>
                        </a:tabLst>
                      </a:pPr>
                      <a:r>
                        <a:rPr lang="en-IN" sz="1100" dirty="0">
                          <a:effectLst/>
                        </a:rPr>
                        <a:t>Camera</a:t>
                      </a:r>
                    </a:p>
                    <a:p>
                      <a:pPr marL="342900" lvl="0" indent="-342900" algn="just">
                        <a:lnSpc>
                          <a:spcPts val="1875"/>
                        </a:lnSpc>
                        <a:spcBef>
                          <a:spcPts val="300"/>
                        </a:spcBef>
                        <a:spcAft>
                          <a:spcPts val="1000"/>
                        </a:spcAft>
                        <a:buSzPts val="1000"/>
                        <a:buFont typeface="Courier New"/>
                        <a:buChar char="o"/>
                        <a:tabLst>
                          <a:tab pos="457200" algn="l"/>
                        </a:tabLst>
                      </a:pPr>
                      <a:r>
                        <a:rPr lang="en-IN" sz="1100" dirty="0">
                          <a:effectLst/>
                        </a:rPr>
                        <a:t>Dirt detection sensor</a:t>
                      </a:r>
                    </a:p>
                    <a:p>
                      <a:pPr marL="342900" lvl="0" indent="-342900" algn="just">
                        <a:lnSpc>
                          <a:spcPts val="1875"/>
                        </a:lnSpc>
                        <a:spcBef>
                          <a:spcPts val="300"/>
                        </a:spcBef>
                        <a:spcAft>
                          <a:spcPts val="1000"/>
                        </a:spcAft>
                        <a:buSzPts val="1000"/>
                        <a:buFont typeface="Courier New"/>
                        <a:buChar char="o"/>
                        <a:tabLst>
                          <a:tab pos="457200" algn="l"/>
                        </a:tabLst>
                      </a:pPr>
                      <a:r>
                        <a:rPr lang="en-IN" sz="1100" dirty="0">
                          <a:effectLst/>
                        </a:rPr>
                        <a:t>Cliff sensor</a:t>
                      </a:r>
                    </a:p>
                    <a:p>
                      <a:pPr marL="342900" lvl="0" indent="-342900" algn="just">
                        <a:lnSpc>
                          <a:spcPts val="1875"/>
                        </a:lnSpc>
                        <a:spcBef>
                          <a:spcPts val="300"/>
                        </a:spcBef>
                        <a:spcAft>
                          <a:spcPts val="1000"/>
                        </a:spcAft>
                        <a:buSzPts val="1000"/>
                        <a:buFont typeface="Courier New"/>
                        <a:buChar char="o"/>
                        <a:tabLst>
                          <a:tab pos="457200" algn="l"/>
                        </a:tabLst>
                      </a:pPr>
                      <a:r>
                        <a:rPr lang="en-IN" sz="1100" dirty="0">
                          <a:effectLst/>
                        </a:rPr>
                        <a:t>Bump Sensor</a:t>
                      </a:r>
                    </a:p>
                    <a:p>
                      <a:pPr marL="342900" lvl="0" indent="-342900" algn="just">
                        <a:lnSpc>
                          <a:spcPts val="1875"/>
                        </a:lnSpc>
                        <a:spcBef>
                          <a:spcPts val="300"/>
                        </a:spcBef>
                        <a:spcAft>
                          <a:spcPts val="1000"/>
                        </a:spcAft>
                        <a:buSzPts val="1000"/>
                        <a:buFont typeface="Courier New"/>
                        <a:buChar char="o"/>
                        <a:tabLst>
                          <a:tab pos="457200" algn="l"/>
                        </a:tabLst>
                      </a:pPr>
                      <a:r>
                        <a:rPr lang="en-IN" sz="1100" dirty="0">
                          <a:effectLst/>
                        </a:rPr>
                        <a:t>Infrared Wall Sensor</a:t>
                      </a:r>
                      <a:endParaRPr lang="en-IN" sz="1100" dirty="0">
                        <a:solidFill>
                          <a:srgbClr val="000000"/>
                        </a:solidFill>
                        <a:effectLst/>
                        <a:latin typeface="Calibri"/>
                        <a:ea typeface="Calibri"/>
                        <a:cs typeface="Times New Roman"/>
                      </a:endParaRPr>
                    </a:p>
                  </a:txBody>
                  <a:tcPr marL="76200" marR="76200" marT="76200" marB="76200"/>
                </a:tc>
              </a:tr>
            </a:tbl>
          </a:graphicData>
        </a:graphic>
      </p:graphicFrame>
      <p:sp>
        <p:nvSpPr>
          <p:cNvPr id="2" name="Title 1"/>
          <p:cNvSpPr>
            <a:spLocks noGrp="1"/>
          </p:cNvSpPr>
          <p:nvPr>
            <p:ph type="title"/>
          </p:nvPr>
        </p:nvSpPr>
        <p:spPr>
          <a:xfrm>
            <a:off x="457200" y="260648"/>
            <a:ext cx="7931224" cy="1440160"/>
          </a:xfrm>
        </p:spPr>
        <p:txBody>
          <a:bodyPr>
            <a:normAutofit fontScale="90000"/>
          </a:bodyPr>
          <a:lstStyle/>
          <a:p>
            <a:r>
              <a:rPr lang="en-IN" u="sng" dirty="0"/>
              <a:t>Example of Agents with their PEAS representation</a:t>
            </a:r>
            <a:r>
              <a:rPr lang="en-IN" b="1" dirty="0"/>
              <a:t/>
            </a:r>
            <a:br>
              <a:rPr lang="en-IN" b="1" dirty="0"/>
            </a:br>
            <a:endParaRPr lang="en-IN" dirty="0"/>
          </a:p>
        </p:txBody>
      </p:sp>
    </p:spTree>
    <p:extLst>
      <p:ext uri="{BB962C8B-B14F-4D97-AF65-F5344CB8AC3E}">
        <p14:creationId xmlns:p14="http://schemas.microsoft.com/office/powerpoint/2010/main" val="3960322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normAutofit/>
          </a:bodyPr>
          <a:lstStyle/>
          <a:p>
            <a:pPr marL="0" indent="0">
              <a:buNone/>
            </a:pPr>
            <a:r>
              <a:rPr lang="en-IN" sz="2800" b="1" dirty="0" smtClean="0">
                <a:latin typeface="Times New Roman" pitchFamily="18" charset="0"/>
                <a:cs typeface="Times New Roman" pitchFamily="18" charset="0"/>
              </a:rPr>
              <a:t>			</a:t>
            </a:r>
            <a:r>
              <a:rPr lang="en-IN" sz="2800" b="1" u="sng" dirty="0" smtClean="0">
                <a:latin typeface="Times New Roman" pitchFamily="18" charset="0"/>
                <a:cs typeface="Times New Roman" pitchFamily="18" charset="0"/>
              </a:rPr>
              <a:t>Types </a:t>
            </a:r>
            <a:r>
              <a:rPr lang="en-IN" sz="2800" b="1" u="sng" dirty="0">
                <a:latin typeface="Times New Roman" pitchFamily="18" charset="0"/>
                <a:cs typeface="Times New Roman" pitchFamily="18" charset="0"/>
              </a:rPr>
              <a:t>of AI Agents</a:t>
            </a:r>
          </a:p>
          <a:p>
            <a:pPr marL="0" indent="0">
              <a:buNone/>
            </a:pPr>
            <a:r>
              <a:rPr lang="en-IN" sz="2800" dirty="0">
                <a:latin typeface="Times New Roman" pitchFamily="18" charset="0"/>
                <a:cs typeface="Times New Roman" pitchFamily="18" charset="0"/>
              </a:rPr>
              <a:t>Agents can be grouped into </a:t>
            </a:r>
            <a:r>
              <a:rPr lang="en-IN" sz="2800" dirty="0">
                <a:solidFill>
                  <a:srgbClr val="FF0000"/>
                </a:solidFill>
                <a:latin typeface="Times New Roman" pitchFamily="18" charset="0"/>
                <a:cs typeface="Times New Roman" pitchFamily="18" charset="0"/>
              </a:rPr>
              <a:t>five classes </a:t>
            </a:r>
            <a:r>
              <a:rPr lang="en-IN" sz="2800" dirty="0">
                <a:latin typeface="Times New Roman" pitchFamily="18" charset="0"/>
                <a:cs typeface="Times New Roman" pitchFamily="18" charset="0"/>
              </a:rPr>
              <a:t>based on their degree of </a:t>
            </a:r>
            <a:r>
              <a:rPr lang="en-IN" sz="2800" dirty="0">
                <a:solidFill>
                  <a:srgbClr val="FF0000"/>
                </a:solidFill>
                <a:latin typeface="Times New Roman" pitchFamily="18" charset="0"/>
                <a:cs typeface="Times New Roman" pitchFamily="18" charset="0"/>
              </a:rPr>
              <a:t>perceived intelligence and capability</a:t>
            </a:r>
            <a:r>
              <a:rPr lang="en-IN" sz="2800" dirty="0">
                <a:latin typeface="Times New Roman" pitchFamily="18" charset="0"/>
                <a:cs typeface="Times New Roman" pitchFamily="18" charset="0"/>
              </a:rPr>
              <a:t>. All these agents can improve their </a:t>
            </a:r>
            <a:r>
              <a:rPr lang="en-IN" sz="2800" dirty="0">
                <a:solidFill>
                  <a:srgbClr val="FF0000"/>
                </a:solidFill>
                <a:latin typeface="Times New Roman" pitchFamily="18" charset="0"/>
                <a:cs typeface="Times New Roman" pitchFamily="18" charset="0"/>
              </a:rPr>
              <a:t>performance and generate better action over the time</a:t>
            </a:r>
            <a:r>
              <a:rPr lang="en-IN" sz="2800" dirty="0">
                <a:latin typeface="Times New Roman" pitchFamily="18" charset="0"/>
                <a:cs typeface="Times New Roman" pitchFamily="18" charset="0"/>
              </a:rPr>
              <a:t>. These are given below:</a:t>
            </a:r>
          </a:p>
          <a:p>
            <a:pPr lvl="0"/>
            <a:r>
              <a:rPr lang="en-IN" sz="2800" dirty="0">
                <a:latin typeface="Times New Roman" pitchFamily="18" charset="0"/>
                <a:cs typeface="Times New Roman" pitchFamily="18" charset="0"/>
              </a:rPr>
              <a:t>Simple Reflex Agent</a:t>
            </a:r>
          </a:p>
          <a:p>
            <a:pPr lvl="0"/>
            <a:r>
              <a:rPr lang="en-IN" sz="2800" dirty="0">
                <a:latin typeface="Times New Roman" pitchFamily="18" charset="0"/>
                <a:cs typeface="Times New Roman" pitchFamily="18" charset="0"/>
              </a:rPr>
              <a:t>Model-based reflex agent</a:t>
            </a:r>
          </a:p>
          <a:p>
            <a:pPr lvl="0"/>
            <a:r>
              <a:rPr lang="en-IN" sz="2800" dirty="0">
                <a:latin typeface="Times New Roman" pitchFamily="18" charset="0"/>
                <a:cs typeface="Times New Roman" pitchFamily="18" charset="0"/>
              </a:rPr>
              <a:t>Goal-based agents</a:t>
            </a:r>
          </a:p>
          <a:p>
            <a:pPr lvl="0"/>
            <a:r>
              <a:rPr lang="en-IN" sz="2800" dirty="0">
                <a:latin typeface="Times New Roman" pitchFamily="18" charset="0"/>
                <a:cs typeface="Times New Roman" pitchFamily="18" charset="0"/>
              </a:rPr>
              <a:t>Utility-based agent</a:t>
            </a:r>
          </a:p>
          <a:p>
            <a:pPr lvl="0"/>
            <a:r>
              <a:rPr lang="en-IN" sz="2800" dirty="0">
                <a:latin typeface="Times New Roman" pitchFamily="18" charset="0"/>
                <a:cs typeface="Times New Roman" pitchFamily="18" charset="0"/>
              </a:rPr>
              <a:t>Learning agent</a:t>
            </a:r>
          </a:p>
          <a:p>
            <a:endParaRPr lang="en-IN" dirty="0"/>
          </a:p>
        </p:txBody>
      </p:sp>
    </p:spTree>
    <p:extLst>
      <p:ext uri="{BB962C8B-B14F-4D97-AF65-F5344CB8AC3E}">
        <p14:creationId xmlns:p14="http://schemas.microsoft.com/office/powerpoint/2010/main" val="607770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6192688"/>
          </a:xfrm>
        </p:spPr>
        <p:txBody>
          <a:bodyPr>
            <a:normAutofit fontScale="40000" lnSpcReduction="20000"/>
          </a:bodyPr>
          <a:lstStyle/>
          <a:p>
            <a:pPr marL="0" indent="0">
              <a:buNone/>
            </a:pPr>
            <a:r>
              <a:rPr lang="en-IN" sz="8000" dirty="0" smtClean="0"/>
              <a:t>1. </a:t>
            </a:r>
            <a:r>
              <a:rPr lang="en-IN" sz="6000" b="1" i="1" u="sng" dirty="0">
                <a:latin typeface="Times New Roman" pitchFamily="18" charset="0"/>
                <a:cs typeface="Times New Roman" pitchFamily="18" charset="0"/>
              </a:rPr>
              <a:t>Simple Reflex agent:</a:t>
            </a:r>
          </a:p>
          <a:p>
            <a:pPr lvl="0"/>
            <a:r>
              <a:rPr lang="en-IN" sz="6000" dirty="0">
                <a:latin typeface="Times New Roman" pitchFamily="18" charset="0"/>
                <a:cs typeface="Times New Roman" pitchFamily="18" charset="0"/>
              </a:rPr>
              <a:t>The Simple reflex agents are the simplest agents. These agents take decisions on the basis of the current </a:t>
            </a:r>
            <a:r>
              <a:rPr lang="en-IN" sz="6000" dirty="0" err="1">
                <a:latin typeface="Times New Roman" pitchFamily="18" charset="0"/>
                <a:cs typeface="Times New Roman" pitchFamily="18" charset="0"/>
              </a:rPr>
              <a:t>percepts</a:t>
            </a:r>
            <a:r>
              <a:rPr lang="en-IN" sz="6000" dirty="0">
                <a:latin typeface="Times New Roman" pitchFamily="18" charset="0"/>
                <a:cs typeface="Times New Roman" pitchFamily="18" charset="0"/>
              </a:rPr>
              <a:t> and ignore the rest of the percept history.</a:t>
            </a:r>
          </a:p>
          <a:p>
            <a:pPr lvl="0"/>
            <a:r>
              <a:rPr lang="en-IN" sz="6000" dirty="0">
                <a:latin typeface="Times New Roman" pitchFamily="18" charset="0"/>
                <a:cs typeface="Times New Roman" pitchFamily="18" charset="0"/>
              </a:rPr>
              <a:t>These agents only succeed in the fully observable environment.</a:t>
            </a:r>
          </a:p>
          <a:p>
            <a:pPr lvl="0"/>
            <a:r>
              <a:rPr lang="en-IN" sz="6000" dirty="0">
                <a:latin typeface="Times New Roman" pitchFamily="18" charset="0"/>
                <a:cs typeface="Times New Roman" pitchFamily="18" charset="0"/>
              </a:rPr>
              <a:t>The Simple reflex agent does not consider any part of </a:t>
            </a:r>
            <a:r>
              <a:rPr lang="en-IN" sz="6000" dirty="0" err="1">
                <a:latin typeface="Times New Roman" pitchFamily="18" charset="0"/>
                <a:cs typeface="Times New Roman" pitchFamily="18" charset="0"/>
              </a:rPr>
              <a:t>percepts</a:t>
            </a:r>
            <a:r>
              <a:rPr lang="en-IN" sz="6000" dirty="0">
                <a:latin typeface="Times New Roman" pitchFamily="18" charset="0"/>
                <a:cs typeface="Times New Roman" pitchFamily="18" charset="0"/>
              </a:rPr>
              <a:t> history during their decision and action process.</a:t>
            </a:r>
          </a:p>
          <a:p>
            <a:pPr lvl="0"/>
            <a:r>
              <a:rPr lang="en-IN" sz="6000" dirty="0">
                <a:latin typeface="Times New Roman" pitchFamily="18" charset="0"/>
                <a:cs typeface="Times New Roman" pitchFamily="18" charset="0"/>
              </a:rPr>
              <a:t>The Simple reflex agent works on Condition-action rule, which means it maps the current state to action. Such as a Room Cleaner agent, it works only if there is dirt in the room.</a:t>
            </a:r>
          </a:p>
          <a:p>
            <a:pPr lvl="0"/>
            <a:r>
              <a:rPr lang="en-IN" sz="6000" dirty="0">
                <a:latin typeface="Times New Roman" pitchFamily="18" charset="0"/>
                <a:cs typeface="Times New Roman" pitchFamily="18" charset="0"/>
              </a:rPr>
              <a:t>Problems for the simple reflex agent design approach:</a:t>
            </a:r>
          </a:p>
          <a:p>
            <a:pPr lvl="1"/>
            <a:r>
              <a:rPr lang="en-IN" sz="6000" dirty="0">
                <a:latin typeface="Times New Roman" pitchFamily="18" charset="0"/>
                <a:cs typeface="Times New Roman" pitchFamily="18" charset="0"/>
              </a:rPr>
              <a:t>They have very limited intelligence</a:t>
            </a:r>
          </a:p>
          <a:p>
            <a:pPr lvl="1"/>
            <a:r>
              <a:rPr lang="en-IN" sz="6000" dirty="0">
                <a:latin typeface="Times New Roman" pitchFamily="18" charset="0"/>
                <a:cs typeface="Times New Roman" pitchFamily="18" charset="0"/>
              </a:rPr>
              <a:t>They do not have knowledge of non-perceptual parts of the current state</a:t>
            </a:r>
          </a:p>
          <a:p>
            <a:pPr lvl="1"/>
            <a:r>
              <a:rPr lang="en-IN" sz="6000" dirty="0">
                <a:latin typeface="Times New Roman" pitchFamily="18" charset="0"/>
                <a:cs typeface="Times New Roman" pitchFamily="18" charset="0"/>
              </a:rPr>
              <a:t>Mostly too big to generate and to store.</a:t>
            </a:r>
          </a:p>
          <a:p>
            <a:pPr lvl="1"/>
            <a:r>
              <a:rPr lang="en-IN" sz="6000" dirty="0">
                <a:latin typeface="Times New Roman" pitchFamily="18" charset="0"/>
                <a:cs typeface="Times New Roman" pitchFamily="18" charset="0"/>
              </a:rPr>
              <a:t>Not adaptive to changes in the environment.</a:t>
            </a:r>
          </a:p>
          <a:p>
            <a:endParaRPr lang="en-IN" sz="6000" dirty="0">
              <a:latin typeface="Times New Roman" pitchFamily="18" charset="0"/>
              <a:cs typeface="Times New Roman" pitchFamily="18" charset="0"/>
            </a:endParaRPr>
          </a:p>
        </p:txBody>
      </p:sp>
    </p:spTree>
    <p:extLst>
      <p:ext uri="{BB962C8B-B14F-4D97-AF65-F5344CB8AC3E}">
        <p14:creationId xmlns:p14="http://schemas.microsoft.com/office/powerpoint/2010/main" val="359659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Types of AI Agents"/>
          <p:cNvPicPr>
            <a:picLocks noGrp="1"/>
          </p:cNvPicPr>
          <p:nvPr>
            <p:ph idx="1"/>
          </p:nvPr>
        </p:nvPicPr>
        <p:blipFill>
          <a:blip r:embed="rId2"/>
          <a:stretch>
            <a:fillRect/>
          </a:stretch>
        </p:blipFill>
        <p:spPr bwMode="auto">
          <a:xfrm>
            <a:off x="2786062" y="857250"/>
            <a:ext cx="4791075" cy="3314700"/>
          </a:xfrm>
          <a:prstGeom prst="rect">
            <a:avLst/>
          </a:prstGeom>
          <a:noFill/>
          <a:ln w="9525">
            <a:noFill/>
            <a:miter lim="800000"/>
            <a:headEnd/>
            <a:tailEnd/>
          </a:ln>
        </p:spPr>
      </p:pic>
    </p:spTree>
    <p:extLst>
      <p:ext uri="{BB962C8B-B14F-4D97-AF65-F5344CB8AC3E}">
        <p14:creationId xmlns:p14="http://schemas.microsoft.com/office/powerpoint/2010/main" val="19917642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lemental">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0">
              <a:schemeClr val="phClr">
                <a:tint val="95000"/>
              </a:schemeClr>
            </a:gs>
            <a:gs pos="100000">
              <a:schemeClr val="phClr">
                <a:shade val="40000"/>
                <a:satMod val="180000"/>
              </a:schemeClr>
            </a:gs>
          </a:gsLst>
          <a:lin ang="5400000" scaled="0"/>
        </a:gradFill>
        <a:blipFill>
          <a:blip xmlns:r="http://schemas.openxmlformats.org/officeDocument/2006/relationships" r:embed="rId1">
            <a:duotone>
              <a:schemeClr val="phClr">
                <a:shade val="14000"/>
                <a:satMod val="280000"/>
              </a:schemeClr>
              <a:schemeClr val="phClr">
                <a:tint val="60000"/>
                <a:satMod val="1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Elemental</Template>
  <TotalTime>467</TotalTime>
  <Words>1242</Words>
  <Application>Microsoft Office PowerPoint</Application>
  <PresentationFormat>On-screen Show (4:3)</PresentationFormat>
  <Paragraphs>146</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Elemental</vt:lpstr>
      <vt:lpstr>UNIT-1 PPT CONCEPTS</vt:lpstr>
      <vt:lpstr>Intelligent Agents:</vt:lpstr>
      <vt:lpstr>PEAS Representation</vt:lpstr>
      <vt:lpstr>PEAS for self-driving cars:</vt:lpstr>
      <vt:lpstr>PowerPoint Presentation</vt:lpstr>
      <vt:lpstr>Example of Agents with their PEAS representation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20</cp:revision>
  <dcterms:created xsi:type="dcterms:W3CDTF">2024-03-13T04:42:18Z</dcterms:created>
  <dcterms:modified xsi:type="dcterms:W3CDTF">2024-03-16T05:56:25Z</dcterms:modified>
</cp:coreProperties>
</file>