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1"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34FF4D41-D689-4734-8FE0-706132A16532}" type="datetimeFigureOut">
              <a:rPr lang="en-IN" smtClean="0"/>
              <a:t>24-04-2024</a:t>
            </a:fld>
            <a:endParaRPr lang="en-IN"/>
          </a:p>
        </p:txBody>
      </p:sp>
      <p:sp>
        <p:nvSpPr>
          <p:cNvPr id="16" name="Slide Number Placeholder 15"/>
          <p:cNvSpPr>
            <a:spLocks noGrp="1"/>
          </p:cNvSpPr>
          <p:nvPr>
            <p:ph type="sldNum" sz="quarter" idx="11"/>
          </p:nvPr>
        </p:nvSpPr>
        <p:spPr/>
        <p:txBody>
          <a:bodyPr/>
          <a:lstStyle/>
          <a:p>
            <a:fld id="{0F7D36C3-F2D1-420E-998F-BFA5E8A3678A}"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FF4D41-D689-4734-8FE0-706132A16532}"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7D36C3-F2D1-420E-998F-BFA5E8A3678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FF4D41-D689-4734-8FE0-706132A16532}"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7D36C3-F2D1-420E-998F-BFA5E8A3678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34FF4D41-D689-4734-8FE0-706132A16532}" type="datetimeFigureOut">
              <a:rPr lang="en-IN" smtClean="0"/>
              <a:t>24-04-2024</a:t>
            </a:fld>
            <a:endParaRPr lang="en-IN"/>
          </a:p>
        </p:txBody>
      </p:sp>
      <p:sp>
        <p:nvSpPr>
          <p:cNvPr id="15" name="Slide Number Placeholder 14"/>
          <p:cNvSpPr>
            <a:spLocks noGrp="1"/>
          </p:cNvSpPr>
          <p:nvPr>
            <p:ph type="sldNum" sz="quarter" idx="11"/>
          </p:nvPr>
        </p:nvSpPr>
        <p:spPr/>
        <p:txBody>
          <a:bodyPr/>
          <a:lstStyle/>
          <a:p>
            <a:fld id="{0F7D36C3-F2D1-420E-998F-BFA5E8A3678A}" type="slidenum">
              <a:rPr lang="en-IN" smtClean="0"/>
              <a:t>‹#›</a:t>
            </a:fld>
            <a:endParaRPr lang="en-IN"/>
          </a:p>
        </p:txBody>
      </p:sp>
      <p:sp>
        <p:nvSpPr>
          <p:cNvPr id="16" name="Footer Placeholder 15"/>
          <p:cNvSpPr>
            <a:spLocks noGrp="1"/>
          </p:cNvSpPr>
          <p:nvPr>
            <p:ph type="ftr" sz="quarter" idx="12"/>
          </p:nvPr>
        </p:nvSpPr>
        <p:spPr/>
        <p:txBody>
          <a:bodyPr/>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34FF4D41-D689-4734-8FE0-706132A16532}" type="datetimeFigureOut">
              <a:rPr lang="en-IN" smtClean="0"/>
              <a:t>24-04-2024</a:t>
            </a:fld>
            <a:endParaRPr lang="en-IN"/>
          </a:p>
        </p:txBody>
      </p:sp>
      <p:sp>
        <p:nvSpPr>
          <p:cNvPr id="13" name="Slide Number Placeholder 12"/>
          <p:cNvSpPr>
            <a:spLocks noGrp="1"/>
          </p:cNvSpPr>
          <p:nvPr>
            <p:ph type="sldNum" sz="quarter" idx="11"/>
          </p:nvPr>
        </p:nvSpPr>
        <p:spPr/>
        <p:txBody>
          <a:bodyPr/>
          <a:lstStyle/>
          <a:p>
            <a:fld id="{0F7D36C3-F2D1-420E-998F-BFA5E8A3678A}" type="slidenum">
              <a:rPr lang="en-IN" smtClean="0"/>
              <a:t>‹#›</a:t>
            </a:fld>
            <a:endParaRPr lang="en-IN"/>
          </a:p>
        </p:txBody>
      </p:sp>
      <p:sp>
        <p:nvSpPr>
          <p:cNvPr id="14" name="Footer Placeholder 13"/>
          <p:cNvSpPr>
            <a:spLocks noGrp="1"/>
          </p:cNvSpPr>
          <p:nvPr>
            <p:ph type="ftr" sz="quarter" idx="12"/>
          </p:nvPr>
        </p:nvSpPr>
        <p:spPr/>
        <p:txBody>
          <a:bodyPr/>
          <a:lstStyle/>
          <a:p>
            <a:endParaRPr lang="en-IN"/>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34FF4D41-D689-4734-8FE0-706132A16532}" type="datetimeFigureOut">
              <a:rPr lang="en-IN" smtClean="0"/>
              <a:t>24-04-2024</a:t>
            </a:fld>
            <a:endParaRPr lang="en-IN"/>
          </a:p>
        </p:txBody>
      </p:sp>
      <p:sp>
        <p:nvSpPr>
          <p:cNvPr id="9" name="Slide Number Placeholder 8"/>
          <p:cNvSpPr>
            <a:spLocks noGrp="1"/>
          </p:cNvSpPr>
          <p:nvPr>
            <p:ph type="sldNum" sz="quarter" idx="11"/>
          </p:nvPr>
        </p:nvSpPr>
        <p:spPr/>
        <p:txBody>
          <a:bodyPr/>
          <a:lstStyle/>
          <a:p>
            <a:fld id="{0F7D36C3-F2D1-420E-998F-BFA5E8A3678A}"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34FF4D41-D689-4734-8FE0-706132A16532}" type="datetimeFigureOut">
              <a:rPr lang="en-IN" smtClean="0"/>
              <a:t>24-04-2024</a:t>
            </a:fld>
            <a:endParaRPr lang="en-IN"/>
          </a:p>
        </p:txBody>
      </p:sp>
      <p:sp>
        <p:nvSpPr>
          <p:cNvPr id="15" name="Slide Number Placeholder 14"/>
          <p:cNvSpPr>
            <a:spLocks noGrp="1"/>
          </p:cNvSpPr>
          <p:nvPr>
            <p:ph type="sldNum" sz="quarter" idx="11"/>
          </p:nvPr>
        </p:nvSpPr>
        <p:spPr/>
        <p:txBody>
          <a:bodyPr/>
          <a:lstStyle/>
          <a:p>
            <a:fld id="{0F7D36C3-F2D1-420E-998F-BFA5E8A3678A}" type="slidenum">
              <a:rPr lang="en-IN" smtClean="0"/>
              <a:t>‹#›</a:t>
            </a:fld>
            <a:endParaRPr lang="en-IN"/>
          </a:p>
        </p:txBody>
      </p:sp>
      <p:sp>
        <p:nvSpPr>
          <p:cNvPr id="16" name="Footer Placeholder 15"/>
          <p:cNvSpPr>
            <a:spLocks noGrp="1"/>
          </p:cNvSpPr>
          <p:nvPr>
            <p:ph type="ftr" sz="quarter" idx="12"/>
          </p:nvPr>
        </p:nvSpPr>
        <p:spPr/>
        <p:txBody>
          <a:bodyPr/>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34FF4D41-D689-4734-8FE0-706132A16532}" type="datetimeFigureOut">
              <a:rPr lang="en-IN" smtClean="0"/>
              <a:t>24-04-2024</a:t>
            </a:fld>
            <a:endParaRPr lang="en-IN"/>
          </a:p>
        </p:txBody>
      </p:sp>
      <p:sp>
        <p:nvSpPr>
          <p:cNvPr id="8" name="Slide Number Placeholder 7"/>
          <p:cNvSpPr>
            <a:spLocks noGrp="1"/>
          </p:cNvSpPr>
          <p:nvPr>
            <p:ph type="sldNum" sz="quarter" idx="11"/>
          </p:nvPr>
        </p:nvSpPr>
        <p:spPr/>
        <p:txBody>
          <a:bodyPr/>
          <a:lstStyle/>
          <a:p>
            <a:fld id="{0F7D36C3-F2D1-420E-998F-BFA5E8A3678A}"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4FF4D41-D689-4734-8FE0-706132A16532}" type="datetimeFigureOut">
              <a:rPr lang="en-IN" smtClean="0"/>
              <a:t>24-04-2024</a:t>
            </a:fld>
            <a:endParaRPr lang="en-IN"/>
          </a:p>
        </p:txBody>
      </p:sp>
      <p:sp>
        <p:nvSpPr>
          <p:cNvPr id="6" name="Slide Number Placeholder 5"/>
          <p:cNvSpPr>
            <a:spLocks noGrp="1"/>
          </p:cNvSpPr>
          <p:nvPr>
            <p:ph type="sldNum" sz="quarter" idx="11"/>
          </p:nvPr>
        </p:nvSpPr>
        <p:spPr/>
        <p:txBody>
          <a:bodyPr/>
          <a:lstStyle/>
          <a:p>
            <a:fld id="{0F7D36C3-F2D1-420E-998F-BFA5E8A3678A}" type="slidenum">
              <a:rPr lang="en-IN" smtClean="0"/>
              <a:t>‹#›</a:t>
            </a:fld>
            <a:endParaRPr lang="en-IN"/>
          </a:p>
        </p:txBody>
      </p:sp>
      <p:sp>
        <p:nvSpPr>
          <p:cNvPr id="7" name="Footer Placeholder 6"/>
          <p:cNvSpPr>
            <a:spLocks noGrp="1"/>
          </p:cNvSpPr>
          <p:nvPr>
            <p:ph type="ftr" sz="quarter" idx="12"/>
          </p:nvPr>
        </p:nvSpPr>
        <p:spPr/>
        <p:txBody>
          <a:bodyPr/>
          <a:lstStyle/>
          <a:p>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34FF4D41-D689-4734-8FE0-706132A16532}" type="datetimeFigureOut">
              <a:rPr lang="en-IN" smtClean="0"/>
              <a:t>24-04-2024</a:t>
            </a:fld>
            <a:endParaRPr lang="en-IN"/>
          </a:p>
        </p:txBody>
      </p:sp>
      <p:sp>
        <p:nvSpPr>
          <p:cNvPr id="16" name="Slide Number Placeholder 15"/>
          <p:cNvSpPr>
            <a:spLocks noGrp="1"/>
          </p:cNvSpPr>
          <p:nvPr>
            <p:ph type="sldNum" sz="quarter" idx="11"/>
          </p:nvPr>
        </p:nvSpPr>
        <p:spPr/>
        <p:txBody>
          <a:bodyPr/>
          <a:lstStyle/>
          <a:p>
            <a:fld id="{0F7D36C3-F2D1-420E-998F-BFA5E8A3678A}"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34FF4D41-D689-4734-8FE0-706132A16532}" type="datetimeFigureOut">
              <a:rPr lang="en-IN" smtClean="0"/>
              <a:t>24-04-2024</a:t>
            </a:fld>
            <a:endParaRPr lang="en-IN"/>
          </a:p>
        </p:txBody>
      </p:sp>
      <p:sp>
        <p:nvSpPr>
          <p:cNvPr id="14" name="Slide Number Placeholder 13"/>
          <p:cNvSpPr>
            <a:spLocks noGrp="1"/>
          </p:cNvSpPr>
          <p:nvPr>
            <p:ph type="sldNum" sz="quarter" idx="11"/>
          </p:nvPr>
        </p:nvSpPr>
        <p:spPr/>
        <p:txBody>
          <a:bodyPr/>
          <a:lstStyle/>
          <a:p>
            <a:fld id="{0F7D36C3-F2D1-420E-998F-BFA5E8A3678A}" type="slidenum">
              <a:rPr lang="en-IN" smtClean="0"/>
              <a:t>‹#›</a:t>
            </a:fld>
            <a:endParaRPr lang="en-IN"/>
          </a:p>
        </p:txBody>
      </p:sp>
      <p:sp>
        <p:nvSpPr>
          <p:cNvPr id="15" name="Footer Placeholder 14"/>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34FF4D41-D689-4734-8FE0-706132A16532}" type="datetimeFigureOut">
              <a:rPr lang="en-IN" smtClean="0"/>
              <a:t>24-04-2024</a:t>
            </a:fld>
            <a:endParaRPr lang="en-IN"/>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IN"/>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0F7D36C3-F2D1-420E-998F-BFA5E8A3678A}"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7240" y="1340768"/>
            <a:ext cx="7543800" cy="2952328"/>
          </a:xfrm>
        </p:spPr>
        <p:txBody>
          <a:bodyPr>
            <a:normAutofit/>
          </a:bodyPr>
          <a:lstStyle/>
          <a:p>
            <a:r>
              <a:rPr lang="en-IN" b="1" dirty="0" smtClean="0"/>
              <a:t>KNOWLEDGE REPRESENTATION</a:t>
            </a:r>
            <a:endParaRPr lang="en-IN" dirty="0"/>
          </a:p>
        </p:txBody>
      </p:sp>
    </p:spTree>
    <p:extLst>
      <p:ext uri="{BB962C8B-B14F-4D97-AF65-F5344CB8AC3E}">
        <p14:creationId xmlns:p14="http://schemas.microsoft.com/office/powerpoint/2010/main" val="2024240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1062037"/>
            <a:ext cx="8136904" cy="5103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952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685801"/>
            <a:ext cx="8568952" cy="5767535"/>
          </a:xfrm>
        </p:spPr>
        <p:txBody>
          <a:bodyPr/>
          <a:lstStyle/>
          <a:p>
            <a:pPr>
              <a:buFont typeface="Wingdings" pitchFamily="2" charset="2"/>
              <a:buChar char="Ø"/>
            </a:pPr>
            <a:r>
              <a:rPr lang="en-IN" dirty="0">
                <a:effectLst/>
              </a:rPr>
              <a:t> the main components are </a:t>
            </a:r>
            <a:r>
              <a:rPr lang="en-IN" dirty="0">
                <a:solidFill>
                  <a:srgbClr val="FFFF00"/>
                </a:solidFill>
                <a:effectLst/>
              </a:rPr>
              <a:t>knowledge representation and Reasoning</a:t>
            </a:r>
            <a:r>
              <a:rPr lang="en-IN" dirty="0">
                <a:effectLst/>
              </a:rPr>
              <a:t>. These two components are involved in showing the intelligence in machine-like humans. These two components are independent with each other but also coupled together</a:t>
            </a:r>
            <a:r>
              <a:rPr lang="en-IN" dirty="0" smtClean="0">
                <a:effectLst/>
              </a:rPr>
              <a:t>.</a:t>
            </a:r>
          </a:p>
          <a:p>
            <a:pPr>
              <a:buFont typeface="Wingdings" pitchFamily="2" charset="2"/>
              <a:buChar char="Ø"/>
            </a:pPr>
            <a:r>
              <a:rPr lang="en-IN" dirty="0">
                <a:effectLst/>
              </a:rPr>
              <a:t>The </a:t>
            </a:r>
            <a:r>
              <a:rPr lang="en-IN" dirty="0">
                <a:solidFill>
                  <a:srgbClr val="FFFF00"/>
                </a:solidFill>
                <a:effectLst/>
              </a:rPr>
              <a:t>planning and execution </a:t>
            </a:r>
            <a:r>
              <a:rPr lang="en-IN" dirty="0">
                <a:effectLst/>
              </a:rPr>
              <a:t>depend on analysis of Knowledge representation and reasoning</a:t>
            </a:r>
            <a:r>
              <a:rPr lang="en-IN" dirty="0" smtClean="0">
                <a:effectLst/>
              </a:rPr>
              <a:t>.</a:t>
            </a:r>
          </a:p>
          <a:p>
            <a:pPr marL="18288" indent="0">
              <a:buNone/>
            </a:pPr>
            <a:r>
              <a:rPr lang="en-IN" sz="2800" b="1" u="sng" dirty="0">
                <a:effectLst/>
              </a:rPr>
              <a:t>Techniques of knowledge representation</a:t>
            </a:r>
          </a:p>
          <a:p>
            <a:pPr marL="18288" indent="0">
              <a:buNone/>
            </a:pPr>
            <a:r>
              <a:rPr lang="en-IN" dirty="0">
                <a:effectLst/>
              </a:rPr>
              <a:t>There are mainly four ways of knowledge representation which are given as follows:</a:t>
            </a:r>
          </a:p>
          <a:p>
            <a:pPr>
              <a:buFont typeface="Wingdings" pitchFamily="2" charset="2"/>
              <a:buChar char="Ø"/>
            </a:pPr>
            <a:r>
              <a:rPr lang="en-IN" dirty="0">
                <a:effectLst/>
              </a:rPr>
              <a:t>Logical Representation</a:t>
            </a:r>
          </a:p>
          <a:p>
            <a:pPr>
              <a:buFont typeface="Wingdings" pitchFamily="2" charset="2"/>
              <a:buChar char="Ø"/>
            </a:pPr>
            <a:r>
              <a:rPr lang="en-IN" dirty="0">
                <a:effectLst/>
              </a:rPr>
              <a:t>Semantic Network Representation</a:t>
            </a:r>
          </a:p>
          <a:p>
            <a:pPr>
              <a:buFont typeface="Wingdings" pitchFamily="2" charset="2"/>
              <a:buChar char="Ø"/>
            </a:pPr>
            <a:r>
              <a:rPr lang="en-IN" dirty="0">
                <a:effectLst/>
              </a:rPr>
              <a:t>Frame Representation</a:t>
            </a:r>
          </a:p>
          <a:p>
            <a:pPr>
              <a:buFont typeface="Wingdings" pitchFamily="2" charset="2"/>
              <a:buChar char="Ø"/>
            </a:pPr>
            <a:r>
              <a:rPr lang="en-IN" dirty="0">
                <a:effectLst/>
              </a:rPr>
              <a:t>Production Rules</a:t>
            </a:r>
          </a:p>
          <a:p>
            <a:pPr>
              <a:buFont typeface="Wingdings" pitchFamily="2" charset="2"/>
              <a:buChar char="Ø"/>
            </a:pPr>
            <a:endParaRPr lang="en-IN" dirty="0"/>
          </a:p>
        </p:txBody>
      </p:sp>
    </p:spTree>
    <p:extLst>
      <p:ext uri="{BB962C8B-B14F-4D97-AF65-F5344CB8AC3E}">
        <p14:creationId xmlns:p14="http://schemas.microsoft.com/office/powerpoint/2010/main" val="4146218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476672"/>
            <a:ext cx="8352927" cy="5832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011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476672"/>
            <a:ext cx="8424936" cy="5976663"/>
          </a:xfrm>
        </p:spPr>
        <p:txBody>
          <a:bodyPr>
            <a:normAutofit/>
          </a:bodyPr>
          <a:lstStyle/>
          <a:p>
            <a:pPr>
              <a:buFont typeface="Wingdings" pitchFamily="2" charset="2"/>
              <a:buChar char="Ø"/>
            </a:pPr>
            <a:r>
              <a:rPr lang="en-IN" dirty="0">
                <a:solidFill>
                  <a:srgbClr val="FFFF00"/>
                </a:solidFill>
                <a:effectLst/>
              </a:rPr>
              <a:t>Logical representation is a language with some concrete rules </a:t>
            </a:r>
            <a:r>
              <a:rPr lang="en-IN" dirty="0">
                <a:effectLst/>
              </a:rPr>
              <a:t>which deals with propositions and has no </a:t>
            </a:r>
            <a:r>
              <a:rPr lang="en-IN" dirty="0" smtClean="0">
                <a:effectLst/>
              </a:rPr>
              <a:t>ambiguity (two or more possible ways) </a:t>
            </a:r>
            <a:r>
              <a:rPr lang="en-IN" dirty="0">
                <a:effectLst/>
              </a:rPr>
              <a:t>in representation. Logical representation means drawing a </a:t>
            </a:r>
            <a:r>
              <a:rPr lang="en-IN" dirty="0">
                <a:solidFill>
                  <a:srgbClr val="FFFF00"/>
                </a:solidFill>
                <a:effectLst/>
              </a:rPr>
              <a:t>conclusion based on various conditions</a:t>
            </a:r>
            <a:r>
              <a:rPr lang="en-IN" dirty="0" smtClean="0">
                <a:solidFill>
                  <a:srgbClr val="FFFF00"/>
                </a:solidFill>
                <a:effectLst/>
              </a:rPr>
              <a:t>.</a:t>
            </a:r>
          </a:p>
          <a:p>
            <a:pPr>
              <a:buFont typeface="Wingdings" pitchFamily="2" charset="2"/>
              <a:buChar char="Ø"/>
            </a:pPr>
            <a:r>
              <a:rPr lang="en-IN" dirty="0">
                <a:effectLst/>
              </a:rPr>
              <a:t>This representation lays down some </a:t>
            </a:r>
            <a:r>
              <a:rPr lang="en-IN" dirty="0">
                <a:solidFill>
                  <a:srgbClr val="FFFF00"/>
                </a:solidFill>
                <a:effectLst/>
              </a:rPr>
              <a:t>important communication rules</a:t>
            </a:r>
            <a:r>
              <a:rPr lang="en-IN" dirty="0">
                <a:effectLst/>
              </a:rPr>
              <a:t>. It consists of precisely defined </a:t>
            </a:r>
            <a:r>
              <a:rPr lang="en-IN" dirty="0">
                <a:solidFill>
                  <a:srgbClr val="00B0F0"/>
                </a:solidFill>
                <a:effectLst/>
              </a:rPr>
              <a:t>syntax and semantics </a:t>
            </a:r>
            <a:r>
              <a:rPr lang="en-IN" dirty="0">
                <a:effectLst/>
              </a:rPr>
              <a:t>which supports the sound inference. Each sentence can be translated into logics using syntax and semantics</a:t>
            </a:r>
            <a:r>
              <a:rPr lang="en-IN" dirty="0" smtClean="0">
                <a:effectLst/>
              </a:rPr>
              <a:t>.</a:t>
            </a:r>
          </a:p>
          <a:p>
            <a:pPr marL="18288" indent="0">
              <a:buNone/>
            </a:pPr>
            <a:r>
              <a:rPr lang="en-IN" b="1" u="sng" dirty="0">
                <a:effectLst/>
              </a:rPr>
              <a:t>Syntax:</a:t>
            </a:r>
          </a:p>
          <a:p>
            <a:pPr>
              <a:buFont typeface="Wingdings" pitchFamily="2" charset="2"/>
              <a:buChar char="Ø"/>
            </a:pPr>
            <a:r>
              <a:rPr lang="en-IN" dirty="0">
                <a:effectLst/>
              </a:rPr>
              <a:t>Syntaxes are the </a:t>
            </a:r>
            <a:r>
              <a:rPr lang="en-IN" dirty="0">
                <a:solidFill>
                  <a:srgbClr val="00B0F0"/>
                </a:solidFill>
                <a:effectLst/>
              </a:rPr>
              <a:t>rules which decide how we can construct legal sentences in the logic.</a:t>
            </a:r>
          </a:p>
          <a:p>
            <a:pPr>
              <a:buFont typeface="Wingdings" pitchFamily="2" charset="2"/>
              <a:buChar char="Ø"/>
            </a:pPr>
            <a:r>
              <a:rPr lang="en-IN" dirty="0">
                <a:effectLst/>
              </a:rPr>
              <a:t>It determines which symbol we can use in knowledge representation.</a:t>
            </a:r>
          </a:p>
          <a:p>
            <a:pPr>
              <a:buFont typeface="Wingdings" pitchFamily="2" charset="2"/>
              <a:buChar char="Ø"/>
            </a:pPr>
            <a:r>
              <a:rPr lang="en-IN" dirty="0">
                <a:effectLst/>
              </a:rPr>
              <a:t>How to write those symbols.</a:t>
            </a:r>
          </a:p>
          <a:p>
            <a:pPr>
              <a:buFont typeface="Wingdings" pitchFamily="2" charset="2"/>
              <a:buChar char="Ø"/>
            </a:pPr>
            <a:endParaRPr lang="en-IN" dirty="0"/>
          </a:p>
        </p:txBody>
      </p:sp>
    </p:spTree>
    <p:extLst>
      <p:ext uri="{BB962C8B-B14F-4D97-AF65-F5344CB8AC3E}">
        <p14:creationId xmlns:p14="http://schemas.microsoft.com/office/powerpoint/2010/main" val="1822705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404664"/>
            <a:ext cx="8352928" cy="6120679"/>
          </a:xfrm>
        </p:spPr>
        <p:txBody>
          <a:bodyPr/>
          <a:lstStyle/>
          <a:p>
            <a:pPr marL="18288" indent="0">
              <a:buNone/>
            </a:pPr>
            <a:r>
              <a:rPr lang="en-IN" b="1" u="sng" dirty="0">
                <a:effectLst/>
              </a:rPr>
              <a:t>Semantics:</a:t>
            </a:r>
          </a:p>
          <a:p>
            <a:pPr>
              <a:buFont typeface="Wingdings" pitchFamily="2" charset="2"/>
              <a:buChar char="Ø"/>
            </a:pPr>
            <a:r>
              <a:rPr lang="en-IN" dirty="0">
                <a:effectLst/>
              </a:rPr>
              <a:t>Semantics are the </a:t>
            </a:r>
            <a:r>
              <a:rPr lang="en-IN" dirty="0">
                <a:solidFill>
                  <a:srgbClr val="00B0F0"/>
                </a:solidFill>
                <a:effectLst/>
              </a:rPr>
              <a:t>rules by which we can </a:t>
            </a:r>
            <a:r>
              <a:rPr lang="en-IN" dirty="0" smtClean="0">
                <a:solidFill>
                  <a:srgbClr val="00B0F0"/>
                </a:solidFill>
                <a:effectLst/>
              </a:rPr>
              <a:t>interpret(explain) </a:t>
            </a:r>
            <a:r>
              <a:rPr lang="en-IN" dirty="0">
                <a:solidFill>
                  <a:srgbClr val="00B0F0"/>
                </a:solidFill>
                <a:effectLst/>
              </a:rPr>
              <a:t>the sentence in the logic.</a:t>
            </a:r>
          </a:p>
          <a:p>
            <a:pPr>
              <a:buFont typeface="Wingdings" pitchFamily="2" charset="2"/>
              <a:buChar char="Ø"/>
            </a:pPr>
            <a:r>
              <a:rPr lang="en-IN" dirty="0">
                <a:effectLst/>
              </a:rPr>
              <a:t>Semantic also involves assigning a meaning to each sentence.</a:t>
            </a:r>
          </a:p>
          <a:p>
            <a:pPr marL="18288" indent="0">
              <a:buNone/>
            </a:pPr>
            <a:r>
              <a:rPr lang="en-IN" dirty="0">
                <a:effectLst/>
              </a:rPr>
              <a:t>Logical representation can be categorised into mainly two logics:</a:t>
            </a:r>
          </a:p>
          <a:p>
            <a:pPr>
              <a:buFont typeface="Wingdings" pitchFamily="2" charset="2"/>
              <a:buChar char="Ø"/>
            </a:pPr>
            <a:r>
              <a:rPr lang="en-IN" dirty="0">
                <a:effectLst/>
              </a:rPr>
              <a:t>Propositional Logics</a:t>
            </a:r>
          </a:p>
          <a:p>
            <a:pPr>
              <a:buFont typeface="Wingdings" pitchFamily="2" charset="2"/>
              <a:buChar char="Ø"/>
            </a:pPr>
            <a:r>
              <a:rPr lang="en-IN" dirty="0">
                <a:effectLst/>
              </a:rPr>
              <a:t>Predicate </a:t>
            </a:r>
            <a:r>
              <a:rPr lang="en-IN" dirty="0" smtClean="0">
                <a:effectLst/>
              </a:rPr>
              <a:t>logics</a:t>
            </a:r>
          </a:p>
          <a:p>
            <a:pPr marL="18288" indent="0">
              <a:buNone/>
            </a:pPr>
            <a:r>
              <a:rPr lang="en-IN" u="sng" dirty="0">
                <a:effectLst/>
              </a:rPr>
              <a:t>Advantages of logical representation</a:t>
            </a:r>
            <a:r>
              <a:rPr lang="en-IN" dirty="0">
                <a:effectLst/>
              </a:rPr>
              <a:t>:</a:t>
            </a:r>
          </a:p>
          <a:p>
            <a:pPr>
              <a:buFont typeface="Wingdings" pitchFamily="2" charset="2"/>
              <a:buChar char="Ø"/>
            </a:pPr>
            <a:r>
              <a:rPr lang="en-IN" dirty="0">
                <a:effectLst/>
              </a:rPr>
              <a:t>Logical representation </a:t>
            </a:r>
            <a:r>
              <a:rPr lang="en-IN" dirty="0">
                <a:solidFill>
                  <a:srgbClr val="FFFF00"/>
                </a:solidFill>
                <a:effectLst/>
              </a:rPr>
              <a:t>enables us to do logical reasoning</a:t>
            </a:r>
            <a:r>
              <a:rPr lang="en-IN" dirty="0">
                <a:effectLst/>
              </a:rPr>
              <a:t>.</a:t>
            </a:r>
          </a:p>
          <a:p>
            <a:pPr>
              <a:buFont typeface="Wingdings" pitchFamily="2" charset="2"/>
              <a:buChar char="Ø"/>
            </a:pPr>
            <a:r>
              <a:rPr lang="en-IN" dirty="0">
                <a:effectLst/>
              </a:rPr>
              <a:t>Logical representation is the </a:t>
            </a:r>
            <a:r>
              <a:rPr lang="en-IN" dirty="0">
                <a:solidFill>
                  <a:srgbClr val="FFFF00"/>
                </a:solidFill>
                <a:effectLst/>
              </a:rPr>
              <a:t>basis for the programming languages.</a:t>
            </a:r>
          </a:p>
          <a:p>
            <a:pPr marL="18288" indent="0">
              <a:buNone/>
            </a:pPr>
            <a:r>
              <a:rPr lang="en-IN" u="sng" dirty="0">
                <a:effectLst/>
              </a:rPr>
              <a:t>Disadvantages of logical Representation</a:t>
            </a:r>
            <a:r>
              <a:rPr lang="en-IN" dirty="0">
                <a:effectLst/>
              </a:rPr>
              <a:t>:</a:t>
            </a:r>
          </a:p>
          <a:p>
            <a:pPr>
              <a:buFont typeface="Wingdings" pitchFamily="2" charset="2"/>
              <a:buChar char="Ø"/>
            </a:pPr>
            <a:r>
              <a:rPr lang="en-IN" dirty="0">
                <a:effectLst/>
              </a:rPr>
              <a:t>Logical representations have </a:t>
            </a:r>
            <a:r>
              <a:rPr lang="en-IN" dirty="0">
                <a:solidFill>
                  <a:srgbClr val="92D050"/>
                </a:solidFill>
                <a:effectLst/>
              </a:rPr>
              <a:t>some restrictions and are challenging to work with.</a:t>
            </a:r>
          </a:p>
          <a:p>
            <a:pPr>
              <a:buFont typeface="Wingdings" pitchFamily="2" charset="2"/>
              <a:buChar char="Ø"/>
            </a:pPr>
            <a:r>
              <a:rPr lang="en-IN" dirty="0">
                <a:effectLst/>
              </a:rPr>
              <a:t>Logical representation </a:t>
            </a:r>
            <a:r>
              <a:rPr lang="en-IN" dirty="0">
                <a:solidFill>
                  <a:srgbClr val="92D050"/>
                </a:solidFill>
                <a:effectLst/>
              </a:rPr>
              <a:t>technique may not be very natural, and inference may not be so efficient</a:t>
            </a:r>
            <a:r>
              <a:rPr lang="en-IN" dirty="0" smtClean="0">
                <a:solidFill>
                  <a:srgbClr val="92D050"/>
                </a:solidFill>
                <a:effectLst/>
              </a:rPr>
              <a:t>.</a:t>
            </a:r>
            <a:endParaRPr lang="en-IN" dirty="0">
              <a:solidFill>
                <a:srgbClr val="92D050"/>
              </a:solidFill>
              <a:effectLst/>
            </a:endParaRPr>
          </a:p>
          <a:p>
            <a:pPr>
              <a:buFont typeface="Wingdings" pitchFamily="2" charset="2"/>
              <a:buChar char="Ø"/>
            </a:pPr>
            <a:endParaRPr lang="en-IN" dirty="0"/>
          </a:p>
        </p:txBody>
      </p:sp>
    </p:spTree>
    <p:extLst>
      <p:ext uri="{BB962C8B-B14F-4D97-AF65-F5344CB8AC3E}">
        <p14:creationId xmlns:p14="http://schemas.microsoft.com/office/powerpoint/2010/main" val="3344222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980728"/>
            <a:ext cx="8424936" cy="5400600"/>
          </a:xfrm>
        </p:spPr>
        <p:txBody>
          <a:bodyPr>
            <a:normAutofit lnSpcReduction="10000"/>
          </a:bodyPr>
          <a:lstStyle/>
          <a:p>
            <a:pPr>
              <a:buFont typeface="Wingdings" pitchFamily="2" charset="2"/>
              <a:buChar char="Ø"/>
            </a:pPr>
            <a:r>
              <a:rPr lang="en-IN" dirty="0">
                <a:effectLst/>
              </a:rPr>
              <a:t>Propositional logic (PL) is the simplest form of logic where all the statements are made by propositions. A proposition is a declarative statement which is either true or false. It is a technique of knowledge representation in logical and mathematical form</a:t>
            </a:r>
            <a:r>
              <a:rPr lang="en-IN" dirty="0" smtClean="0">
                <a:effectLst/>
              </a:rPr>
              <a:t>.</a:t>
            </a:r>
          </a:p>
          <a:p>
            <a:pPr marL="18288" indent="0">
              <a:buNone/>
            </a:pPr>
            <a:r>
              <a:rPr lang="en-IN" dirty="0">
                <a:effectLst/>
              </a:rPr>
              <a:t>Example:</a:t>
            </a:r>
          </a:p>
          <a:p>
            <a:pPr marL="18288" indent="0">
              <a:buNone/>
            </a:pPr>
            <a:r>
              <a:rPr lang="en-IN" dirty="0" smtClean="0">
                <a:effectLst/>
              </a:rPr>
              <a:t>a) It is Sunday.  </a:t>
            </a:r>
          </a:p>
          <a:p>
            <a:pPr marL="18288" indent="0">
              <a:buNone/>
            </a:pPr>
            <a:r>
              <a:rPr lang="en-IN" dirty="0" smtClean="0">
                <a:effectLst/>
              </a:rPr>
              <a:t>b) The Sun rises from West (False proposition)  </a:t>
            </a:r>
          </a:p>
          <a:p>
            <a:pPr marL="18288" indent="0">
              <a:buNone/>
            </a:pPr>
            <a:r>
              <a:rPr lang="en-IN" dirty="0" smtClean="0">
                <a:effectLst/>
              </a:rPr>
              <a:t>c) 3+3= 7(False proposition)  </a:t>
            </a:r>
          </a:p>
          <a:p>
            <a:pPr marL="18288" indent="0">
              <a:buNone/>
            </a:pPr>
            <a:r>
              <a:rPr lang="en-IN" dirty="0" smtClean="0">
                <a:effectLst/>
              </a:rPr>
              <a:t>d) 5 is a prime number. </a:t>
            </a:r>
          </a:p>
          <a:p>
            <a:pPr marL="18288" indent="0">
              <a:buNone/>
            </a:pPr>
            <a:r>
              <a:rPr lang="en-IN" b="1" dirty="0">
                <a:effectLst/>
              </a:rPr>
              <a:t>Following are some basic facts about propositional logic:</a:t>
            </a:r>
            <a:endParaRPr lang="en-IN" dirty="0" smtClean="0">
              <a:effectLst/>
            </a:endParaRPr>
          </a:p>
          <a:p>
            <a:pPr>
              <a:buFont typeface="Wingdings" pitchFamily="2" charset="2"/>
              <a:buChar char="Ø"/>
            </a:pPr>
            <a:r>
              <a:rPr lang="en-IN" dirty="0">
                <a:effectLst/>
              </a:rPr>
              <a:t>Propositional logic is also called Boolean logic as it works on 0 and 1.</a:t>
            </a:r>
          </a:p>
          <a:p>
            <a:pPr>
              <a:buFont typeface="Wingdings" pitchFamily="2" charset="2"/>
              <a:buChar char="Ø"/>
            </a:pPr>
            <a:r>
              <a:rPr lang="en-IN" dirty="0">
                <a:effectLst/>
              </a:rPr>
              <a:t>In propositional logic, we use symbolic variables to represent the logic, and we can use any symbol for a representing a proposition, such A, B, C, P, Q, R, etc.</a:t>
            </a:r>
          </a:p>
          <a:p>
            <a:pPr>
              <a:buFont typeface="Wingdings" pitchFamily="2" charset="2"/>
              <a:buChar char="Ø"/>
            </a:pPr>
            <a:endParaRPr lang="en-IN" dirty="0"/>
          </a:p>
        </p:txBody>
      </p:sp>
      <p:sp>
        <p:nvSpPr>
          <p:cNvPr id="3" name="Title 2"/>
          <p:cNvSpPr>
            <a:spLocks noGrp="1"/>
          </p:cNvSpPr>
          <p:nvPr>
            <p:ph type="title"/>
          </p:nvPr>
        </p:nvSpPr>
        <p:spPr>
          <a:xfrm>
            <a:off x="323528" y="35884"/>
            <a:ext cx="7543800" cy="914400"/>
          </a:xfrm>
        </p:spPr>
        <p:txBody>
          <a:bodyPr/>
          <a:lstStyle/>
          <a:p>
            <a:r>
              <a:rPr lang="en-IN" sz="2800" dirty="0">
                <a:effectLst/>
              </a:rPr>
              <a:t>Propositional logic in Artificial </a:t>
            </a:r>
            <a:r>
              <a:rPr lang="en-IN" sz="2800" dirty="0" smtClean="0">
                <a:effectLst/>
              </a:rPr>
              <a:t>intelligence</a:t>
            </a:r>
            <a:endParaRPr lang="en-IN" sz="2800" dirty="0"/>
          </a:p>
        </p:txBody>
      </p:sp>
    </p:spTree>
    <p:extLst>
      <p:ext uri="{BB962C8B-B14F-4D97-AF65-F5344CB8AC3E}">
        <p14:creationId xmlns:p14="http://schemas.microsoft.com/office/powerpoint/2010/main" val="1607520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764704"/>
            <a:ext cx="8496944" cy="5688632"/>
          </a:xfrm>
        </p:spPr>
        <p:txBody>
          <a:bodyPr>
            <a:normAutofit/>
          </a:bodyPr>
          <a:lstStyle/>
          <a:p>
            <a:pPr>
              <a:buFont typeface="Wingdings" pitchFamily="2" charset="2"/>
              <a:buChar char="Ø"/>
            </a:pPr>
            <a:r>
              <a:rPr lang="en-IN" dirty="0" smtClean="0">
                <a:effectLst/>
              </a:rPr>
              <a:t>Propositions </a:t>
            </a:r>
            <a:r>
              <a:rPr lang="en-IN" dirty="0">
                <a:effectLst/>
              </a:rPr>
              <a:t>can be either true or false, but it cannot be both.</a:t>
            </a:r>
          </a:p>
          <a:p>
            <a:pPr>
              <a:buFont typeface="Wingdings" pitchFamily="2" charset="2"/>
              <a:buChar char="Ø"/>
            </a:pPr>
            <a:r>
              <a:rPr lang="en-IN" dirty="0">
                <a:effectLst/>
              </a:rPr>
              <a:t>Propositional logic consists of an object, relations or function, and </a:t>
            </a:r>
            <a:r>
              <a:rPr lang="en-IN" b="1" dirty="0">
                <a:effectLst/>
              </a:rPr>
              <a:t>logical connectives</a:t>
            </a:r>
            <a:r>
              <a:rPr lang="en-IN" dirty="0">
                <a:effectLst/>
              </a:rPr>
              <a:t>.</a:t>
            </a:r>
          </a:p>
          <a:p>
            <a:pPr>
              <a:buFont typeface="Wingdings" pitchFamily="2" charset="2"/>
              <a:buChar char="Ø"/>
            </a:pPr>
            <a:r>
              <a:rPr lang="en-IN" dirty="0">
                <a:effectLst/>
              </a:rPr>
              <a:t>These connectives are also called logical </a:t>
            </a:r>
            <a:r>
              <a:rPr lang="en-IN" dirty="0" smtClean="0">
                <a:effectLst/>
              </a:rPr>
              <a:t>operators</a:t>
            </a:r>
          </a:p>
          <a:p>
            <a:pPr>
              <a:buFont typeface="Wingdings" pitchFamily="2" charset="2"/>
              <a:buChar char="Ø"/>
            </a:pPr>
            <a:r>
              <a:rPr lang="en-IN" dirty="0">
                <a:effectLst/>
              </a:rPr>
              <a:t>A proposition formula which is always true is called </a:t>
            </a:r>
            <a:r>
              <a:rPr lang="en-IN" b="1" dirty="0">
                <a:effectLst/>
              </a:rPr>
              <a:t>tautology</a:t>
            </a:r>
            <a:r>
              <a:rPr lang="en-IN" dirty="0">
                <a:effectLst/>
              </a:rPr>
              <a:t>, and it is also called a valid sentence.</a:t>
            </a:r>
          </a:p>
          <a:p>
            <a:pPr>
              <a:buFont typeface="Wingdings" pitchFamily="2" charset="2"/>
              <a:buChar char="Ø"/>
            </a:pPr>
            <a:r>
              <a:rPr lang="en-IN" dirty="0">
                <a:effectLst/>
              </a:rPr>
              <a:t>A proposition formula which is always false is called </a:t>
            </a:r>
            <a:r>
              <a:rPr lang="en-IN" b="1" dirty="0">
                <a:effectLst/>
              </a:rPr>
              <a:t>Contradiction</a:t>
            </a:r>
            <a:r>
              <a:rPr lang="en-IN" dirty="0">
                <a:effectLst/>
              </a:rPr>
              <a:t>.</a:t>
            </a:r>
          </a:p>
          <a:p>
            <a:pPr>
              <a:buFont typeface="Wingdings" pitchFamily="2" charset="2"/>
              <a:buChar char="Ø"/>
            </a:pPr>
            <a:r>
              <a:rPr lang="en-IN" dirty="0">
                <a:effectLst/>
              </a:rPr>
              <a:t>A proposition formula which has both true and false values is called</a:t>
            </a:r>
          </a:p>
          <a:p>
            <a:pPr>
              <a:buFont typeface="Wingdings" pitchFamily="2" charset="2"/>
              <a:buChar char="Ø"/>
            </a:pPr>
            <a:r>
              <a:rPr lang="en-IN" dirty="0">
                <a:effectLst/>
              </a:rPr>
              <a:t>Statements which are questions, commands, or opinions are not propositions such as "</a:t>
            </a:r>
            <a:r>
              <a:rPr lang="en-IN" b="1" dirty="0">
                <a:effectLst/>
              </a:rPr>
              <a:t>Where is </a:t>
            </a:r>
            <a:r>
              <a:rPr lang="en-IN" b="1" dirty="0" err="1">
                <a:effectLst/>
              </a:rPr>
              <a:t>Rohini</a:t>
            </a:r>
            <a:r>
              <a:rPr lang="en-IN" dirty="0">
                <a:effectLst/>
              </a:rPr>
              <a:t>", "</a:t>
            </a:r>
            <a:r>
              <a:rPr lang="en-IN" b="1" dirty="0">
                <a:effectLst/>
              </a:rPr>
              <a:t>How are you</a:t>
            </a:r>
            <a:r>
              <a:rPr lang="en-IN" dirty="0">
                <a:effectLst/>
              </a:rPr>
              <a:t>", "</a:t>
            </a:r>
            <a:r>
              <a:rPr lang="en-IN" b="1" dirty="0">
                <a:effectLst/>
              </a:rPr>
              <a:t>What is your name</a:t>
            </a:r>
            <a:r>
              <a:rPr lang="en-IN" dirty="0">
                <a:effectLst/>
              </a:rPr>
              <a:t>", are not propositions</a:t>
            </a:r>
            <a:r>
              <a:rPr lang="en-IN" dirty="0" smtClean="0">
                <a:effectLst/>
              </a:rPr>
              <a:t>.</a:t>
            </a:r>
          </a:p>
          <a:p>
            <a:pPr>
              <a:buFont typeface="Wingdings" pitchFamily="2" charset="2"/>
              <a:buChar char="Ø"/>
            </a:pPr>
            <a:endParaRPr lang="en-IN" dirty="0" smtClean="0">
              <a:effectLst/>
            </a:endParaRPr>
          </a:p>
          <a:p>
            <a:endParaRPr lang="en-IN" dirty="0">
              <a:effectLst/>
            </a:endParaRPr>
          </a:p>
          <a:p>
            <a:endParaRPr lang="en-IN" dirty="0">
              <a:effectLst/>
            </a:endParaRPr>
          </a:p>
          <a:p>
            <a:endParaRPr lang="en-IN" dirty="0"/>
          </a:p>
        </p:txBody>
      </p:sp>
    </p:spTree>
    <p:extLst>
      <p:ext uri="{BB962C8B-B14F-4D97-AF65-F5344CB8AC3E}">
        <p14:creationId xmlns:p14="http://schemas.microsoft.com/office/powerpoint/2010/main" val="1844508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332656"/>
            <a:ext cx="8064896" cy="6120679"/>
          </a:xfrm>
        </p:spPr>
        <p:txBody>
          <a:bodyPr>
            <a:normAutofit/>
          </a:bodyPr>
          <a:lstStyle/>
          <a:p>
            <a:pPr>
              <a:buFont typeface="Wingdings" pitchFamily="2" charset="2"/>
              <a:buChar char="Ø"/>
            </a:pPr>
            <a:r>
              <a:rPr lang="en-IN" b="1" u="sng" dirty="0">
                <a:effectLst/>
              </a:rPr>
              <a:t>Syntax of propositional logic:</a:t>
            </a:r>
          </a:p>
          <a:p>
            <a:pPr>
              <a:buFont typeface="Wingdings" pitchFamily="2" charset="2"/>
              <a:buChar char="Ø"/>
            </a:pPr>
            <a:r>
              <a:rPr lang="en-IN" dirty="0">
                <a:effectLst/>
              </a:rPr>
              <a:t>The syntax of propositional logic defines the allowable sentences for the knowledge representation. There are two types of Propositions:</a:t>
            </a:r>
          </a:p>
          <a:p>
            <a:pPr>
              <a:buFont typeface="Wingdings" pitchFamily="2" charset="2"/>
              <a:buChar char="Ø"/>
            </a:pPr>
            <a:r>
              <a:rPr lang="en-IN" b="1" dirty="0">
                <a:effectLst/>
              </a:rPr>
              <a:t>Atomic Propositions</a:t>
            </a:r>
            <a:endParaRPr lang="en-IN" dirty="0">
              <a:effectLst/>
            </a:endParaRPr>
          </a:p>
          <a:p>
            <a:pPr>
              <a:buFont typeface="Wingdings" pitchFamily="2" charset="2"/>
              <a:buChar char="Ø"/>
            </a:pPr>
            <a:r>
              <a:rPr lang="en-IN" b="1" dirty="0">
                <a:effectLst/>
              </a:rPr>
              <a:t>Compound propositions</a:t>
            </a:r>
            <a:endParaRPr lang="en-IN" dirty="0">
              <a:effectLst/>
            </a:endParaRPr>
          </a:p>
          <a:p>
            <a:pPr marL="18288" indent="0">
              <a:buNone/>
            </a:pPr>
            <a:r>
              <a:rPr lang="en-IN" b="1" u="sng" dirty="0">
                <a:effectLst/>
              </a:rPr>
              <a:t>Atomic Proposition:</a:t>
            </a:r>
            <a:r>
              <a:rPr lang="en-IN" dirty="0">
                <a:effectLst/>
              </a:rPr>
              <a:t> Atomic propositions are the simple propositions. It consists of a single proposition symbol. These are the sentences which must be either true or false</a:t>
            </a:r>
            <a:r>
              <a:rPr lang="en-IN" dirty="0" smtClean="0">
                <a:effectLst/>
              </a:rPr>
              <a:t>.</a:t>
            </a:r>
          </a:p>
          <a:p>
            <a:pPr marL="18288" indent="0">
              <a:buNone/>
            </a:pPr>
            <a:r>
              <a:rPr lang="en-IN" b="1" dirty="0">
                <a:effectLst/>
              </a:rPr>
              <a:t>Example:</a:t>
            </a:r>
            <a:endParaRPr lang="en-IN" dirty="0">
              <a:effectLst/>
            </a:endParaRPr>
          </a:p>
          <a:p>
            <a:pPr marL="18288" indent="0">
              <a:buNone/>
            </a:pPr>
            <a:r>
              <a:rPr lang="en-IN" dirty="0">
                <a:effectLst/>
              </a:rPr>
              <a:t>a) 2+2 is 4, it is an atomic proposition as it is a </a:t>
            </a:r>
            <a:r>
              <a:rPr lang="en-IN" b="1" dirty="0">
                <a:effectLst/>
              </a:rPr>
              <a:t>true</a:t>
            </a:r>
            <a:r>
              <a:rPr lang="en-IN" dirty="0">
                <a:effectLst/>
              </a:rPr>
              <a:t> fact.  </a:t>
            </a:r>
          </a:p>
          <a:p>
            <a:pPr marL="18288" indent="0">
              <a:buNone/>
            </a:pPr>
            <a:r>
              <a:rPr lang="en-IN" dirty="0">
                <a:effectLst/>
              </a:rPr>
              <a:t>b) "The Sun is cold" is also a proposition as it is a </a:t>
            </a:r>
            <a:r>
              <a:rPr lang="en-IN" b="1" dirty="0">
                <a:effectLst/>
              </a:rPr>
              <a:t>false</a:t>
            </a:r>
            <a:r>
              <a:rPr lang="en-IN" dirty="0">
                <a:effectLst/>
              </a:rPr>
              <a:t> fact.  </a:t>
            </a:r>
          </a:p>
          <a:p>
            <a:pPr>
              <a:buFont typeface="Wingdings" pitchFamily="2" charset="2"/>
              <a:buChar char="Ø"/>
            </a:pPr>
            <a:endParaRPr lang="en-IN" dirty="0">
              <a:effectLst/>
            </a:endParaRPr>
          </a:p>
          <a:p>
            <a:endParaRPr lang="en-IN" dirty="0"/>
          </a:p>
        </p:txBody>
      </p:sp>
    </p:spTree>
    <p:extLst>
      <p:ext uri="{BB962C8B-B14F-4D97-AF65-F5344CB8AC3E}">
        <p14:creationId xmlns:p14="http://schemas.microsoft.com/office/powerpoint/2010/main" val="403701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476672"/>
            <a:ext cx="8352928" cy="6192687"/>
          </a:xfrm>
        </p:spPr>
        <p:txBody>
          <a:bodyPr>
            <a:normAutofit lnSpcReduction="10000"/>
          </a:bodyPr>
          <a:lstStyle/>
          <a:p>
            <a:pPr marL="18288" indent="0">
              <a:buNone/>
            </a:pPr>
            <a:r>
              <a:rPr lang="en-IN" b="1" u="sng" dirty="0">
                <a:effectLst/>
              </a:rPr>
              <a:t>Compound proposition:</a:t>
            </a:r>
            <a:r>
              <a:rPr lang="en-IN" dirty="0">
                <a:effectLst/>
              </a:rPr>
              <a:t> Compound propositions are constructed by combining simpler or atomic propositions, using parenthesis and logical connectives.</a:t>
            </a:r>
          </a:p>
          <a:p>
            <a:pPr marL="18288" indent="0">
              <a:buNone/>
            </a:pPr>
            <a:r>
              <a:rPr lang="en-IN" b="1" dirty="0">
                <a:effectLst/>
              </a:rPr>
              <a:t>Example:</a:t>
            </a:r>
            <a:endParaRPr lang="en-IN" dirty="0">
              <a:effectLst/>
            </a:endParaRPr>
          </a:p>
          <a:p>
            <a:pPr marL="18288" indent="0">
              <a:buNone/>
            </a:pPr>
            <a:r>
              <a:rPr lang="en-IN" dirty="0">
                <a:effectLst/>
              </a:rPr>
              <a:t>a) "It is raining today, and street is wet."  </a:t>
            </a:r>
          </a:p>
          <a:p>
            <a:pPr marL="18288" indent="0">
              <a:buNone/>
            </a:pPr>
            <a:r>
              <a:rPr lang="en-IN" dirty="0">
                <a:effectLst/>
              </a:rPr>
              <a:t>b) "</a:t>
            </a:r>
            <a:r>
              <a:rPr lang="en-IN" dirty="0" err="1">
                <a:effectLst/>
              </a:rPr>
              <a:t>Ankit</a:t>
            </a:r>
            <a:r>
              <a:rPr lang="en-IN" dirty="0">
                <a:effectLst/>
              </a:rPr>
              <a:t> is a doctor, and his clinic is in Mumbai." </a:t>
            </a:r>
            <a:endParaRPr lang="en-IN" dirty="0" smtClean="0">
              <a:effectLst/>
            </a:endParaRPr>
          </a:p>
          <a:p>
            <a:pPr marL="18288" indent="0">
              <a:buNone/>
            </a:pPr>
            <a:r>
              <a:rPr lang="en-IN" b="1" u="sng" dirty="0">
                <a:effectLst/>
              </a:rPr>
              <a:t>Logical Connectives:</a:t>
            </a:r>
          </a:p>
          <a:p>
            <a:pPr>
              <a:buFont typeface="Wingdings" pitchFamily="2" charset="2"/>
              <a:buChar char="Ø"/>
            </a:pPr>
            <a:r>
              <a:rPr lang="en-IN" dirty="0">
                <a:effectLst/>
              </a:rPr>
              <a:t>Logical connectives are used to connect two simpler propositions or representing a sentence logically. We can create compound propositions with the help of logical connectives. There are mainly five connectives, which are given as follows</a:t>
            </a:r>
            <a:r>
              <a:rPr lang="en-IN" dirty="0" smtClean="0">
                <a:effectLst/>
              </a:rPr>
              <a:t>:</a:t>
            </a:r>
          </a:p>
          <a:p>
            <a:pPr marL="18288" indent="0">
              <a:buNone/>
            </a:pPr>
            <a:r>
              <a:rPr lang="en-IN" b="1" dirty="0" smtClean="0">
                <a:effectLst/>
              </a:rPr>
              <a:t>1. Negation: </a:t>
            </a:r>
            <a:r>
              <a:rPr lang="en-IN" dirty="0">
                <a:effectLst/>
              </a:rPr>
              <a:t>A sentence such as ¬ P is called negation of P. A literal can be either Positive literal or negative literal</a:t>
            </a:r>
            <a:r>
              <a:rPr lang="en-IN" dirty="0" smtClean="0">
                <a:effectLst/>
              </a:rPr>
              <a:t>.</a:t>
            </a:r>
          </a:p>
          <a:p>
            <a:pPr marL="18288" indent="0">
              <a:buNone/>
            </a:pPr>
            <a:r>
              <a:rPr lang="en-IN" b="1" dirty="0" smtClean="0">
                <a:effectLst/>
              </a:rPr>
              <a:t>2. Conjunction</a:t>
            </a:r>
            <a:r>
              <a:rPr lang="en-IN" b="1" dirty="0">
                <a:effectLst/>
              </a:rPr>
              <a:t>:</a:t>
            </a:r>
            <a:r>
              <a:rPr lang="en-IN" dirty="0">
                <a:effectLst/>
              </a:rPr>
              <a:t> A sentence which has </a:t>
            </a:r>
            <a:r>
              <a:rPr lang="en-IN" b="1" dirty="0">
                <a:effectLst/>
              </a:rPr>
              <a:t>∧ </a:t>
            </a:r>
            <a:r>
              <a:rPr lang="en-IN" dirty="0">
                <a:effectLst/>
              </a:rPr>
              <a:t>connective such as, </a:t>
            </a:r>
            <a:r>
              <a:rPr lang="en-IN" b="1" dirty="0">
                <a:effectLst/>
              </a:rPr>
              <a:t>P ∧ Q</a:t>
            </a:r>
            <a:r>
              <a:rPr lang="en-IN" dirty="0">
                <a:effectLst/>
              </a:rPr>
              <a:t> is called a conjunction.</a:t>
            </a:r>
            <a:br>
              <a:rPr lang="en-IN" dirty="0">
                <a:effectLst/>
              </a:rPr>
            </a:br>
            <a:r>
              <a:rPr lang="en-IN" b="1" dirty="0">
                <a:effectLst/>
              </a:rPr>
              <a:t>Example:</a:t>
            </a:r>
            <a:r>
              <a:rPr lang="en-IN" dirty="0">
                <a:effectLst/>
              </a:rPr>
              <a:t> </a:t>
            </a:r>
            <a:r>
              <a:rPr lang="en-IN" dirty="0" err="1">
                <a:effectLst/>
              </a:rPr>
              <a:t>Rohan</a:t>
            </a:r>
            <a:r>
              <a:rPr lang="en-IN" dirty="0">
                <a:effectLst/>
              </a:rPr>
              <a:t> is intelligent and hardworking. It can be written as,</a:t>
            </a:r>
            <a:br>
              <a:rPr lang="en-IN" dirty="0">
                <a:effectLst/>
              </a:rPr>
            </a:br>
            <a:r>
              <a:rPr lang="en-IN" b="1" dirty="0">
                <a:effectLst/>
              </a:rPr>
              <a:t>P= </a:t>
            </a:r>
            <a:r>
              <a:rPr lang="en-IN" b="1" dirty="0" err="1">
                <a:effectLst/>
              </a:rPr>
              <a:t>Rohan</a:t>
            </a:r>
            <a:r>
              <a:rPr lang="en-IN" b="1" dirty="0">
                <a:effectLst/>
              </a:rPr>
              <a:t> is intelligent</a:t>
            </a:r>
            <a:r>
              <a:rPr lang="en-IN" dirty="0">
                <a:effectLst/>
              </a:rPr>
              <a:t>,</a:t>
            </a:r>
            <a:br>
              <a:rPr lang="en-IN" dirty="0">
                <a:effectLst/>
              </a:rPr>
            </a:br>
            <a:r>
              <a:rPr lang="en-IN" b="1" dirty="0">
                <a:effectLst/>
              </a:rPr>
              <a:t>Q= </a:t>
            </a:r>
            <a:r>
              <a:rPr lang="en-IN" b="1" dirty="0" err="1">
                <a:effectLst/>
              </a:rPr>
              <a:t>Rohan</a:t>
            </a:r>
            <a:r>
              <a:rPr lang="en-IN" b="1" dirty="0">
                <a:effectLst/>
              </a:rPr>
              <a:t> is hardworking. → P∧ Q</a:t>
            </a:r>
            <a:r>
              <a:rPr lang="en-IN" dirty="0" smtClean="0">
                <a:effectLst/>
              </a:rPr>
              <a:t>.</a:t>
            </a:r>
            <a:endParaRPr lang="en-IN" dirty="0">
              <a:effectLst/>
            </a:endParaRPr>
          </a:p>
          <a:p>
            <a:endParaRPr lang="en-IN" dirty="0"/>
          </a:p>
        </p:txBody>
      </p:sp>
    </p:spTree>
    <p:extLst>
      <p:ext uri="{BB962C8B-B14F-4D97-AF65-F5344CB8AC3E}">
        <p14:creationId xmlns:p14="http://schemas.microsoft.com/office/powerpoint/2010/main" val="905200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332657"/>
            <a:ext cx="8496944" cy="6264696"/>
          </a:xfrm>
        </p:spPr>
        <p:txBody>
          <a:bodyPr>
            <a:normAutofit/>
          </a:bodyPr>
          <a:lstStyle/>
          <a:p>
            <a:pPr marL="18288" indent="0">
              <a:buNone/>
            </a:pPr>
            <a:r>
              <a:rPr lang="en-IN" b="1" dirty="0" smtClean="0">
                <a:effectLst/>
              </a:rPr>
              <a:t>3. Disjunction</a:t>
            </a:r>
            <a:r>
              <a:rPr lang="en-IN" b="1" dirty="0">
                <a:effectLst/>
              </a:rPr>
              <a:t>:</a:t>
            </a:r>
            <a:r>
              <a:rPr lang="en-IN" dirty="0">
                <a:effectLst/>
              </a:rPr>
              <a:t> A sentence which has ∨ connective, such as </a:t>
            </a:r>
            <a:r>
              <a:rPr lang="en-IN" b="1" dirty="0">
                <a:effectLst/>
              </a:rPr>
              <a:t>P ∨ Q</a:t>
            </a:r>
            <a:r>
              <a:rPr lang="en-IN" dirty="0">
                <a:effectLst/>
              </a:rPr>
              <a:t>. is called disjunction, where P and Q are the propositions.</a:t>
            </a:r>
            <a:br>
              <a:rPr lang="en-IN" dirty="0">
                <a:effectLst/>
              </a:rPr>
            </a:br>
            <a:r>
              <a:rPr lang="en-IN" b="1" dirty="0">
                <a:effectLst/>
              </a:rPr>
              <a:t>Example: "</a:t>
            </a:r>
            <a:r>
              <a:rPr lang="en-IN" b="1" dirty="0" err="1">
                <a:effectLst/>
              </a:rPr>
              <a:t>Ritika</a:t>
            </a:r>
            <a:r>
              <a:rPr lang="en-IN" b="1" dirty="0">
                <a:effectLst/>
              </a:rPr>
              <a:t> is a doctor or Engineer"</a:t>
            </a:r>
            <a:r>
              <a:rPr lang="en-IN" dirty="0">
                <a:effectLst/>
              </a:rPr>
              <a:t>,</a:t>
            </a:r>
            <a:br>
              <a:rPr lang="en-IN" dirty="0">
                <a:effectLst/>
              </a:rPr>
            </a:br>
            <a:r>
              <a:rPr lang="en-IN" dirty="0">
                <a:effectLst/>
              </a:rPr>
              <a:t>Here P= </a:t>
            </a:r>
            <a:r>
              <a:rPr lang="en-IN" dirty="0" err="1">
                <a:effectLst/>
              </a:rPr>
              <a:t>Ritika</a:t>
            </a:r>
            <a:r>
              <a:rPr lang="en-IN" dirty="0">
                <a:effectLst/>
              </a:rPr>
              <a:t> is Doctor. Q= </a:t>
            </a:r>
            <a:r>
              <a:rPr lang="en-IN" dirty="0" err="1">
                <a:effectLst/>
              </a:rPr>
              <a:t>Ritika</a:t>
            </a:r>
            <a:r>
              <a:rPr lang="en-IN" dirty="0">
                <a:effectLst/>
              </a:rPr>
              <a:t> is Doctor, so we can write it as </a:t>
            </a:r>
            <a:r>
              <a:rPr lang="en-IN" b="1" dirty="0">
                <a:effectLst/>
              </a:rPr>
              <a:t>P ∨ Q</a:t>
            </a:r>
            <a:r>
              <a:rPr lang="en-IN" dirty="0">
                <a:effectLst/>
              </a:rPr>
              <a:t>.</a:t>
            </a:r>
          </a:p>
          <a:p>
            <a:pPr marL="18288" indent="0">
              <a:buNone/>
            </a:pPr>
            <a:r>
              <a:rPr lang="en-IN" b="1" dirty="0" smtClean="0">
                <a:effectLst/>
              </a:rPr>
              <a:t>4. Implication</a:t>
            </a:r>
            <a:r>
              <a:rPr lang="en-IN" b="1" dirty="0">
                <a:effectLst/>
              </a:rPr>
              <a:t>:</a:t>
            </a:r>
            <a:r>
              <a:rPr lang="en-IN" dirty="0">
                <a:effectLst/>
              </a:rPr>
              <a:t> A sentence such as P → Q, is called an implication. Implications are also known as if-then rules. It can be represented as</a:t>
            </a:r>
            <a:br>
              <a:rPr lang="en-IN" dirty="0">
                <a:effectLst/>
              </a:rPr>
            </a:br>
            <a:r>
              <a:rPr lang="en-IN" dirty="0">
                <a:effectLst/>
              </a:rPr>
              <a:t>            </a:t>
            </a:r>
            <a:r>
              <a:rPr lang="en-IN" b="1" dirty="0">
                <a:effectLst/>
              </a:rPr>
              <a:t>If</a:t>
            </a:r>
            <a:r>
              <a:rPr lang="en-IN" dirty="0">
                <a:effectLst/>
              </a:rPr>
              <a:t> it is raining, then the street is wet.</a:t>
            </a:r>
            <a:br>
              <a:rPr lang="en-IN" dirty="0">
                <a:effectLst/>
              </a:rPr>
            </a:br>
            <a:r>
              <a:rPr lang="en-IN" dirty="0">
                <a:effectLst/>
              </a:rPr>
              <a:t>        Let P= It is raining, and Q= Street is wet, so it is represented as P → Q</a:t>
            </a:r>
          </a:p>
          <a:p>
            <a:pPr marL="18288" indent="0">
              <a:buNone/>
            </a:pPr>
            <a:r>
              <a:rPr lang="en-IN" b="1" dirty="0" smtClean="0">
                <a:effectLst/>
              </a:rPr>
              <a:t>5. </a:t>
            </a:r>
            <a:r>
              <a:rPr lang="en-IN" b="1" dirty="0" err="1" smtClean="0">
                <a:effectLst/>
              </a:rPr>
              <a:t>Biconditional</a:t>
            </a:r>
            <a:r>
              <a:rPr lang="en-IN" b="1" dirty="0">
                <a:effectLst/>
              </a:rPr>
              <a:t>:</a:t>
            </a:r>
            <a:r>
              <a:rPr lang="en-IN" dirty="0">
                <a:effectLst/>
              </a:rPr>
              <a:t> A sentence such as </a:t>
            </a:r>
            <a:r>
              <a:rPr lang="en-IN" b="1" dirty="0">
                <a:effectLst/>
              </a:rPr>
              <a:t>P⇔ Q is a </a:t>
            </a:r>
            <a:r>
              <a:rPr lang="en-IN" b="1" dirty="0" err="1">
                <a:effectLst/>
              </a:rPr>
              <a:t>Biconditional</a:t>
            </a:r>
            <a:r>
              <a:rPr lang="en-IN" b="1" dirty="0">
                <a:effectLst/>
              </a:rPr>
              <a:t> sentence, example If I am breathing, then I am alive</a:t>
            </a:r>
            <a:r>
              <a:rPr lang="en-IN" dirty="0">
                <a:effectLst/>
              </a:rPr>
              <a:t/>
            </a:r>
            <a:br>
              <a:rPr lang="en-IN" dirty="0">
                <a:effectLst/>
              </a:rPr>
            </a:br>
            <a:r>
              <a:rPr lang="en-IN" dirty="0">
                <a:effectLst/>
              </a:rPr>
              <a:t>          </a:t>
            </a:r>
            <a:r>
              <a:rPr lang="en-IN" dirty="0" smtClean="0">
                <a:effectLst/>
              </a:rPr>
              <a:t>P</a:t>
            </a:r>
            <a:r>
              <a:rPr lang="en-IN" dirty="0">
                <a:effectLst/>
              </a:rPr>
              <a:t>= I am breathing, Q= I am alive, it can be represented as P ⇔ Q.</a:t>
            </a:r>
          </a:p>
          <a:p>
            <a:endParaRPr lang="en-IN" dirty="0"/>
          </a:p>
        </p:txBody>
      </p:sp>
    </p:spTree>
    <p:extLst>
      <p:ext uri="{BB962C8B-B14F-4D97-AF65-F5344CB8AC3E}">
        <p14:creationId xmlns:p14="http://schemas.microsoft.com/office/powerpoint/2010/main" val="36936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685801"/>
            <a:ext cx="8280920" cy="5623519"/>
          </a:xfrm>
        </p:spPr>
        <p:txBody>
          <a:bodyPr>
            <a:normAutofit lnSpcReduction="10000"/>
          </a:bodyPr>
          <a:lstStyle/>
          <a:p>
            <a:pPr>
              <a:buFont typeface="Wingdings" pitchFamily="2" charset="2"/>
              <a:buChar char="Ø"/>
            </a:pPr>
            <a:r>
              <a:rPr lang="en-IN" dirty="0">
                <a:effectLst/>
              </a:rPr>
              <a:t>Humans are best at understanding, reasoning, and interpreting knowledge. Human knows things, which is knowledge and as per their knowledge they perform various actions in the real world</a:t>
            </a:r>
            <a:r>
              <a:rPr lang="en-IN" dirty="0" smtClean="0">
                <a:effectLst/>
              </a:rPr>
              <a:t>.</a:t>
            </a:r>
          </a:p>
          <a:p>
            <a:pPr>
              <a:buFont typeface="Wingdings" pitchFamily="2" charset="2"/>
              <a:buChar char="Ø"/>
            </a:pPr>
            <a:r>
              <a:rPr lang="en-IN" dirty="0">
                <a:solidFill>
                  <a:srgbClr val="FFFF00"/>
                </a:solidFill>
                <a:effectLst/>
              </a:rPr>
              <a:t>But how machines do all these things comes under knowledge representation and reasoning. </a:t>
            </a:r>
            <a:endParaRPr lang="en-IN" dirty="0" smtClean="0">
              <a:solidFill>
                <a:srgbClr val="FFFF00"/>
              </a:solidFill>
              <a:effectLst/>
            </a:endParaRPr>
          </a:p>
          <a:p>
            <a:pPr>
              <a:buFont typeface="Wingdings" pitchFamily="2" charset="2"/>
              <a:buChar char="Ø"/>
            </a:pPr>
            <a:r>
              <a:rPr lang="en-IN" dirty="0">
                <a:effectLst/>
              </a:rPr>
              <a:t>Knowledge representation and reasoning (KR, KRR) is the part of Artificial intelligence which concerned with </a:t>
            </a:r>
            <a:r>
              <a:rPr lang="en-IN" dirty="0">
                <a:solidFill>
                  <a:srgbClr val="FFFF00"/>
                </a:solidFill>
                <a:effectLst/>
              </a:rPr>
              <a:t>AI agents thinking and how thinking contributes to intelligent </a:t>
            </a:r>
            <a:r>
              <a:rPr lang="en-IN" dirty="0" err="1">
                <a:solidFill>
                  <a:srgbClr val="FFFF00"/>
                </a:solidFill>
                <a:effectLst/>
              </a:rPr>
              <a:t>behavior</a:t>
            </a:r>
            <a:r>
              <a:rPr lang="en-IN" dirty="0">
                <a:solidFill>
                  <a:srgbClr val="FFFF00"/>
                </a:solidFill>
                <a:effectLst/>
              </a:rPr>
              <a:t> of agents</a:t>
            </a:r>
            <a:r>
              <a:rPr lang="en-IN" dirty="0" smtClean="0">
                <a:solidFill>
                  <a:srgbClr val="FFFF00"/>
                </a:solidFill>
                <a:effectLst/>
              </a:rPr>
              <a:t>.</a:t>
            </a:r>
          </a:p>
          <a:p>
            <a:pPr>
              <a:buFont typeface="Wingdings" pitchFamily="2" charset="2"/>
              <a:buChar char="Ø"/>
            </a:pPr>
            <a:r>
              <a:rPr lang="en-IN" dirty="0">
                <a:effectLst/>
              </a:rPr>
              <a:t>It is responsible for representing information about </a:t>
            </a:r>
            <a:r>
              <a:rPr lang="en-IN" dirty="0">
                <a:solidFill>
                  <a:srgbClr val="FFFF00"/>
                </a:solidFill>
                <a:effectLst/>
              </a:rPr>
              <a:t>the real world so that a computer can understand and can utilize this knowledge to solve the complex real world problems</a:t>
            </a:r>
            <a:r>
              <a:rPr lang="en-IN" dirty="0">
                <a:effectLst/>
              </a:rPr>
              <a:t> such as diagnosis a medical condition or communicating with humans in natural language.</a:t>
            </a:r>
          </a:p>
          <a:p>
            <a:pPr>
              <a:buFont typeface="Wingdings" pitchFamily="2" charset="2"/>
              <a:buChar char="Ø"/>
            </a:pPr>
            <a:r>
              <a:rPr lang="en-IN" dirty="0">
                <a:effectLst/>
              </a:rPr>
              <a:t>Knowledge representation is not just storing data into some </a:t>
            </a:r>
            <a:r>
              <a:rPr lang="en-IN" dirty="0">
                <a:solidFill>
                  <a:srgbClr val="FFFF00"/>
                </a:solidFill>
                <a:effectLst/>
              </a:rPr>
              <a:t>database</a:t>
            </a:r>
            <a:r>
              <a:rPr lang="en-IN" dirty="0">
                <a:effectLst/>
              </a:rPr>
              <a:t>, but it also enables an intelligent </a:t>
            </a:r>
            <a:r>
              <a:rPr lang="en-IN" dirty="0">
                <a:solidFill>
                  <a:srgbClr val="FFFF00"/>
                </a:solidFill>
                <a:effectLst/>
              </a:rPr>
              <a:t>machine to learn from that knowledge and experiences</a:t>
            </a:r>
            <a:r>
              <a:rPr lang="en-IN" dirty="0">
                <a:effectLst/>
              </a:rPr>
              <a:t> so that it can behave intelligently like a human.</a:t>
            </a:r>
            <a:endParaRPr lang="en-IN" dirty="0" smtClean="0">
              <a:effectLst/>
            </a:endParaRPr>
          </a:p>
          <a:p>
            <a:pPr marL="18288" indent="0">
              <a:buNone/>
            </a:pPr>
            <a:endParaRPr lang="en-IN" dirty="0">
              <a:effectLst/>
            </a:endParaRPr>
          </a:p>
          <a:p>
            <a:endParaRPr lang="en-IN" dirty="0"/>
          </a:p>
        </p:txBody>
      </p:sp>
    </p:spTree>
    <p:extLst>
      <p:ext uri="{BB962C8B-B14F-4D97-AF65-F5344CB8AC3E}">
        <p14:creationId xmlns:p14="http://schemas.microsoft.com/office/powerpoint/2010/main" val="30619292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520" y="260648"/>
            <a:ext cx="7543800" cy="914400"/>
          </a:xfrm>
        </p:spPr>
        <p:txBody>
          <a:bodyPr/>
          <a:lstStyle/>
          <a:p>
            <a:r>
              <a:rPr lang="en-IN" sz="2400" dirty="0">
                <a:effectLst/>
              </a:rPr>
              <a:t>Following is the summarized table for Propositional Logic Connectives:</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412776"/>
            <a:ext cx="7920880"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4244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196752"/>
            <a:ext cx="7992888" cy="5256584"/>
          </a:xfrm>
        </p:spPr>
        <p:txBody>
          <a:bodyPr/>
          <a:lstStyle/>
          <a:p>
            <a:pPr>
              <a:buFont typeface="Wingdings" pitchFamily="2" charset="2"/>
              <a:buChar char="Ø"/>
            </a:pPr>
            <a:r>
              <a:rPr lang="en-IN" dirty="0" smtClean="0">
                <a:effectLst/>
              </a:rPr>
              <a:t>In </a:t>
            </a:r>
            <a:r>
              <a:rPr lang="en-IN" dirty="0">
                <a:effectLst/>
              </a:rPr>
              <a:t>propositional logic, we need to know the truth values of propositions in all possible scenarios. We can combine all the possible combination with logical connectives, and the representation of these combinations in a tabular format is called </a:t>
            </a:r>
            <a:r>
              <a:rPr lang="en-IN" b="1" dirty="0">
                <a:effectLst/>
              </a:rPr>
              <a:t>Truth table</a:t>
            </a:r>
            <a:r>
              <a:rPr lang="en-IN" dirty="0">
                <a:effectLst/>
              </a:rPr>
              <a:t>. Following are the truth table for all logical connectives</a:t>
            </a:r>
            <a:r>
              <a:rPr lang="en-IN" dirty="0" smtClean="0">
                <a:effectLst/>
              </a:rPr>
              <a:t>:</a:t>
            </a:r>
          </a:p>
          <a:p>
            <a:pPr marL="18288" indent="0">
              <a:buNone/>
            </a:pPr>
            <a:endParaRPr lang="en-IN" dirty="0">
              <a:effectLst/>
            </a:endParaRPr>
          </a:p>
          <a:p>
            <a:endParaRPr lang="en-IN" dirty="0"/>
          </a:p>
        </p:txBody>
      </p:sp>
      <p:sp>
        <p:nvSpPr>
          <p:cNvPr id="3" name="Title 2"/>
          <p:cNvSpPr>
            <a:spLocks noGrp="1"/>
          </p:cNvSpPr>
          <p:nvPr>
            <p:ph type="title"/>
          </p:nvPr>
        </p:nvSpPr>
        <p:spPr>
          <a:xfrm>
            <a:off x="395536" y="260648"/>
            <a:ext cx="7543800" cy="914400"/>
          </a:xfrm>
        </p:spPr>
        <p:txBody>
          <a:bodyPr/>
          <a:lstStyle/>
          <a:p>
            <a:r>
              <a:rPr lang="en-IN" sz="3600" dirty="0">
                <a:effectLst/>
              </a:rPr>
              <a:t>Truth Table</a:t>
            </a:r>
            <a:r>
              <a:rPr lang="en-IN" sz="3600" dirty="0" smtClean="0">
                <a:effectLst/>
              </a:rPr>
              <a:t>:</a:t>
            </a:r>
            <a:endParaRPr lang="en-IN" sz="3600" dirty="0"/>
          </a:p>
        </p:txBody>
      </p:sp>
    </p:spTree>
    <p:extLst>
      <p:ext uri="{BB962C8B-B14F-4D97-AF65-F5344CB8AC3E}">
        <p14:creationId xmlns:p14="http://schemas.microsoft.com/office/powerpoint/2010/main" val="1079959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685800"/>
            <a:ext cx="7776864" cy="5695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4629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7240" y="2132856"/>
            <a:ext cx="7543800" cy="3658344"/>
          </a:xfrm>
        </p:spPr>
        <p:txBody>
          <a:bodyPr/>
          <a:lstStyle/>
          <a:p>
            <a:pPr marL="342900" indent="-342900">
              <a:buFont typeface="Wingdings" pitchFamily="2" charset="2"/>
              <a:buChar char="Ø"/>
            </a:pPr>
            <a:r>
              <a:rPr lang="en-IN" sz="2400" dirty="0">
                <a:effectLst/>
              </a:rPr>
              <a:t>Truth table with three propositions:</a:t>
            </a:r>
            <a:br>
              <a:rPr lang="en-IN" sz="2400" dirty="0">
                <a:effectLst/>
              </a:rPr>
            </a:br>
            <a:r>
              <a:rPr lang="en-IN" sz="2400" dirty="0">
                <a:effectLst/>
              </a:rPr>
              <a:t>We can build a proposition composing three propositions P, Q, and R. This truth table is made-up of 8n Tuples as we have taken three proposition symbols</a:t>
            </a:r>
            <a:r>
              <a:rPr lang="en-IN" sz="2400" dirty="0" smtClean="0">
                <a:effectLst/>
              </a:rPr>
              <a:t>.</a:t>
            </a:r>
            <a:br>
              <a:rPr lang="en-IN" sz="2400" dirty="0" smtClean="0">
                <a:effectLst/>
              </a:rPr>
            </a:br>
            <a:r>
              <a:rPr lang="en-IN" dirty="0">
                <a:effectLst/>
              </a:rPr>
              <a:t/>
            </a:r>
            <a:br>
              <a:rPr lang="en-IN" dirty="0">
                <a:effectLst/>
              </a:rPr>
            </a:br>
            <a:endParaRPr lang="en-IN"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548680"/>
            <a:ext cx="7488832"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4437112"/>
            <a:ext cx="7344816"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8137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568" y="1772816"/>
            <a:ext cx="7704856" cy="2376264"/>
          </a:xfrm>
        </p:spPr>
        <p:txBody>
          <a:bodyPr/>
          <a:lstStyle/>
          <a:p>
            <a:r>
              <a:rPr lang="en-IN" sz="3600" dirty="0" smtClean="0"/>
              <a:t>Propositional </a:t>
            </a:r>
            <a:r>
              <a:rPr lang="en-IN" sz="3600" dirty="0"/>
              <a:t>Theorem </a:t>
            </a:r>
            <a:r>
              <a:rPr lang="en-IN" sz="3600" dirty="0" smtClean="0"/>
              <a:t>Proving: </a:t>
            </a:r>
            <a:r>
              <a:rPr lang="en-IN" sz="3600" dirty="0"/>
              <a:t>Inference and proofs, Proof by resolution, Horn clauses and definite clauses.</a:t>
            </a:r>
          </a:p>
        </p:txBody>
      </p:sp>
    </p:spTree>
    <p:extLst>
      <p:ext uri="{BB962C8B-B14F-4D97-AF65-F5344CB8AC3E}">
        <p14:creationId xmlns:p14="http://schemas.microsoft.com/office/powerpoint/2010/main" val="41597932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268760"/>
            <a:ext cx="8208912" cy="5112568"/>
          </a:xfrm>
        </p:spPr>
        <p:txBody>
          <a:bodyPr/>
          <a:lstStyle/>
          <a:p>
            <a:r>
              <a:rPr lang="en-IN" dirty="0" smtClean="0"/>
              <a:t>Applying Rules on Inference directly to the sentences in our knowledge base to construct a proof of the desired a proof of the desired sentences without consulting models.</a:t>
            </a:r>
          </a:p>
          <a:p>
            <a:r>
              <a:rPr lang="en-IN" dirty="0" smtClean="0"/>
              <a:t>To build that sentences and satisfy then the logical equivalence and Inference Rules .</a:t>
            </a:r>
          </a:p>
          <a:p>
            <a:pPr marL="18288" indent="0">
              <a:buNone/>
            </a:pPr>
            <a:r>
              <a:rPr lang="en-IN" dirty="0" smtClean="0"/>
              <a:t>Logical Equivalence:- two sentences </a:t>
            </a:r>
            <a:r>
              <a:rPr lang="el-GR" b="1" dirty="0">
                <a:effectLst/>
              </a:rPr>
              <a:t>α </a:t>
            </a:r>
            <a:r>
              <a:rPr lang="en-IN" b="1" dirty="0" smtClean="0">
                <a:effectLst/>
              </a:rPr>
              <a:t>and </a:t>
            </a:r>
            <a:r>
              <a:rPr lang="el-GR" dirty="0">
                <a:effectLst/>
              </a:rPr>
              <a:t>β </a:t>
            </a:r>
            <a:r>
              <a:rPr lang="en-IN" dirty="0" smtClean="0"/>
              <a:t>are logically equivalent if they are true in the same set of models.</a:t>
            </a:r>
          </a:p>
          <a:p>
            <a:pPr marL="18288" indent="0">
              <a:buNone/>
            </a:pPr>
            <a:r>
              <a:rPr lang="en-IN" dirty="0"/>
              <a:t>	</a:t>
            </a:r>
            <a:r>
              <a:rPr lang="el-GR" b="1" dirty="0">
                <a:effectLst/>
              </a:rPr>
              <a:t> </a:t>
            </a:r>
            <a:r>
              <a:rPr lang="el-GR" b="1" dirty="0" smtClean="0">
                <a:effectLst/>
              </a:rPr>
              <a:t>α</a:t>
            </a:r>
            <a:r>
              <a:rPr lang="en-IN" b="1" dirty="0" smtClean="0">
                <a:effectLst/>
              </a:rPr>
              <a:t> =</a:t>
            </a:r>
            <a:r>
              <a:rPr lang="el-GR" dirty="0" smtClean="0">
                <a:effectLst/>
              </a:rPr>
              <a:t> </a:t>
            </a:r>
            <a:r>
              <a:rPr lang="el-GR" dirty="0">
                <a:effectLst/>
              </a:rPr>
              <a:t>β</a:t>
            </a:r>
            <a:r>
              <a:rPr lang="en-IN" dirty="0" smtClean="0"/>
              <a:t> </a:t>
            </a:r>
          </a:p>
          <a:p>
            <a:pPr marL="18288" indent="0">
              <a:buNone/>
            </a:pPr>
            <a:r>
              <a:rPr lang="en-IN" dirty="0" err="1" smtClean="0"/>
              <a:t>Eg</a:t>
            </a:r>
            <a:r>
              <a:rPr lang="en-IN" dirty="0" smtClean="0"/>
              <a:t>:- P </a:t>
            </a:r>
            <a:r>
              <a:rPr lang="en-IN" dirty="0" smtClean="0">
                <a:effectLst/>
              </a:rPr>
              <a:t>∧</a:t>
            </a:r>
            <a:r>
              <a:rPr lang="en-IN" dirty="0">
                <a:effectLst/>
              </a:rPr>
              <a:t>Q</a:t>
            </a:r>
            <a:r>
              <a:rPr lang="en-IN" dirty="0" smtClean="0">
                <a:effectLst/>
              </a:rPr>
              <a:t> = Q∧ P</a:t>
            </a:r>
            <a:r>
              <a:rPr lang="en-IN" dirty="0">
                <a:effectLst/>
              </a:rPr>
              <a:t> </a:t>
            </a:r>
            <a:endParaRPr lang="en-IN" dirty="0" smtClean="0">
              <a:effectLst/>
            </a:endParaRPr>
          </a:p>
          <a:p>
            <a:pPr marL="18288" indent="0">
              <a:buNone/>
            </a:pPr>
            <a:endParaRPr lang="en-IN" dirty="0"/>
          </a:p>
        </p:txBody>
      </p:sp>
      <p:sp>
        <p:nvSpPr>
          <p:cNvPr id="3" name="Title 2"/>
          <p:cNvSpPr>
            <a:spLocks noGrp="1"/>
          </p:cNvSpPr>
          <p:nvPr>
            <p:ph type="title"/>
          </p:nvPr>
        </p:nvSpPr>
        <p:spPr>
          <a:xfrm>
            <a:off x="395536" y="332656"/>
            <a:ext cx="7543800" cy="914400"/>
          </a:xfrm>
        </p:spPr>
        <p:txBody>
          <a:bodyPr/>
          <a:lstStyle/>
          <a:p>
            <a:r>
              <a:rPr lang="en-IN" sz="3200" dirty="0" err="1"/>
              <a:t>Propostional</a:t>
            </a:r>
            <a:r>
              <a:rPr lang="en-IN" sz="3200" dirty="0"/>
              <a:t> Theorem </a:t>
            </a:r>
            <a:r>
              <a:rPr lang="en-IN" sz="3200" dirty="0" smtClean="0"/>
              <a:t>Proving</a:t>
            </a:r>
            <a:endParaRPr lang="en-IN" sz="3200" dirty="0"/>
          </a:p>
        </p:txBody>
      </p:sp>
    </p:spTree>
    <p:extLst>
      <p:ext uri="{BB962C8B-B14F-4D97-AF65-F5344CB8AC3E}">
        <p14:creationId xmlns:p14="http://schemas.microsoft.com/office/powerpoint/2010/main" val="24267335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404664"/>
            <a:ext cx="7992888" cy="5832648"/>
          </a:xfrm>
        </p:spPr>
      </p:pic>
    </p:spTree>
    <p:extLst>
      <p:ext uri="{BB962C8B-B14F-4D97-AF65-F5344CB8AC3E}">
        <p14:creationId xmlns:p14="http://schemas.microsoft.com/office/powerpoint/2010/main" val="8599009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908720"/>
            <a:ext cx="8496944" cy="5616624"/>
          </a:xfrm>
        </p:spPr>
      </p:pic>
      <p:sp>
        <p:nvSpPr>
          <p:cNvPr id="5" name="Rectangle 4"/>
          <p:cNvSpPr/>
          <p:nvPr/>
        </p:nvSpPr>
        <p:spPr>
          <a:xfrm>
            <a:off x="467544" y="332656"/>
            <a:ext cx="6120680" cy="584775"/>
          </a:xfrm>
          <a:prstGeom prst="rect">
            <a:avLst/>
          </a:prstGeom>
        </p:spPr>
        <p:txBody>
          <a:bodyPr wrap="square">
            <a:spAutoFit/>
          </a:bodyPr>
          <a:lstStyle/>
          <a:p>
            <a:r>
              <a:rPr lang="en-IN" sz="3200" dirty="0"/>
              <a:t>Inference and Proof’s</a:t>
            </a:r>
          </a:p>
        </p:txBody>
      </p:sp>
    </p:spTree>
    <p:extLst>
      <p:ext uri="{BB962C8B-B14F-4D97-AF65-F5344CB8AC3E}">
        <p14:creationId xmlns:p14="http://schemas.microsoft.com/office/powerpoint/2010/main" val="39683944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412776"/>
            <a:ext cx="8280920" cy="5328592"/>
          </a:xfrm>
        </p:spPr>
        <p:txBody>
          <a:bodyPr/>
          <a:lstStyle/>
          <a:p>
            <a:r>
              <a:rPr lang="en-IN" dirty="0">
                <a:effectLst/>
              </a:rPr>
              <a:t>Horn clauses are a </a:t>
            </a:r>
            <a:r>
              <a:rPr lang="en-IN" dirty="0">
                <a:solidFill>
                  <a:srgbClr val="92D050"/>
                </a:solidFill>
                <a:effectLst/>
              </a:rPr>
              <a:t>specific form of logic clause used in knowledge representation</a:t>
            </a:r>
            <a:r>
              <a:rPr lang="en-IN" dirty="0">
                <a:effectLst/>
              </a:rPr>
              <a:t>. They are named after the logician Alfred Horn, who first defined them. A Horn clause is a logical formula of the form</a:t>
            </a:r>
            <a:r>
              <a:rPr lang="en-IN" dirty="0" smtClean="0">
                <a:effectLst/>
              </a:rPr>
              <a:t>:</a:t>
            </a:r>
          </a:p>
          <a:p>
            <a:pPr marL="18288" indent="0">
              <a:buNone/>
            </a:pPr>
            <a:r>
              <a:rPr lang="en-IN" dirty="0" smtClean="0"/>
              <a:t>	p1 </a:t>
            </a:r>
            <a:r>
              <a:rPr lang="en-IN" dirty="0"/>
              <a:t>∧ p2 ∧ ... ∧ </a:t>
            </a:r>
            <a:r>
              <a:rPr lang="en-IN" dirty="0" err="1"/>
              <a:t>pn</a:t>
            </a:r>
            <a:r>
              <a:rPr lang="en-IN" dirty="0"/>
              <a:t> → </a:t>
            </a:r>
            <a:r>
              <a:rPr lang="en-IN" dirty="0" smtClean="0"/>
              <a:t>q</a:t>
            </a:r>
          </a:p>
          <a:p>
            <a:r>
              <a:rPr lang="en-IN" dirty="0">
                <a:effectLst/>
              </a:rPr>
              <a:t>Here, p1, p2, ..., </a:t>
            </a:r>
            <a:r>
              <a:rPr lang="en-IN" dirty="0" err="1">
                <a:effectLst/>
              </a:rPr>
              <a:t>pn</a:t>
            </a:r>
            <a:r>
              <a:rPr lang="en-IN" dirty="0">
                <a:effectLst/>
              </a:rPr>
              <a:t> are literals (propositional variables or their negations), and q is a single literal.</a:t>
            </a:r>
          </a:p>
          <a:p>
            <a:pPr marL="18288" indent="0">
              <a:buNone/>
            </a:pPr>
            <a:r>
              <a:rPr lang="en-IN" dirty="0">
                <a:effectLst/>
              </a:rPr>
              <a:t>There are two types of Horn clauses:</a:t>
            </a:r>
          </a:p>
          <a:p>
            <a:r>
              <a:rPr lang="en-IN" b="1" dirty="0">
                <a:effectLst/>
              </a:rPr>
              <a:t>Definite Horn Clauses:</a:t>
            </a:r>
            <a:r>
              <a:rPr lang="en-IN" dirty="0">
                <a:effectLst/>
              </a:rPr>
              <a:t> These are Horn clauses where n = 1. In other words, there is </a:t>
            </a:r>
            <a:r>
              <a:rPr lang="en-IN" dirty="0">
                <a:solidFill>
                  <a:srgbClr val="FFFF00"/>
                </a:solidFill>
                <a:effectLst/>
              </a:rPr>
              <a:t>only one positive literal on the left-hand side </a:t>
            </a:r>
            <a:r>
              <a:rPr lang="en-IN" dirty="0">
                <a:effectLst/>
              </a:rPr>
              <a:t>of the implication. Example: p → q</a:t>
            </a:r>
            <a:r>
              <a:rPr lang="en-IN" dirty="0" smtClean="0">
                <a:effectLst/>
              </a:rPr>
              <a:t>.</a:t>
            </a:r>
          </a:p>
          <a:p>
            <a:r>
              <a:rPr lang="en-IN" b="1" dirty="0">
                <a:effectLst/>
              </a:rPr>
              <a:t>Horn Clauses in General:</a:t>
            </a:r>
            <a:r>
              <a:rPr lang="en-IN" dirty="0">
                <a:effectLst/>
              </a:rPr>
              <a:t> These are Horn clauses where n ≤ 1. In other words, </a:t>
            </a:r>
            <a:r>
              <a:rPr lang="en-IN" dirty="0">
                <a:solidFill>
                  <a:srgbClr val="FFFF00"/>
                </a:solidFill>
                <a:effectLst/>
              </a:rPr>
              <a:t>there can be zero or one positive literal(s) on the left-hand side</a:t>
            </a:r>
            <a:r>
              <a:rPr lang="en-IN" dirty="0">
                <a:effectLst/>
              </a:rPr>
              <a:t> of the implication</a:t>
            </a:r>
            <a:r>
              <a:rPr lang="en-IN" dirty="0" smtClean="0">
                <a:effectLst/>
              </a:rPr>
              <a:t>.</a:t>
            </a:r>
            <a:endParaRPr lang="en-IN" dirty="0">
              <a:effectLst/>
            </a:endParaRPr>
          </a:p>
          <a:p>
            <a:pPr marL="18288" indent="0">
              <a:buNone/>
            </a:pPr>
            <a:endParaRPr lang="en-IN" dirty="0"/>
          </a:p>
          <a:p>
            <a:pPr marL="18288" indent="0">
              <a:buNone/>
            </a:pPr>
            <a:endParaRPr lang="en-IN" dirty="0"/>
          </a:p>
        </p:txBody>
      </p:sp>
      <p:sp>
        <p:nvSpPr>
          <p:cNvPr id="3" name="Title 2"/>
          <p:cNvSpPr>
            <a:spLocks noGrp="1"/>
          </p:cNvSpPr>
          <p:nvPr>
            <p:ph type="title"/>
          </p:nvPr>
        </p:nvSpPr>
        <p:spPr>
          <a:xfrm>
            <a:off x="251520" y="188640"/>
            <a:ext cx="7543800" cy="914400"/>
          </a:xfrm>
        </p:spPr>
        <p:txBody>
          <a:bodyPr/>
          <a:lstStyle/>
          <a:p>
            <a:r>
              <a:rPr lang="en-IN" sz="3200" dirty="0">
                <a:effectLst/>
              </a:rPr>
              <a:t>Horn clauses and definite clauses</a:t>
            </a:r>
            <a:endParaRPr lang="en-IN" sz="3200" dirty="0"/>
          </a:p>
        </p:txBody>
      </p:sp>
    </p:spTree>
    <p:extLst>
      <p:ext uri="{BB962C8B-B14F-4D97-AF65-F5344CB8AC3E}">
        <p14:creationId xmlns:p14="http://schemas.microsoft.com/office/powerpoint/2010/main" val="40914230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548680"/>
            <a:ext cx="8424936" cy="6120679"/>
          </a:xfrm>
        </p:spPr>
        <p:txBody>
          <a:bodyPr/>
          <a:lstStyle/>
          <a:p>
            <a:r>
              <a:rPr lang="en-IN" dirty="0">
                <a:effectLst/>
              </a:rPr>
              <a:t>Horn clauses are particularly useful </a:t>
            </a:r>
            <a:r>
              <a:rPr lang="en-IN" dirty="0">
                <a:solidFill>
                  <a:srgbClr val="00B0F0"/>
                </a:solidFill>
                <a:effectLst/>
              </a:rPr>
              <a:t>in logic programming and artificial intelligence because they are easy to reason about and can be efficiently evaluated.</a:t>
            </a:r>
          </a:p>
          <a:p>
            <a:r>
              <a:rPr lang="en-IN" b="1" dirty="0">
                <a:effectLst/>
              </a:rPr>
              <a:t>Definite Clauses:</a:t>
            </a:r>
          </a:p>
          <a:p>
            <a:r>
              <a:rPr lang="en-IN" dirty="0">
                <a:effectLst/>
              </a:rPr>
              <a:t>Definite clauses are a broader concept than Horn clauses. A </a:t>
            </a:r>
            <a:r>
              <a:rPr lang="en-IN" dirty="0">
                <a:solidFill>
                  <a:srgbClr val="FFFF00"/>
                </a:solidFill>
                <a:effectLst/>
              </a:rPr>
              <a:t>definite clause is a logical formula that consists of a head and a body</a:t>
            </a:r>
            <a:r>
              <a:rPr lang="en-IN" dirty="0">
                <a:effectLst/>
              </a:rPr>
              <a:t>. It is of the form</a:t>
            </a:r>
            <a:r>
              <a:rPr lang="en-IN" dirty="0" smtClean="0">
                <a:effectLst/>
              </a:rPr>
              <a:t>:</a:t>
            </a:r>
          </a:p>
          <a:p>
            <a:pPr marL="18288" indent="0">
              <a:buNone/>
            </a:pPr>
            <a:r>
              <a:rPr lang="en-IN" dirty="0">
                <a:effectLst/>
              </a:rPr>
              <a:t>	H ← B1, B2, ..., </a:t>
            </a:r>
            <a:r>
              <a:rPr lang="en-IN" dirty="0" err="1">
                <a:effectLst/>
              </a:rPr>
              <a:t>Bn</a:t>
            </a:r>
            <a:endParaRPr lang="en-IN" dirty="0">
              <a:effectLst/>
            </a:endParaRPr>
          </a:p>
          <a:p>
            <a:r>
              <a:rPr lang="en-IN" dirty="0">
                <a:effectLst/>
              </a:rPr>
              <a:t>Here, H is the head, which is a single literal, and B1, B2, ..., </a:t>
            </a:r>
            <a:r>
              <a:rPr lang="en-IN" dirty="0" err="1">
                <a:effectLst/>
              </a:rPr>
              <a:t>Bn</a:t>
            </a:r>
            <a:r>
              <a:rPr lang="en-IN" dirty="0">
                <a:effectLst/>
              </a:rPr>
              <a:t> are the body, which consists of zero or more literals.</a:t>
            </a:r>
          </a:p>
          <a:p>
            <a:r>
              <a:rPr lang="en-IN" dirty="0">
                <a:effectLst/>
              </a:rPr>
              <a:t>Definite clauses include Horn clauses as a </a:t>
            </a:r>
            <a:r>
              <a:rPr lang="en-IN" dirty="0">
                <a:solidFill>
                  <a:srgbClr val="92D050"/>
                </a:solidFill>
                <a:effectLst/>
              </a:rPr>
              <a:t>special case when there is only one literal in the body</a:t>
            </a:r>
            <a:r>
              <a:rPr lang="en-IN" dirty="0">
                <a:effectLst/>
              </a:rPr>
              <a:t>. However, definite clauses are more general because they can have multiple literals in the body.</a:t>
            </a:r>
          </a:p>
          <a:p>
            <a:r>
              <a:rPr lang="en-IN" dirty="0">
                <a:effectLst/>
              </a:rPr>
              <a:t>In summary, Horn clauses are a specific type of definite clause where there are restrictions on the number of literals in the body, making them particularly simple and efficient for certain types of logical reasoning</a:t>
            </a:r>
            <a:r>
              <a:rPr lang="en-IN" dirty="0" smtClean="0">
                <a:effectLst/>
              </a:rPr>
              <a:t>.</a:t>
            </a:r>
            <a:endParaRPr lang="en-IN" dirty="0">
              <a:effectLst/>
            </a:endParaRPr>
          </a:p>
          <a:p>
            <a:endParaRPr lang="en-IN" dirty="0"/>
          </a:p>
        </p:txBody>
      </p:sp>
    </p:spTree>
    <p:extLst>
      <p:ext uri="{BB962C8B-B14F-4D97-AF65-F5344CB8AC3E}">
        <p14:creationId xmlns:p14="http://schemas.microsoft.com/office/powerpoint/2010/main" val="15649046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340768"/>
            <a:ext cx="8496944" cy="5040560"/>
          </a:xfrm>
        </p:spPr>
        <p:txBody>
          <a:bodyPr>
            <a:normAutofit lnSpcReduction="10000"/>
          </a:bodyPr>
          <a:lstStyle/>
          <a:p>
            <a:pPr>
              <a:buFont typeface="Wingdings" pitchFamily="2" charset="2"/>
              <a:buChar char="Ø"/>
            </a:pPr>
            <a:r>
              <a:rPr lang="en-IN" dirty="0" smtClean="0">
                <a:effectLst/>
              </a:rPr>
              <a:t>Following </a:t>
            </a:r>
            <a:r>
              <a:rPr lang="en-IN" dirty="0">
                <a:effectLst/>
              </a:rPr>
              <a:t>are the kind of knowledge which needs to be represented in AI systems:</a:t>
            </a:r>
          </a:p>
          <a:p>
            <a:pPr>
              <a:buFont typeface="Wingdings" pitchFamily="2" charset="2"/>
              <a:buChar char="Ø"/>
            </a:pPr>
            <a:r>
              <a:rPr lang="en-IN" b="1" u="sng" dirty="0">
                <a:effectLst/>
              </a:rPr>
              <a:t>Object:</a:t>
            </a:r>
            <a:r>
              <a:rPr lang="en-IN" dirty="0">
                <a:effectLst/>
              </a:rPr>
              <a:t> All the facts about objects in our world domain. E.g., Guitars contains strings, trumpets are brass instruments.</a:t>
            </a:r>
          </a:p>
          <a:p>
            <a:pPr>
              <a:buFont typeface="Wingdings" pitchFamily="2" charset="2"/>
              <a:buChar char="Ø"/>
            </a:pPr>
            <a:r>
              <a:rPr lang="en-IN" b="1" u="sng" dirty="0">
                <a:effectLst/>
              </a:rPr>
              <a:t>Events:</a:t>
            </a:r>
            <a:r>
              <a:rPr lang="en-IN" dirty="0">
                <a:effectLst/>
              </a:rPr>
              <a:t> Events are the actions which occur in our world.</a:t>
            </a:r>
          </a:p>
          <a:p>
            <a:pPr>
              <a:buFont typeface="Wingdings" pitchFamily="2" charset="2"/>
              <a:buChar char="Ø"/>
            </a:pPr>
            <a:r>
              <a:rPr lang="en-IN" b="1" u="sng" dirty="0">
                <a:effectLst/>
              </a:rPr>
              <a:t>Performance:</a:t>
            </a:r>
            <a:r>
              <a:rPr lang="en-IN" dirty="0">
                <a:effectLst/>
              </a:rPr>
              <a:t> It describe </a:t>
            </a:r>
            <a:r>
              <a:rPr lang="en-IN" dirty="0" err="1">
                <a:effectLst/>
              </a:rPr>
              <a:t>behavior</a:t>
            </a:r>
            <a:r>
              <a:rPr lang="en-IN" dirty="0">
                <a:effectLst/>
              </a:rPr>
              <a:t> which involves knowledge about how to do things.</a:t>
            </a:r>
          </a:p>
          <a:p>
            <a:pPr>
              <a:buFont typeface="Wingdings" pitchFamily="2" charset="2"/>
              <a:buChar char="Ø"/>
            </a:pPr>
            <a:r>
              <a:rPr lang="en-IN" b="1" u="sng" dirty="0">
                <a:effectLst/>
              </a:rPr>
              <a:t>Meta-knowledge:</a:t>
            </a:r>
            <a:r>
              <a:rPr lang="en-IN" dirty="0">
                <a:effectLst/>
              </a:rPr>
              <a:t> It is knowledge about what we know.</a:t>
            </a:r>
          </a:p>
          <a:p>
            <a:pPr>
              <a:buFont typeface="Wingdings" pitchFamily="2" charset="2"/>
              <a:buChar char="Ø"/>
            </a:pPr>
            <a:r>
              <a:rPr lang="en-IN" b="1" u="sng" dirty="0">
                <a:effectLst/>
              </a:rPr>
              <a:t>Facts:</a:t>
            </a:r>
            <a:r>
              <a:rPr lang="en-IN" dirty="0">
                <a:effectLst/>
              </a:rPr>
              <a:t> Facts are the truths about the real world and what we represent.</a:t>
            </a:r>
          </a:p>
          <a:p>
            <a:pPr>
              <a:buFont typeface="Wingdings" pitchFamily="2" charset="2"/>
              <a:buChar char="Ø"/>
            </a:pPr>
            <a:r>
              <a:rPr lang="en-IN" b="1" u="sng" dirty="0">
                <a:effectLst/>
              </a:rPr>
              <a:t>Knowledge-Base: </a:t>
            </a:r>
            <a:r>
              <a:rPr lang="en-IN" dirty="0">
                <a:effectLst/>
              </a:rPr>
              <a:t>The central component of the knowledge-based agents is the knowledge base. It is represented as KB. The Knowledgebase is a group of the Sentences (Here, sentences are used as a technical term and not identical with the English language).</a:t>
            </a:r>
          </a:p>
          <a:p>
            <a:endParaRPr lang="en-IN" dirty="0"/>
          </a:p>
        </p:txBody>
      </p:sp>
      <p:sp>
        <p:nvSpPr>
          <p:cNvPr id="3" name="Title 2"/>
          <p:cNvSpPr>
            <a:spLocks noGrp="1"/>
          </p:cNvSpPr>
          <p:nvPr>
            <p:ph type="title"/>
          </p:nvPr>
        </p:nvSpPr>
        <p:spPr>
          <a:xfrm>
            <a:off x="323528" y="836712"/>
            <a:ext cx="7543800" cy="914400"/>
          </a:xfrm>
        </p:spPr>
        <p:txBody>
          <a:bodyPr/>
          <a:lstStyle/>
          <a:p>
            <a:r>
              <a:rPr lang="en-IN" dirty="0">
                <a:effectLst/>
              </a:rPr>
              <a:t>What to Represent:</a:t>
            </a:r>
            <a:br>
              <a:rPr lang="en-IN" dirty="0">
                <a:effectLst/>
              </a:rPr>
            </a:br>
            <a:endParaRPr lang="en-IN" dirty="0"/>
          </a:p>
        </p:txBody>
      </p:sp>
    </p:spTree>
    <p:extLst>
      <p:ext uri="{BB962C8B-B14F-4D97-AF65-F5344CB8AC3E}">
        <p14:creationId xmlns:p14="http://schemas.microsoft.com/office/powerpoint/2010/main" val="32506004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700808"/>
            <a:ext cx="8280920" cy="4896544"/>
          </a:xfrm>
        </p:spPr>
        <p:txBody>
          <a:bodyPr>
            <a:normAutofit/>
          </a:bodyPr>
          <a:lstStyle/>
          <a:p>
            <a:r>
              <a:rPr lang="en-IN" dirty="0" smtClean="0">
                <a:effectLst/>
              </a:rPr>
              <a:t>In </a:t>
            </a:r>
            <a:r>
              <a:rPr lang="en-IN" dirty="0">
                <a:effectLst/>
              </a:rPr>
              <a:t>the topic of Propositional logic, we have seen that how to represent statements using propositional logic. But unfortunately, in propositional logic, we can only represent the facts, which are either true or false. PL is not sufficient to represent the complex sentences or natural language statements. The propositional logic has very limited expressive power. Consider the following sentence, which we cannot represent using PL logic.</a:t>
            </a:r>
          </a:p>
          <a:p>
            <a:r>
              <a:rPr lang="en-IN" b="1" dirty="0">
                <a:effectLst/>
              </a:rPr>
              <a:t>"Some humans are intelligent", or</a:t>
            </a:r>
            <a:endParaRPr lang="en-IN" dirty="0">
              <a:effectLst/>
            </a:endParaRPr>
          </a:p>
          <a:p>
            <a:r>
              <a:rPr lang="en-IN" b="1" dirty="0">
                <a:effectLst/>
              </a:rPr>
              <a:t>"Sachin likes cricket."</a:t>
            </a:r>
            <a:endParaRPr lang="en-IN" dirty="0">
              <a:effectLst/>
            </a:endParaRPr>
          </a:p>
          <a:p>
            <a:r>
              <a:rPr lang="en-IN" dirty="0">
                <a:effectLst/>
              </a:rPr>
              <a:t>To represent the above statements, PL logic is not sufficient, so we required some more powerful logic, such as first-order logic.</a:t>
            </a:r>
            <a:endParaRPr lang="en-IN" dirty="0"/>
          </a:p>
        </p:txBody>
      </p:sp>
      <p:sp>
        <p:nvSpPr>
          <p:cNvPr id="3" name="Title 2"/>
          <p:cNvSpPr>
            <a:spLocks noGrp="1"/>
          </p:cNvSpPr>
          <p:nvPr>
            <p:ph type="title"/>
          </p:nvPr>
        </p:nvSpPr>
        <p:spPr>
          <a:xfrm>
            <a:off x="323528" y="764704"/>
            <a:ext cx="7543800" cy="914400"/>
          </a:xfrm>
        </p:spPr>
        <p:txBody>
          <a:bodyPr/>
          <a:lstStyle/>
          <a:p>
            <a:r>
              <a:rPr lang="en-IN" dirty="0">
                <a:effectLst/>
              </a:rPr>
              <a:t>First-Order Logic in Artificial </a:t>
            </a:r>
            <a:r>
              <a:rPr lang="en-IN" dirty="0" smtClean="0">
                <a:effectLst/>
              </a:rPr>
              <a:t>intelligence</a:t>
            </a:r>
            <a:endParaRPr lang="en-IN" dirty="0"/>
          </a:p>
        </p:txBody>
      </p:sp>
    </p:spTree>
    <p:extLst>
      <p:ext uri="{BB962C8B-B14F-4D97-AF65-F5344CB8AC3E}">
        <p14:creationId xmlns:p14="http://schemas.microsoft.com/office/powerpoint/2010/main" val="27173252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196752"/>
            <a:ext cx="8280920" cy="5256584"/>
          </a:xfrm>
        </p:spPr>
        <p:txBody>
          <a:bodyPr>
            <a:normAutofit lnSpcReduction="10000"/>
          </a:bodyPr>
          <a:lstStyle/>
          <a:p>
            <a:r>
              <a:rPr lang="en-IN" dirty="0">
                <a:effectLst/>
              </a:rPr>
              <a:t>First-order logic is another way of knowledge representation in artificial intelligence. It is an extension to propositional logic.</a:t>
            </a:r>
          </a:p>
          <a:p>
            <a:r>
              <a:rPr lang="en-IN" dirty="0">
                <a:effectLst/>
              </a:rPr>
              <a:t>FOL is sufficiently expressive to represent the natural language statements in a concise way.</a:t>
            </a:r>
          </a:p>
          <a:p>
            <a:r>
              <a:rPr lang="en-IN" dirty="0">
                <a:effectLst/>
              </a:rPr>
              <a:t>First-order logic is also known as </a:t>
            </a:r>
            <a:r>
              <a:rPr lang="en-IN" b="1" dirty="0">
                <a:effectLst/>
              </a:rPr>
              <a:t>Predicate logic or First-order predicate logic</a:t>
            </a:r>
            <a:r>
              <a:rPr lang="en-IN" dirty="0">
                <a:effectLst/>
              </a:rPr>
              <a:t>. First-order logic is a powerful language that develops information about the objects in a more easy way and can also express the relationship between those objects.</a:t>
            </a:r>
          </a:p>
          <a:p>
            <a:r>
              <a:rPr lang="en-IN" dirty="0">
                <a:effectLst/>
              </a:rPr>
              <a:t>First-order logic (like natural language) does not only assume that the world contains facts like propositional logic but also assumes the following things in the world:</a:t>
            </a:r>
          </a:p>
          <a:p>
            <a:pPr lvl="1"/>
            <a:r>
              <a:rPr lang="en-IN" b="1" dirty="0">
                <a:effectLst/>
              </a:rPr>
              <a:t>Objects:</a:t>
            </a:r>
            <a:r>
              <a:rPr lang="en-IN" dirty="0">
                <a:effectLst/>
              </a:rPr>
              <a:t> A, B, people, numbers, </a:t>
            </a:r>
            <a:r>
              <a:rPr lang="en-IN" dirty="0" err="1">
                <a:effectLst/>
              </a:rPr>
              <a:t>colors</a:t>
            </a:r>
            <a:r>
              <a:rPr lang="en-IN" dirty="0">
                <a:effectLst/>
              </a:rPr>
              <a:t>, wars, theories, squares, pits, </a:t>
            </a:r>
            <a:r>
              <a:rPr lang="en-IN" dirty="0" err="1">
                <a:effectLst/>
              </a:rPr>
              <a:t>wumpus</a:t>
            </a:r>
            <a:r>
              <a:rPr lang="en-IN" dirty="0">
                <a:effectLst/>
              </a:rPr>
              <a:t>, ......</a:t>
            </a:r>
          </a:p>
          <a:p>
            <a:pPr lvl="1"/>
            <a:r>
              <a:rPr lang="en-IN" b="1" dirty="0">
                <a:effectLst/>
              </a:rPr>
              <a:t>Relations:</a:t>
            </a:r>
            <a:r>
              <a:rPr lang="en-IN" dirty="0">
                <a:effectLst/>
              </a:rPr>
              <a:t> </a:t>
            </a:r>
            <a:r>
              <a:rPr lang="en-IN" b="1" dirty="0">
                <a:effectLst/>
              </a:rPr>
              <a:t>It can be unary relation such as:</a:t>
            </a:r>
            <a:r>
              <a:rPr lang="en-IN" dirty="0">
                <a:effectLst/>
              </a:rPr>
              <a:t> red, round, is adjacent, </a:t>
            </a:r>
            <a:r>
              <a:rPr lang="en-IN" b="1" dirty="0">
                <a:effectLst/>
              </a:rPr>
              <a:t>or n-any relation such as:</a:t>
            </a:r>
            <a:r>
              <a:rPr lang="en-IN" dirty="0">
                <a:effectLst/>
              </a:rPr>
              <a:t> the sister of, brother of, has </a:t>
            </a:r>
            <a:r>
              <a:rPr lang="en-IN" dirty="0" err="1">
                <a:effectLst/>
              </a:rPr>
              <a:t>color</a:t>
            </a:r>
            <a:r>
              <a:rPr lang="en-IN" dirty="0">
                <a:effectLst/>
              </a:rPr>
              <a:t>, comes between</a:t>
            </a:r>
          </a:p>
          <a:p>
            <a:pPr lvl="1"/>
            <a:r>
              <a:rPr lang="en-IN" b="1" dirty="0">
                <a:effectLst/>
              </a:rPr>
              <a:t>Function:</a:t>
            </a:r>
            <a:r>
              <a:rPr lang="en-IN" dirty="0">
                <a:effectLst/>
              </a:rPr>
              <a:t> Father of, best friend, third inning of, end of, </a:t>
            </a:r>
            <a:r>
              <a:rPr lang="en-IN" dirty="0" smtClean="0">
                <a:effectLst/>
              </a:rPr>
              <a:t>......</a:t>
            </a:r>
            <a:endParaRPr lang="en-IN" dirty="0">
              <a:effectLst/>
            </a:endParaRPr>
          </a:p>
        </p:txBody>
      </p:sp>
      <p:sp>
        <p:nvSpPr>
          <p:cNvPr id="3" name="Title 2"/>
          <p:cNvSpPr>
            <a:spLocks noGrp="1"/>
          </p:cNvSpPr>
          <p:nvPr>
            <p:ph type="title"/>
          </p:nvPr>
        </p:nvSpPr>
        <p:spPr>
          <a:xfrm>
            <a:off x="323528" y="260648"/>
            <a:ext cx="7543800" cy="914400"/>
          </a:xfrm>
        </p:spPr>
        <p:txBody>
          <a:bodyPr/>
          <a:lstStyle/>
          <a:p>
            <a:r>
              <a:rPr lang="en-IN" dirty="0">
                <a:effectLst/>
              </a:rPr>
              <a:t>First-Order logic</a:t>
            </a:r>
            <a:r>
              <a:rPr lang="en-IN" dirty="0" smtClean="0">
                <a:effectLst/>
              </a:rPr>
              <a:t>:</a:t>
            </a:r>
            <a:endParaRPr lang="en-IN" dirty="0"/>
          </a:p>
        </p:txBody>
      </p:sp>
    </p:spTree>
    <p:extLst>
      <p:ext uri="{BB962C8B-B14F-4D97-AF65-F5344CB8AC3E}">
        <p14:creationId xmlns:p14="http://schemas.microsoft.com/office/powerpoint/2010/main" val="9771194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332656"/>
            <a:ext cx="8568952" cy="5904656"/>
          </a:xfrm>
        </p:spPr>
        <p:txBody>
          <a:bodyPr/>
          <a:lstStyle/>
          <a:p>
            <a:r>
              <a:rPr lang="en-IN" dirty="0">
                <a:effectLst/>
              </a:rPr>
              <a:t>As a natural language, first-order logic also has two main parts:</a:t>
            </a:r>
          </a:p>
          <a:p>
            <a:pPr lvl="1"/>
            <a:r>
              <a:rPr lang="en-IN" b="1" dirty="0">
                <a:effectLst/>
              </a:rPr>
              <a:t>Syntax</a:t>
            </a:r>
            <a:endParaRPr lang="en-IN" dirty="0">
              <a:effectLst/>
            </a:endParaRPr>
          </a:p>
          <a:p>
            <a:pPr lvl="1"/>
            <a:r>
              <a:rPr lang="en-IN" b="1" dirty="0">
                <a:effectLst/>
              </a:rPr>
              <a:t>Semantics</a:t>
            </a:r>
            <a:endParaRPr lang="en-IN" dirty="0">
              <a:effectLst/>
            </a:endParaRPr>
          </a:p>
          <a:p>
            <a:r>
              <a:rPr lang="en-IN" dirty="0">
                <a:effectLst/>
              </a:rPr>
              <a:t>Syntax of First-Order logic:</a:t>
            </a:r>
          </a:p>
          <a:p>
            <a:r>
              <a:rPr lang="en-IN" dirty="0">
                <a:effectLst/>
              </a:rPr>
              <a:t>The syntax of FOL determines which collection of symbols is a logical expression in first-order logic. The basic syntactic elements of first-order logic are symbols. We write statements in short-hand notation in FOL.</a:t>
            </a:r>
          </a:p>
          <a:p>
            <a:pPr marL="18288" indent="0">
              <a:buNone/>
            </a:pPr>
            <a:endParaRPr lang="en-IN" dirty="0">
              <a:effectLst/>
            </a:endParaRPr>
          </a:p>
          <a:p>
            <a:pPr marL="18288" indent="0">
              <a:buNone/>
            </a:pPr>
            <a:endParaRPr lang="en-IN" dirty="0"/>
          </a:p>
        </p:txBody>
      </p:sp>
    </p:spTree>
    <p:extLst>
      <p:ext uri="{BB962C8B-B14F-4D97-AF65-F5344CB8AC3E}">
        <p14:creationId xmlns:p14="http://schemas.microsoft.com/office/powerpoint/2010/main" val="12032572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124744"/>
            <a:ext cx="8352928" cy="5400600"/>
          </a:xfrm>
        </p:spPr>
        <p:txBody>
          <a:bodyPr/>
          <a:lstStyle/>
          <a:p>
            <a:pPr marL="18288" indent="0">
              <a:buNone/>
            </a:pPr>
            <a:r>
              <a:rPr lang="en-IN" b="1" dirty="0">
                <a:effectLst/>
              </a:rPr>
              <a:t>1. </a:t>
            </a:r>
            <a:r>
              <a:rPr lang="en-IN" b="1" u="sng" dirty="0">
                <a:effectLst/>
              </a:rPr>
              <a:t>Declarative Knowledge:</a:t>
            </a:r>
            <a:endParaRPr lang="en-IN" u="sng" dirty="0">
              <a:effectLst/>
            </a:endParaRPr>
          </a:p>
          <a:p>
            <a:pPr>
              <a:buFont typeface="Wingdings" pitchFamily="2" charset="2"/>
              <a:buChar char="Ø"/>
            </a:pPr>
            <a:r>
              <a:rPr lang="en-IN" dirty="0">
                <a:effectLst/>
              </a:rPr>
              <a:t>Declarative knowledge is to know about something.</a:t>
            </a:r>
          </a:p>
          <a:p>
            <a:pPr>
              <a:buFont typeface="Wingdings" pitchFamily="2" charset="2"/>
              <a:buChar char="Ø"/>
            </a:pPr>
            <a:r>
              <a:rPr lang="en-IN" dirty="0">
                <a:effectLst/>
              </a:rPr>
              <a:t>It includes concepts, facts, and objects.</a:t>
            </a:r>
          </a:p>
          <a:p>
            <a:pPr>
              <a:buFont typeface="Wingdings" pitchFamily="2" charset="2"/>
              <a:buChar char="Ø"/>
            </a:pPr>
            <a:r>
              <a:rPr lang="en-IN" dirty="0">
                <a:effectLst/>
              </a:rPr>
              <a:t>It is also called descriptive knowledge and expressed in </a:t>
            </a:r>
            <a:r>
              <a:rPr lang="en-IN" dirty="0" smtClean="0">
                <a:effectLst/>
              </a:rPr>
              <a:t>declarative sentences</a:t>
            </a:r>
            <a:r>
              <a:rPr lang="en-IN" dirty="0">
                <a:effectLst/>
              </a:rPr>
              <a:t>.</a:t>
            </a:r>
          </a:p>
          <a:p>
            <a:pPr>
              <a:buFont typeface="Wingdings" pitchFamily="2" charset="2"/>
              <a:buChar char="Ø"/>
            </a:pPr>
            <a:r>
              <a:rPr lang="en-IN" dirty="0">
                <a:effectLst/>
              </a:rPr>
              <a:t>It is simpler than procedural language.</a:t>
            </a:r>
          </a:p>
          <a:p>
            <a:pPr marL="18288" indent="0">
              <a:buNone/>
            </a:pPr>
            <a:r>
              <a:rPr lang="en-IN" b="1" dirty="0">
                <a:effectLst/>
              </a:rPr>
              <a:t>2. </a:t>
            </a:r>
            <a:r>
              <a:rPr lang="en-IN" b="1" u="sng" dirty="0">
                <a:effectLst/>
              </a:rPr>
              <a:t>Procedural Knowledge</a:t>
            </a:r>
            <a:endParaRPr lang="en-IN" u="sng" dirty="0">
              <a:effectLst/>
            </a:endParaRPr>
          </a:p>
          <a:p>
            <a:pPr>
              <a:buFont typeface="Wingdings" pitchFamily="2" charset="2"/>
              <a:buChar char="Ø"/>
            </a:pPr>
            <a:r>
              <a:rPr lang="en-IN" dirty="0">
                <a:effectLst/>
              </a:rPr>
              <a:t>It is also known as imperative knowledge.</a:t>
            </a:r>
          </a:p>
          <a:p>
            <a:pPr>
              <a:buFont typeface="Wingdings" pitchFamily="2" charset="2"/>
              <a:buChar char="Ø"/>
            </a:pPr>
            <a:r>
              <a:rPr lang="en-IN" dirty="0">
                <a:effectLst/>
              </a:rPr>
              <a:t>Procedural knowledge is a type of knowledge which is responsible for knowing how to do something.</a:t>
            </a:r>
          </a:p>
          <a:p>
            <a:pPr>
              <a:buFont typeface="Wingdings" pitchFamily="2" charset="2"/>
              <a:buChar char="Ø"/>
            </a:pPr>
            <a:r>
              <a:rPr lang="en-IN" dirty="0">
                <a:effectLst/>
              </a:rPr>
              <a:t>It can be directly applied to any task.</a:t>
            </a:r>
          </a:p>
          <a:p>
            <a:pPr>
              <a:buFont typeface="Wingdings" pitchFamily="2" charset="2"/>
              <a:buChar char="Ø"/>
            </a:pPr>
            <a:r>
              <a:rPr lang="en-IN" dirty="0">
                <a:effectLst/>
              </a:rPr>
              <a:t>It includes rules, strategies, procedures, agendas, etc.</a:t>
            </a:r>
          </a:p>
          <a:p>
            <a:pPr>
              <a:buFont typeface="Wingdings" pitchFamily="2" charset="2"/>
              <a:buChar char="Ø"/>
            </a:pPr>
            <a:r>
              <a:rPr lang="en-IN" dirty="0">
                <a:effectLst/>
              </a:rPr>
              <a:t>Procedural knowledge depends on the task on which it can be applied.</a:t>
            </a:r>
          </a:p>
          <a:p>
            <a:pPr marL="18288" indent="0">
              <a:buNone/>
            </a:pPr>
            <a:endParaRPr lang="en-IN" dirty="0"/>
          </a:p>
        </p:txBody>
      </p:sp>
      <p:sp>
        <p:nvSpPr>
          <p:cNvPr id="5" name="Title 2"/>
          <p:cNvSpPr>
            <a:spLocks noGrp="1"/>
          </p:cNvSpPr>
          <p:nvPr>
            <p:ph type="title"/>
          </p:nvPr>
        </p:nvSpPr>
        <p:spPr>
          <a:xfrm>
            <a:off x="539552" y="764704"/>
            <a:ext cx="7543800" cy="914400"/>
          </a:xfrm>
        </p:spPr>
        <p:txBody>
          <a:bodyPr/>
          <a:lstStyle/>
          <a:p>
            <a:r>
              <a:rPr lang="en-IN" dirty="0" smtClean="0">
                <a:effectLst/>
              </a:rPr>
              <a:t/>
            </a:r>
            <a:br>
              <a:rPr lang="en-IN" dirty="0" smtClean="0">
                <a:effectLst/>
              </a:rPr>
            </a:br>
            <a:r>
              <a:rPr lang="en-IN" dirty="0">
                <a:effectLst/>
              </a:rPr>
              <a:t/>
            </a:r>
            <a:br>
              <a:rPr lang="en-IN" dirty="0">
                <a:effectLst/>
              </a:rPr>
            </a:br>
            <a:r>
              <a:rPr lang="en-IN" dirty="0" smtClean="0">
                <a:effectLst/>
              </a:rPr>
              <a:t/>
            </a:r>
            <a:br>
              <a:rPr lang="en-IN" dirty="0" smtClean="0">
                <a:effectLst/>
              </a:rPr>
            </a:br>
            <a:r>
              <a:rPr lang="en-IN" dirty="0">
                <a:effectLst/>
              </a:rPr>
              <a:t>	</a:t>
            </a:r>
            <a:r>
              <a:rPr lang="en-IN" dirty="0" smtClean="0">
                <a:effectLst/>
              </a:rPr>
              <a:t/>
            </a:r>
            <a:br>
              <a:rPr lang="en-IN" dirty="0" smtClean="0">
                <a:effectLst/>
              </a:rPr>
            </a:br>
            <a:r>
              <a:rPr lang="en-IN" dirty="0" smtClean="0">
                <a:effectLst/>
              </a:rPr>
              <a:t>Types </a:t>
            </a:r>
            <a:r>
              <a:rPr lang="en-IN" dirty="0">
                <a:effectLst/>
              </a:rPr>
              <a:t>of </a:t>
            </a:r>
            <a:r>
              <a:rPr lang="en-IN" dirty="0" smtClean="0">
                <a:effectLst/>
              </a:rPr>
              <a:t>knowledge</a:t>
            </a:r>
            <a:r>
              <a:rPr lang="en-IN" dirty="0">
                <a:effectLst/>
              </a:rPr>
              <a:t/>
            </a:r>
            <a:br>
              <a:rPr lang="en-IN" dirty="0">
                <a:effectLst/>
              </a:rPr>
            </a:br>
            <a:endParaRPr lang="en-IN" dirty="0"/>
          </a:p>
        </p:txBody>
      </p:sp>
    </p:spTree>
    <p:extLst>
      <p:ext uri="{BB962C8B-B14F-4D97-AF65-F5344CB8AC3E}">
        <p14:creationId xmlns:p14="http://schemas.microsoft.com/office/powerpoint/2010/main" val="28522404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476673"/>
            <a:ext cx="7776864" cy="568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7471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836712"/>
            <a:ext cx="7834064" cy="5832648"/>
          </a:xfrm>
        </p:spPr>
        <p:txBody>
          <a:bodyPr>
            <a:normAutofit/>
          </a:bodyPr>
          <a:lstStyle/>
          <a:p>
            <a:pPr marL="18288" indent="0">
              <a:buNone/>
            </a:pPr>
            <a:r>
              <a:rPr lang="en-IN" b="1" dirty="0">
                <a:effectLst/>
              </a:rPr>
              <a:t>3</a:t>
            </a:r>
            <a:r>
              <a:rPr lang="en-IN" b="1" u="sng" dirty="0">
                <a:effectLst/>
              </a:rPr>
              <a:t>. Meta-knowledge:</a:t>
            </a:r>
            <a:endParaRPr lang="en-IN" u="sng" dirty="0">
              <a:effectLst/>
            </a:endParaRPr>
          </a:p>
          <a:p>
            <a:pPr>
              <a:buFont typeface="Wingdings" pitchFamily="2" charset="2"/>
              <a:buChar char="Ø"/>
            </a:pPr>
            <a:r>
              <a:rPr lang="en-IN" dirty="0">
                <a:effectLst/>
              </a:rPr>
              <a:t>Knowledge about the other types of knowledge is called Meta-knowledge</a:t>
            </a:r>
            <a:r>
              <a:rPr lang="en-IN" dirty="0" smtClean="0">
                <a:effectLst/>
              </a:rPr>
              <a:t>.</a:t>
            </a:r>
          </a:p>
          <a:p>
            <a:pPr marL="18288" indent="0">
              <a:buNone/>
            </a:pPr>
            <a:r>
              <a:rPr lang="en-IN" b="1" dirty="0">
                <a:effectLst/>
              </a:rPr>
              <a:t>4</a:t>
            </a:r>
            <a:r>
              <a:rPr lang="en-IN" b="1" u="sng" dirty="0">
                <a:effectLst/>
              </a:rPr>
              <a:t>. Heuristic knowledge:</a:t>
            </a:r>
            <a:endParaRPr lang="en-IN" u="sng" dirty="0">
              <a:effectLst/>
            </a:endParaRPr>
          </a:p>
          <a:p>
            <a:pPr>
              <a:buFont typeface="Wingdings" pitchFamily="2" charset="2"/>
              <a:buChar char="Ø"/>
            </a:pPr>
            <a:r>
              <a:rPr lang="en-IN" dirty="0">
                <a:effectLst/>
              </a:rPr>
              <a:t>Heuristic knowledge is representing knowledge of some experts in a filed or subject.</a:t>
            </a:r>
          </a:p>
          <a:p>
            <a:pPr>
              <a:buFont typeface="Wingdings" pitchFamily="2" charset="2"/>
              <a:buChar char="Ø"/>
            </a:pPr>
            <a:r>
              <a:rPr lang="en-IN" dirty="0">
                <a:effectLst/>
              </a:rPr>
              <a:t>Heuristic knowledge is rules of thumb based on previous experiences, awareness of approaches, and which are good to work but not guaranteed</a:t>
            </a:r>
            <a:r>
              <a:rPr lang="en-IN" dirty="0" smtClean="0">
                <a:effectLst/>
              </a:rPr>
              <a:t>.</a:t>
            </a:r>
          </a:p>
          <a:p>
            <a:pPr marL="18288" indent="0">
              <a:buNone/>
            </a:pPr>
            <a:r>
              <a:rPr lang="en-IN" b="1" dirty="0">
                <a:effectLst/>
              </a:rPr>
              <a:t>5. </a:t>
            </a:r>
            <a:r>
              <a:rPr lang="en-IN" b="1" u="sng" dirty="0">
                <a:effectLst/>
              </a:rPr>
              <a:t>Structural knowledge:</a:t>
            </a:r>
            <a:endParaRPr lang="en-IN" u="sng" dirty="0">
              <a:effectLst/>
            </a:endParaRPr>
          </a:p>
          <a:p>
            <a:pPr>
              <a:buFont typeface="Wingdings" pitchFamily="2" charset="2"/>
              <a:buChar char="Ø"/>
            </a:pPr>
            <a:r>
              <a:rPr lang="en-IN" dirty="0">
                <a:effectLst/>
              </a:rPr>
              <a:t>Structural knowledge is basic knowledge to problem-solving.</a:t>
            </a:r>
          </a:p>
          <a:p>
            <a:pPr>
              <a:buFont typeface="Wingdings" pitchFamily="2" charset="2"/>
              <a:buChar char="Ø"/>
            </a:pPr>
            <a:r>
              <a:rPr lang="en-IN" dirty="0">
                <a:effectLst/>
              </a:rPr>
              <a:t>It describes relationships between various concepts such as kind of, part of, and grouping of something.</a:t>
            </a:r>
          </a:p>
          <a:p>
            <a:pPr>
              <a:buFont typeface="Wingdings" pitchFamily="2" charset="2"/>
              <a:buChar char="Ø"/>
            </a:pPr>
            <a:r>
              <a:rPr lang="en-IN" dirty="0">
                <a:effectLst/>
              </a:rPr>
              <a:t>It describes the relationship that exists between concepts or objects.</a:t>
            </a:r>
          </a:p>
          <a:p>
            <a:pPr marL="18288" indent="0">
              <a:buNone/>
            </a:pPr>
            <a:endParaRPr lang="en-IN" dirty="0">
              <a:effectLst/>
            </a:endParaRPr>
          </a:p>
          <a:p>
            <a:pPr>
              <a:buFont typeface="Wingdings" pitchFamily="2" charset="2"/>
              <a:buChar char="Ø"/>
            </a:pPr>
            <a:endParaRPr lang="en-IN" dirty="0">
              <a:effectLst/>
            </a:endParaRPr>
          </a:p>
          <a:p>
            <a:endParaRPr lang="en-IN" dirty="0"/>
          </a:p>
        </p:txBody>
      </p:sp>
    </p:spTree>
    <p:extLst>
      <p:ext uri="{BB962C8B-B14F-4D97-AF65-F5344CB8AC3E}">
        <p14:creationId xmlns:p14="http://schemas.microsoft.com/office/powerpoint/2010/main" val="13296289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196752"/>
            <a:ext cx="8280920" cy="5400600"/>
          </a:xfrm>
        </p:spPr>
        <p:txBody>
          <a:bodyPr/>
          <a:lstStyle/>
          <a:p>
            <a:r>
              <a:rPr lang="en-IN" dirty="0">
                <a:effectLst/>
              </a:rPr>
              <a:t>Knowledge plays an important role in demonstrating intelligent </a:t>
            </a:r>
            <a:r>
              <a:rPr lang="en-IN" dirty="0" err="1">
                <a:effectLst/>
              </a:rPr>
              <a:t>behavior</a:t>
            </a:r>
            <a:r>
              <a:rPr lang="en-IN" dirty="0">
                <a:effectLst/>
              </a:rPr>
              <a:t> in AI agents. </a:t>
            </a:r>
            <a:r>
              <a:rPr lang="en-IN" dirty="0">
                <a:solidFill>
                  <a:srgbClr val="92D050"/>
                </a:solidFill>
                <a:effectLst/>
              </a:rPr>
              <a:t>An agent is only able to accurately act on some input when he has some knowledge or experience about that input</a:t>
            </a:r>
            <a:r>
              <a:rPr lang="en-IN" dirty="0" smtClean="0">
                <a:solidFill>
                  <a:srgbClr val="92D050"/>
                </a:solidFill>
                <a:effectLst/>
              </a:rPr>
              <a:t>.</a:t>
            </a:r>
          </a:p>
          <a:p>
            <a:r>
              <a:rPr lang="en-IN" dirty="0">
                <a:effectLst/>
              </a:rPr>
              <a:t>Let's suppose if you met some person who is speaking in a language which you don't know, then how you will able to act on that. The same thing applies to the intelligent </a:t>
            </a:r>
            <a:r>
              <a:rPr lang="en-IN" dirty="0" err="1">
                <a:effectLst/>
              </a:rPr>
              <a:t>behavior</a:t>
            </a:r>
            <a:r>
              <a:rPr lang="en-IN" dirty="0">
                <a:effectLst/>
              </a:rPr>
              <a:t> of the agents.</a:t>
            </a:r>
          </a:p>
          <a:p>
            <a:r>
              <a:rPr lang="en-IN" dirty="0">
                <a:effectLst/>
              </a:rPr>
              <a:t>As we can see in below diagram, there is one decision maker which act by sensing the environment and using knowledge. But if the knowledge part will not present then, it cannot display intelligent </a:t>
            </a:r>
            <a:r>
              <a:rPr lang="en-IN" dirty="0" err="1">
                <a:effectLst/>
              </a:rPr>
              <a:t>behavior</a:t>
            </a:r>
            <a:r>
              <a:rPr lang="en-IN" dirty="0">
                <a:effectLst/>
              </a:rPr>
              <a:t>.</a:t>
            </a:r>
          </a:p>
          <a:p>
            <a:endParaRPr lang="en-IN" dirty="0"/>
          </a:p>
        </p:txBody>
      </p:sp>
      <p:sp>
        <p:nvSpPr>
          <p:cNvPr id="3" name="Title 2"/>
          <p:cNvSpPr>
            <a:spLocks noGrp="1"/>
          </p:cNvSpPr>
          <p:nvPr>
            <p:ph type="title"/>
          </p:nvPr>
        </p:nvSpPr>
        <p:spPr>
          <a:xfrm>
            <a:off x="539552" y="332656"/>
            <a:ext cx="7543800" cy="914400"/>
          </a:xfrm>
        </p:spPr>
        <p:txBody>
          <a:bodyPr/>
          <a:lstStyle/>
          <a:p>
            <a:r>
              <a:rPr lang="en-IN" sz="3600" dirty="0">
                <a:effectLst/>
              </a:rPr>
              <a:t>The relation between knowledge and intelligence</a:t>
            </a:r>
            <a:r>
              <a:rPr lang="en-IN" sz="3600" dirty="0" smtClean="0">
                <a:effectLst/>
              </a:rPr>
              <a:t>:</a:t>
            </a:r>
            <a:endParaRPr lang="en-IN" sz="3600" dirty="0"/>
          </a:p>
        </p:txBody>
      </p:sp>
    </p:spTree>
    <p:extLst>
      <p:ext uri="{BB962C8B-B14F-4D97-AF65-F5344CB8AC3E}">
        <p14:creationId xmlns:p14="http://schemas.microsoft.com/office/powerpoint/2010/main" val="2234274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620688"/>
            <a:ext cx="7848872" cy="5688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3159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08720"/>
            <a:ext cx="8496944" cy="6120680"/>
          </a:xfrm>
        </p:spPr>
        <p:txBody>
          <a:bodyPr/>
          <a:lstStyle/>
          <a:p>
            <a:pPr marL="18288" indent="0">
              <a:buNone/>
            </a:pPr>
            <a:r>
              <a:rPr lang="en-IN" dirty="0">
                <a:effectLst/>
              </a:rPr>
              <a:t>An Artificial intelligence system has the following components for displaying intelligent </a:t>
            </a:r>
            <a:r>
              <a:rPr lang="en-IN" dirty="0" err="1">
                <a:effectLst/>
              </a:rPr>
              <a:t>behavior</a:t>
            </a:r>
            <a:r>
              <a:rPr lang="en-IN" dirty="0">
                <a:effectLst/>
              </a:rPr>
              <a:t>:</a:t>
            </a:r>
          </a:p>
          <a:p>
            <a:pPr>
              <a:buFont typeface="Wingdings" pitchFamily="2" charset="2"/>
              <a:buChar char="Ø"/>
            </a:pPr>
            <a:r>
              <a:rPr lang="en-IN" dirty="0">
                <a:effectLst/>
              </a:rPr>
              <a:t>Perception</a:t>
            </a:r>
          </a:p>
          <a:p>
            <a:pPr>
              <a:buFont typeface="Wingdings" pitchFamily="2" charset="2"/>
              <a:buChar char="Ø"/>
            </a:pPr>
            <a:r>
              <a:rPr lang="en-IN" dirty="0">
                <a:effectLst/>
              </a:rPr>
              <a:t>Learning</a:t>
            </a:r>
          </a:p>
          <a:p>
            <a:pPr>
              <a:buFont typeface="Wingdings" pitchFamily="2" charset="2"/>
              <a:buChar char="Ø"/>
            </a:pPr>
            <a:r>
              <a:rPr lang="en-IN" dirty="0">
                <a:effectLst/>
              </a:rPr>
              <a:t>Knowledge Representation and Reasoning</a:t>
            </a:r>
          </a:p>
          <a:p>
            <a:pPr>
              <a:buFont typeface="Wingdings" pitchFamily="2" charset="2"/>
              <a:buChar char="Ø"/>
            </a:pPr>
            <a:r>
              <a:rPr lang="en-IN" dirty="0">
                <a:effectLst/>
              </a:rPr>
              <a:t>Planning</a:t>
            </a:r>
          </a:p>
          <a:p>
            <a:pPr>
              <a:buFont typeface="Wingdings" pitchFamily="2" charset="2"/>
              <a:buChar char="Ø"/>
            </a:pPr>
            <a:r>
              <a:rPr lang="en-IN" dirty="0" smtClean="0">
                <a:effectLst/>
              </a:rPr>
              <a:t>Execution</a:t>
            </a:r>
          </a:p>
          <a:p>
            <a:pPr marL="18288" indent="0">
              <a:buNone/>
            </a:pPr>
            <a:r>
              <a:rPr lang="en-IN" dirty="0">
                <a:effectLst/>
              </a:rPr>
              <a:t>The above diagram is showing how an AI system can interact with the real world and what components help it to show intelligence</a:t>
            </a:r>
            <a:r>
              <a:rPr lang="en-IN" dirty="0" smtClean="0">
                <a:effectLst/>
              </a:rPr>
              <a:t>.</a:t>
            </a:r>
          </a:p>
          <a:p>
            <a:pPr>
              <a:buFont typeface="Wingdings" pitchFamily="2" charset="2"/>
              <a:buChar char="Ø"/>
            </a:pPr>
            <a:r>
              <a:rPr lang="en-IN" dirty="0" smtClean="0">
                <a:solidFill>
                  <a:srgbClr val="FFFF00"/>
                </a:solidFill>
                <a:effectLst/>
              </a:rPr>
              <a:t>Perception :-</a:t>
            </a:r>
            <a:r>
              <a:rPr lang="en-IN" dirty="0">
                <a:effectLst/>
              </a:rPr>
              <a:t>Perception component by which it retrieves information from its environment. It can be visual, audio or another form of sensory input</a:t>
            </a:r>
            <a:r>
              <a:rPr lang="en-IN" dirty="0" smtClean="0">
                <a:effectLst/>
              </a:rPr>
              <a:t>.</a:t>
            </a:r>
          </a:p>
          <a:p>
            <a:pPr>
              <a:buFont typeface="Wingdings" pitchFamily="2" charset="2"/>
              <a:buChar char="Ø"/>
            </a:pPr>
            <a:r>
              <a:rPr lang="en-IN" dirty="0" smtClean="0">
                <a:solidFill>
                  <a:srgbClr val="FFFF00"/>
                </a:solidFill>
                <a:effectLst/>
              </a:rPr>
              <a:t>Learning :-</a:t>
            </a:r>
            <a:r>
              <a:rPr lang="en-IN" dirty="0">
                <a:effectLst/>
              </a:rPr>
              <a:t>learning component is responsible for learning from data captured by Perception comportment.</a:t>
            </a:r>
          </a:p>
          <a:p>
            <a:pPr marL="18288" indent="0">
              <a:buNone/>
            </a:pPr>
            <a:endParaRPr lang="en-IN" dirty="0">
              <a:effectLst/>
            </a:endParaRPr>
          </a:p>
          <a:p>
            <a:endParaRPr lang="en-IN" dirty="0"/>
          </a:p>
        </p:txBody>
      </p:sp>
      <p:sp>
        <p:nvSpPr>
          <p:cNvPr id="3" name="Title 2"/>
          <p:cNvSpPr>
            <a:spLocks noGrp="1"/>
          </p:cNvSpPr>
          <p:nvPr>
            <p:ph type="title"/>
          </p:nvPr>
        </p:nvSpPr>
        <p:spPr>
          <a:xfrm>
            <a:off x="323528" y="116632"/>
            <a:ext cx="7543800" cy="914400"/>
          </a:xfrm>
        </p:spPr>
        <p:txBody>
          <a:bodyPr/>
          <a:lstStyle/>
          <a:p>
            <a:r>
              <a:rPr lang="en-IN" dirty="0">
                <a:effectLst/>
              </a:rPr>
              <a:t>AI knowledge cycle</a:t>
            </a:r>
            <a:r>
              <a:rPr lang="en-IN" dirty="0" smtClean="0">
                <a:effectLst/>
              </a:rPr>
              <a:t>:</a:t>
            </a:r>
            <a:endParaRPr lang="en-IN" dirty="0"/>
          </a:p>
        </p:txBody>
      </p:sp>
    </p:spTree>
    <p:extLst>
      <p:ext uri="{BB962C8B-B14F-4D97-AF65-F5344CB8AC3E}">
        <p14:creationId xmlns:p14="http://schemas.microsoft.com/office/powerpoint/2010/main" val="28431507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238</TotalTime>
  <Words>1286</Words>
  <Application>Microsoft Office PowerPoint</Application>
  <PresentationFormat>On-screen Show (4:3)</PresentationFormat>
  <Paragraphs>158</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Elemental</vt:lpstr>
      <vt:lpstr>KNOWLEDGE REPRESENTATION</vt:lpstr>
      <vt:lpstr>PowerPoint Presentation</vt:lpstr>
      <vt:lpstr>What to Represent: </vt:lpstr>
      <vt:lpstr>     Types of knowledge </vt:lpstr>
      <vt:lpstr>PowerPoint Presentation</vt:lpstr>
      <vt:lpstr>PowerPoint Presentation</vt:lpstr>
      <vt:lpstr>The relation between knowledge and intelligence:</vt:lpstr>
      <vt:lpstr>PowerPoint Presentation</vt:lpstr>
      <vt:lpstr>AI knowledge cycle:</vt:lpstr>
      <vt:lpstr>PowerPoint Presentation</vt:lpstr>
      <vt:lpstr>PowerPoint Presentation</vt:lpstr>
      <vt:lpstr>PowerPoint Presentation</vt:lpstr>
      <vt:lpstr>PowerPoint Presentation</vt:lpstr>
      <vt:lpstr>PowerPoint Presentation</vt:lpstr>
      <vt:lpstr>Propositional logic in Artificial intelligence</vt:lpstr>
      <vt:lpstr>PowerPoint Presentation</vt:lpstr>
      <vt:lpstr>PowerPoint Presentation</vt:lpstr>
      <vt:lpstr>PowerPoint Presentation</vt:lpstr>
      <vt:lpstr>PowerPoint Presentation</vt:lpstr>
      <vt:lpstr>Following is the summarized table for Propositional Logic Connectives:</vt:lpstr>
      <vt:lpstr>Truth Table:</vt:lpstr>
      <vt:lpstr>PowerPoint Presentation</vt:lpstr>
      <vt:lpstr>Truth table with three propositions: We can build a proposition composing three propositions P, Q, and R. This truth table is made-up of 8n Tuples as we have taken three proposition symbols.  </vt:lpstr>
      <vt:lpstr>Propositional Theorem Proving: Inference and proofs, Proof by resolution, Horn clauses and definite clauses.</vt:lpstr>
      <vt:lpstr>Propostional Theorem Proving</vt:lpstr>
      <vt:lpstr>PowerPoint Presentation</vt:lpstr>
      <vt:lpstr>PowerPoint Presentation</vt:lpstr>
      <vt:lpstr>Horn clauses and definite clauses</vt:lpstr>
      <vt:lpstr>PowerPoint Presentation</vt:lpstr>
      <vt:lpstr>First-Order Logic in Artificial intelligence</vt:lpstr>
      <vt:lpstr>First-Order logic:</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REPRESENTATION</dc:title>
  <dc:creator>Lenovo</dc:creator>
  <cp:lastModifiedBy>Lenovo</cp:lastModifiedBy>
  <cp:revision>31</cp:revision>
  <dcterms:created xsi:type="dcterms:W3CDTF">2024-04-21T23:07:34Z</dcterms:created>
  <dcterms:modified xsi:type="dcterms:W3CDTF">2024-04-24T05:29:00Z</dcterms:modified>
</cp:coreProperties>
</file>