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861C639E-2201-4FB4-B553-075A2CA91BE0}" type="datetimeFigureOut">
              <a:rPr lang="en-IN" smtClean="0"/>
              <a:t>24-05-2024</a:t>
            </a:fld>
            <a:endParaRPr lang="en-IN"/>
          </a:p>
        </p:txBody>
      </p:sp>
      <p:sp>
        <p:nvSpPr>
          <p:cNvPr id="16" name="Slide Number Placeholder 15"/>
          <p:cNvSpPr>
            <a:spLocks noGrp="1"/>
          </p:cNvSpPr>
          <p:nvPr>
            <p:ph type="sldNum" sz="quarter" idx="11"/>
          </p:nvPr>
        </p:nvSpPr>
        <p:spPr/>
        <p:txBody>
          <a:bodyPr/>
          <a:lstStyle/>
          <a:p>
            <a:fld id="{98ECB35E-A4C1-4787-B317-1D455AD95B2B}"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1C639E-2201-4FB4-B553-075A2CA91BE0}"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ECB35E-A4C1-4787-B317-1D455AD95B2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1C639E-2201-4FB4-B553-075A2CA91BE0}"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ECB35E-A4C1-4787-B317-1D455AD95B2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861C639E-2201-4FB4-B553-075A2CA91BE0}" type="datetimeFigureOut">
              <a:rPr lang="en-IN" smtClean="0"/>
              <a:t>24-05-2024</a:t>
            </a:fld>
            <a:endParaRPr lang="en-IN"/>
          </a:p>
        </p:txBody>
      </p:sp>
      <p:sp>
        <p:nvSpPr>
          <p:cNvPr id="15" name="Slide Number Placeholder 14"/>
          <p:cNvSpPr>
            <a:spLocks noGrp="1"/>
          </p:cNvSpPr>
          <p:nvPr>
            <p:ph type="sldNum" sz="quarter" idx="11"/>
          </p:nvPr>
        </p:nvSpPr>
        <p:spPr/>
        <p:txBody>
          <a:bodyPr/>
          <a:lstStyle/>
          <a:p>
            <a:fld id="{98ECB35E-A4C1-4787-B317-1D455AD95B2B}" type="slidenum">
              <a:rPr lang="en-IN" smtClean="0"/>
              <a:t>‹#›</a:t>
            </a:fld>
            <a:endParaRPr lang="en-IN"/>
          </a:p>
        </p:txBody>
      </p:sp>
      <p:sp>
        <p:nvSpPr>
          <p:cNvPr id="16" name="Footer Placeholder 15"/>
          <p:cNvSpPr>
            <a:spLocks noGrp="1"/>
          </p:cNvSpPr>
          <p:nvPr>
            <p:ph type="ftr" sz="quarter" idx="12"/>
          </p:nvPr>
        </p:nvSpPr>
        <p:spPr/>
        <p:txBody>
          <a:bodyPr/>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861C639E-2201-4FB4-B553-075A2CA91BE0}" type="datetimeFigureOut">
              <a:rPr lang="en-IN" smtClean="0"/>
              <a:t>24-05-2024</a:t>
            </a:fld>
            <a:endParaRPr lang="en-IN"/>
          </a:p>
        </p:txBody>
      </p:sp>
      <p:sp>
        <p:nvSpPr>
          <p:cNvPr id="13" name="Slide Number Placeholder 12"/>
          <p:cNvSpPr>
            <a:spLocks noGrp="1"/>
          </p:cNvSpPr>
          <p:nvPr>
            <p:ph type="sldNum" sz="quarter" idx="11"/>
          </p:nvPr>
        </p:nvSpPr>
        <p:spPr/>
        <p:txBody>
          <a:bodyPr/>
          <a:lstStyle/>
          <a:p>
            <a:fld id="{98ECB35E-A4C1-4787-B317-1D455AD95B2B}" type="slidenum">
              <a:rPr lang="en-IN" smtClean="0"/>
              <a:t>‹#›</a:t>
            </a:fld>
            <a:endParaRPr lang="en-IN"/>
          </a:p>
        </p:txBody>
      </p:sp>
      <p:sp>
        <p:nvSpPr>
          <p:cNvPr id="14" name="Footer Placeholder 13"/>
          <p:cNvSpPr>
            <a:spLocks noGrp="1"/>
          </p:cNvSpPr>
          <p:nvPr>
            <p:ph type="ftr" sz="quarter" idx="12"/>
          </p:nvPr>
        </p:nvSpPr>
        <p:spPr/>
        <p:txBody>
          <a:bodyPr/>
          <a:lstStyle/>
          <a:p>
            <a:endParaRPr lang="en-IN"/>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861C639E-2201-4FB4-B553-075A2CA91BE0}" type="datetimeFigureOut">
              <a:rPr lang="en-IN" smtClean="0"/>
              <a:t>24-05-2024</a:t>
            </a:fld>
            <a:endParaRPr lang="en-IN"/>
          </a:p>
        </p:txBody>
      </p:sp>
      <p:sp>
        <p:nvSpPr>
          <p:cNvPr id="9" name="Slide Number Placeholder 8"/>
          <p:cNvSpPr>
            <a:spLocks noGrp="1"/>
          </p:cNvSpPr>
          <p:nvPr>
            <p:ph type="sldNum" sz="quarter" idx="11"/>
          </p:nvPr>
        </p:nvSpPr>
        <p:spPr/>
        <p:txBody>
          <a:bodyPr/>
          <a:lstStyle/>
          <a:p>
            <a:fld id="{98ECB35E-A4C1-4787-B317-1D455AD95B2B}"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861C639E-2201-4FB4-B553-075A2CA91BE0}" type="datetimeFigureOut">
              <a:rPr lang="en-IN" smtClean="0"/>
              <a:t>24-05-2024</a:t>
            </a:fld>
            <a:endParaRPr lang="en-IN"/>
          </a:p>
        </p:txBody>
      </p:sp>
      <p:sp>
        <p:nvSpPr>
          <p:cNvPr id="15" name="Slide Number Placeholder 14"/>
          <p:cNvSpPr>
            <a:spLocks noGrp="1"/>
          </p:cNvSpPr>
          <p:nvPr>
            <p:ph type="sldNum" sz="quarter" idx="11"/>
          </p:nvPr>
        </p:nvSpPr>
        <p:spPr/>
        <p:txBody>
          <a:bodyPr/>
          <a:lstStyle/>
          <a:p>
            <a:fld id="{98ECB35E-A4C1-4787-B317-1D455AD95B2B}" type="slidenum">
              <a:rPr lang="en-IN" smtClean="0"/>
              <a:t>‹#›</a:t>
            </a:fld>
            <a:endParaRPr lang="en-IN"/>
          </a:p>
        </p:txBody>
      </p:sp>
      <p:sp>
        <p:nvSpPr>
          <p:cNvPr id="16" name="Footer Placeholder 15"/>
          <p:cNvSpPr>
            <a:spLocks noGrp="1"/>
          </p:cNvSpPr>
          <p:nvPr>
            <p:ph type="ftr" sz="quarter" idx="12"/>
          </p:nvPr>
        </p:nvSpPr>
        <p:spPr/>
        <p:txBody>
          <a:bodyPr/>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861C639E-2201-4FB4-B553-075A2CA91BE0}" type="datetimeFigureOut">
              <a:rPr lang="en-IN" smtClean="0"/>
              <a:t>24-05-2024</a:t>
            </a:fld>
            <a:endParaRPr lang="en-IN"/>
          </a:p>
        </p:txBody>
      </p:sp>
      <p:sp>
        <p:nvSpPr>
          <p:cNvPr id="8" name="Slide Number Placeholder 7"/>
          <p:cNvSpPr>
            <a:spLocks noGrp="1"/>
          </p:cNvSpPr>
          <p:nvPr>
            <p:ph type="sldNum" sz="quarter" idx="11"/>
          </p:nvPr>
        </p:nvSpPr>
        <p:spPr/>
        <p:txBody>
          <a:bodyPr/>
          <a:lstStyle/>
          <a:p>
            <a:fld id="{98ECB35E-A4C1-4787-B317-1D455AD95B2B}"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61C639E-2201-4FB4-B553-075A2CA91BE0}" type="datetimeFigureOut">
              <a:rPr lang="en-IN" smtClean="0"/>
              <a:t>24-05-2024</a:t>
            </a:fld>
            <a:endParaRPr lang="en-IN"/>
          </a:p>
        </p:txBody>
      </p:sp>
      <p:sp>
        <p:nvSpPr>
          <p:cNvPr id="6" name="Slide Number Placeholder 5"/>
          <p:cNvSpPr>
            <a:spLocks noGrp="1"/>
          </p:cNvSpPr>
          <p:nvPr>
            <p:ph type="sldNum" sz="quarter" idx="11"/>
          </p:nvPr>
        </p:nvSpPr>
        <p:spPr/>
        <p:txBody>
          <a:bodyPr/>
          <a:lstStyle/>
          <a:p>
            <a:fld id="{98ECB35E-A4C1-4787-B317-1D455AD95B2B}" type="slidenum">
              <a:rPr lang="en-IN" smtClean="0"/>
              <a:t>‹#›</a:t>
            </a:fld>
            <a:endParaRPr lang="en-IN"/>
          </a:p>
        </p:txBody>
      </p:sp>
      <p:sp>
        <p:nvSpPr>
          <p:cNvPr id="7" name="Footer Placeholder 6"/>
          <p:cNvSpPr>
            <a:spLocks noGrp="1"/>
          </p:cNvSpPr>
          <p:nvPr>
            <p:ph type="ftr" sz="quarter" idx="12"/>
          </p:nvPr>
        </p:nvSpPr>
        <p:spPr/>
        <p:txBody>
          <a:bodyPr/>
          <a:lstStyle/>
          <a:p>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861C639E-2201-4FB4-B553-075A2CA91BE0}" type="datetimeFigureOut">
              <a:rPr lang="en-IN" smtClean="0"/>
              <a:t>24-05-2024</a:t>
            </a:fld>
            <a:endParaRPr lang="en-IN"/>
          </a:p>
        </p:txBody>
      </p:sp>
      <p:sp>
        <p:nvSpPr>
          <p:cNvPr id="16" name="Slide Number Placeholder 15"/>
          <p:cNvSpPr>
            <a:spLocks noGrp="1"/>
          </p:cNvSpPr>
          <p:nvPr>
            <p:ph type="sldNum" sz="quarter" idx="11"/>
          </p:nvPr>
        </p:nvSpPr>
        <p:spPr/>
        <p:txBody>
          <a:bodyPr/>
          <a:lstStyle/>
          <a:p>
            <a:fld id="{98ECB35E-A4C1-4787-B317-1D455AD95B2B}"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861C639E-2201-4FB4-B553-075A2CA91BE0}" type="datetimeFigureOut">
              <a:rPr lang="en-IN" smtClean="0"/>
              <a:t>24-05-2024</a:t>
            </a:fld>
            <a:endParaRPr lang="en-IN"/>
          </a:p>
        </p:txBody>
      </p:sp>
      <p:sp>
        <p:nvSpPr>
          <p:cNvPr id="14" name="Slide Number Placeholder 13"/>
          <p:cNvSpPr>
            <a:spLocks noGrp="1"/>
          </p:cNvSpPr>
          <p:nvPr>
            <p:ph type="sldNum" sz="quarter" idx="11"/>
          </p:nvPr>
        </p:nvSpPr>
        <p:spPr/>
        <p:txBody>
          <a:bodyPr/>
          <a:lstStyle/>
          <a:p>
            <a:fld id="{98ECB35E-A4C1-4787-B317-1D455AD95B2B}" type="slidenum">
              <a:rPr lang="en-IN" smtClean="0"/>
              <a:t>‹#›</a:t>
            </a:fld>
            <a:endParaRPr lang="en-IN"/>
          </a:p>
        </p:txBody>
      </p:sp>
      <p:sp>
        <p:nvSpPr>
          <p:cNvPr id="15" name="Footer Placeholder 14"/>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861C639E-2201-4FB4-B553-075A2CA91BE0}" type="datetimeFigureOut">
              <a:rPr lang="en-IN" smtClean="0"/>
              <a:t>24-05-2024</a:t>
            </a:fld>
            <a:endParaRPr lang="en-IN"/>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IN"/>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98ECB35E-A4C1-4787-B317-1D455AD95B2B}"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7240" y="1219200"/>
            <a:ext cx="7543800" cy="3001888"/>
          </a:xfrm>
        </p:spPr>
        <p:txBody>
          <a:bodyPr/>
          <a:lstStyle/>
          <a:p>
            <a:r>
              <a:rPr lang="en-IN" dirty="0" smtClean="0"/>
              <a:t>UNIT-3</a:t>
            </a:r>
            <a:endParaRPr lang="en-IN" dirty="0"/>
          </a:p>
        </p:txBody>
      </p:sp>
    </p:spTree>
    <p:extLst>
      <p:ext uri="{BB962C8B-B14F-4D97-AF65-F5344CB8AC3E}">
        <p14:creationId xmlns:p14="http://schemas.microsoft.com/office/powerpoint/2010/main" val="2454430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685801"/>
            <a:ext cx="8424936" cy="5767535"/>
          </a:xfrm>
        </p:spPr>
        <p:txBody>
          <a:bodyPr/>
          <a:lstStyle/>
          <a:p>
            <a:r>
              <a:rPr lang="en-IN" b="1" dirty="0">
                <a:effectLst/>
              </a:rPr>
              <a:t>∀x man(x) → drink (x, coffee).</a:t>
            </a:r>
            <a:endParaRPr lang="en-IN" dirty="0">
              <a:effectLst/>
            </a:endParaRPr>
          </a:p>
          <a:p>
            <a:r>
              <a:rPr lang="en-IN" dirty="0">
                <a:effectLst/>
              </a:rPr>
              <a:t>It will be read as: There are all x where x is a man who drink coffee.</a:t>
            </a:r>
          </a:p>
          <a:p>
            <a:pPr marL="18288" indent="0">
              <a:buNone/>
            </a:pPr>
            <a:r>
              <a:rPr lang="en-IN" b="1" u="sng" dirty="0">
                <a:solidFill>
                  <a:srgbClr val="FFC000"/>
                </a:solidFill>
                <a:effectLst/>
              </a:rPr>
              <a:t>Existential Quantifier:</a:t>
            </a:r>
          </a:p>
          <a:p>
            <a:r>
              <a:rPr lang="en-IN" dirty="0">
                <a:effectLst/>
              </a:rPr>
              <a:t>Existential quantifiers are the type of quantifiers, which express that the </a:t>
            </a:r>
            <a:r>
              <a:rPr lang="en-IN" dirty="0">
                <a:solidFill>
                  <a:srgbClr val="FFFF00"/>
                </a:solidFill>
                <a:effectLst/>
              </a:rPr>
              <a:t>statement within its scope is true for at least one instance of something.</a:t>
            </a:r>
          </a:p>
          <a:p>
            <a:r>
              <a:rPr lang="en-IN" dirty="0">
                <a:effectLst/>
              </a:rPr>
              <a:t>It is denoted by the </a:t>
            </a:r>
            <a:r>
              <a:rPr lang="en-IN" dirty="0">
                <a:solidFill>
                  <a:srgbClr val="FFFF00"/>
                </a:solidFill>
                <a:effectLst/>
              </a:rPr>
              <a:t>logical operator ∃</a:t>
            </a:r>
            <a:r>
              <a:rPr lang="en-IN" dirty="0">
                <a:effectLst/>
              </a:rPr>
              <a:t>, which resembles as inverted E. When it is used with a predicate variable then it is called as an existential quantifier</a:t>
            </a:r>
            <a:r>
              <a:rPr lang="en-IN" dirty="0" smtClean="0">
                <a:effectLst/>
              </a:rPr>
              <a:t>.</a:t>
            </a:r>
          </a:p>
          <a:p>
            <a:r>
              <a:rPr lang="en-IN" dirty="0">
                <a:effectLst/>
              </a:rPr>
              <a:t>If x is a variable, then existential quantifier will be ∃x or ∃(x). And it will be read as:</a:t>
            </a:r>
          </a:p>
          <a:p>
            <a:r>
              <a:rPr lang="en-IN" b="1" dirty="0">
                <a:effectLst/>
              </a:rPr>
              <a:t>There exists a 'x.'</a:t>
            </a:r>
            <a:endParaRPr lang="en-IN" dirty="0">
              <a:effectLst/>
            </a:endParaRPr>
          </a:p>
          <a:p>
            <a:r>
              <a:rPr lang="en-IN" b="1" dirty="0">
                <a:effectLst/>
              </a:rPr>
              <a:t>For some 'x.'</a:t>
            </a:r>
            <a:endParaRPr lang="en-IN" dirty="0">
              <a:effectLst/>
            </a:endParaRPr>
          </a:p>
          <a:p>
            <a:r>
              <a:rPr lang="en-IN" b="1" dirty="0">
                <a:effectLst/>
              </a:rPr>
              <a:t>For at least one 'x</a:t>
            </a:r>
            <a:r>
              <a:rPr lang="en-IN" b="1" dirty="0" smtClean="0">
                <a:effectLst/>
              </a:rPr>
              <a:t>.'</a:t>
            </a:r>
            <a:endParaRPr lang="en-IN" dirty="0">
              <a:effectLst/>
            </a:endParaRPr>
          </a:p>
          <a:p>
            <a:endParaRPr lang="en-IN" dirty="0"/>
          </a:p>
        </p:txBody>
      </p:sp>
    </p:spTree>
    <p:extLst>
      <p:ext uri="{BB962C8B-B14F-4D97-AF65-F5344CB8AC3E}">
        <p14:creationId xmlns:p14="http://schemas.microsoft.com/office/powerpoint/2010/main" val="1132989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871537"/>
            <a:ext cx="7920879" cy="5293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8690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404665"/>
            <a:ext cx="8208912" cy="6048672"/>
          </a:xfrm>
        </p:spPr>
        <p:txBody>
          <a:bodyPr>
            <a:normAutofit/>
          </a:bodyPr>
          <a:lstStyle/>
          <a:p>
            <a:r>
              <a:rPr lang="en-IN" b="1" dirty="0">
                <a:effectLst/>
              </a:rPr>
              <a:t>∃x: boys(x) ∧ intelligent(x)</a:t>
            </a:r>
            <a:endParaRPr lang="en-IN" dirty="0">
              <a:effectLst/>
            </a:endParaRPr>
          </a:p>
          <a:p>
            <a:r>
              <a:rPr lang="en-IN" dirty="0">
                <a:effectLst/>
              </a:rPr>
              <a:t>It will be read as: There are some x where x is a boy who is intelligent</a:t>
            </a:r>
            <a:r>
              <a:rPr lang="en-IN" dirty="0" smtClean="0">
                <a:effectLst/>
              </a:rPr>
              <a:t>.</a:t>
            </a:r>
          </a:p>
          <a:p>
            <a:pPr marL="18288" indent="0">
              <a:buNone/>
            </a:pPr>
            <a:r>
              <a:rPr lang="en-IN" b="1" u="sng" dirty="0">
                <a:effectLst/>
              </a:rPr>
              <a:t>Points to remember:</a:t>
            </a:r>
          </a:p>
          <a:p>
            <a:r>
              <a:rPr lang="en-IN" dirty="0">
                <a:effectLst/>
              </a:rPr>
              <a:t>The main connective for universal quantifier </a:t>
            </a:r>
            <a:r>
              <a:rPr lang="en-IN" b="1" dirty="0">
                <a:effectLst/>
              </a:rPr>
              <a:t>∀</a:t>
            </a:r>
            <a:r>
              <a:rPr lang="en-IN" dirty="0">
                <a:effectLst/>
              </a:rPr>
              <a:t> is implication </a:t>
            </a:r>
            <a:r>
              <a:rPr lang="en-IN" b="1" dirty="0">
                <a:effectLst/>
              </a:rPr>
              <a:t>→</a:t>
            </a:r>
            <a:r>
              <a:rPr lang="en-IN" dirty="0">
                <a:effectLst/>
              </a:rPr>
              <a:t>.</a:t>
            </a:r>
          </a:p>
          <a:p>
            <a:r>
              <a:rPr lang="en-IN" dirty="0">
                <a:effectLst/>
              </a:rPr>
              <a:t>The main connective for existential quantifier </a:t>
            </a:r>
            <a:r>
              <a:rPr lang="en-IN" b="1" dirty="0">
                <a:effectLst/>
              </a:rPr>
              <a:t>∃</a:t>
            </a:r>
            <a:r>
              <a:rPr lang="en-IN" dirty="0">
                <a:effectLst/>
              </a:rPr>
              <a:t> is and </a:t>
            </a:r>
            <a:r>
              <a:rPr lang="en-IN" b="1" dirty="0">
                <a:effectLst/>
              </a:rPr>
              <a:t>∧</a:t>
            </a:r>
            <a:r>
              <a:rPr lang="en-IN" dirty="0">
                <a:effectLst/>
              </a:rPr>
              <a:t>.</a:t>
            </a:r>
          </a:p>
          <a:p>
            <a:pPr marL="18288" indent="0">
              <a:buNone/>
            </a:pPr>
            <a:r>
              <a:rPr lang="en-IN" b="1" u="sng" dirty="0">
                <a:effectLst/>
              </a:rPr>
              <a:t>Properties of Quantifiers:</a:t>
            </a:r>
          </a:p>
          <a:p>
            <a:r>
              <a:rPr lang="en-IN" dirty="0">
                <a:effectLst/>
              </a:rPr>
              <a:t>In universal quantifier, ∀</a:t>
            </a:r>
            <a:r>
              <a:rPr lang="en-IN" dirty="0" err="1">
                <a:effectLst/>
              </a:rPr>
              <a:t>x∀y</a:t>
            </a:r>
            <a:r>
              <a:rPr lang="en-IN" dirty="0">
                <a:effectLst/>
              </a:rPr>
              <a:t> is similar to ∀</a:t>
            </a:r>
            <a:r>
              <a:rPr lang="en-IN" dirty="0" err="1">
                <a:effectLst/>
              </a:rPr>
              <a:t>y∀x</a:t>
            </a:r>
            <a:r>
              <a:rPr lang="en-IN" dirty="0">
                <a:effectLst/>
              </a:rPr>
              <a:t>.</a:t>
            </a:r>
          </a:p>
          <a:p>
            <a:r>
              <a:rPr lang="en-IN" dirty="0">
                <a:effectLst/>
              </a:rPr>
              <a:t>In Existential quantifier, ∃</a:t>
            </a:r>
            <a:r>
              <a:rPr lang="en-IN" dirty="0" err="1">
                <a:effectLst/>
              </a:rPr>
              <a:t>x∃y</a:t>
            </a:r>
            <a:r>
              <a:rPr lang="en-IN" dirty="0">
                <a:effectLst/>
              </a:rPr>
              <a:t> is similar to ∃</a:t>
            </a:r>
            <a:r>
              <a:rPr lang="en-IN" dirty="0" err="1">
                <a:effectLst/>
              </a:rPr>
              <a:t>y∃x</a:t>
            </a:r>
            <a:r>
              <a:rPr lang="en-IN" dirty="0">
                <a:effectLst/>
              </a:rPr>
              <a:t>.</a:t>
            </a:r>
          </a:p>
          <a:p>
            <a:r>
              <a:rPr lang="en-IN" dirty="0">
                <a:effectLst/>
              </a:rPr>
              <a:t>∃</a:t>
            </a:r>
            <a:r>
              <a:rPr lang="en-IN" dirty="0" err="1">
                <a:effectLst/>
              </a:rPr>
              <a:t>x∀y</a:t>
            </a:r>
            <a:r>
              <a:rPr lang="en-IN" dirty="0">
                <a:effectLst/>
              </a:rPr>
              <a:t> is not similar to ∀</a:t>
            </a:r>
            <a:r>
              <a:rPr lang="en-IN" dirty="0" err="1">
                <a:effectLst/>
              </a:rPr>
              <a:t>y∃x</a:t>
            </a:r>
            <a:r>
              <a:rPr lang="en-IN" dirty="0">
                <a:effectLst/>
              </a:rPr>
              <a:t>.</a:t>
            </a:r>
          </a:p>
          <a:p>
            <a:r>
              <a:rPr lang="en-IN" dirty="0">
                <a:effectLst/>
              </a:rPr>
              <a:t>Some Examples of FOL using quantifier:</a:t>
            </a:r>
          </a:p>
          <a:p>
            <a:pPr marL="18288" indent="0">
              <a:buNone/>
            </a:pPr>
            <a:r>
              <a:rPr lang="en-IN" b="1" dirty="0">
                <a:effectLst/>
              </a:rPr>
              <a:t>1. All birds fly.</a:t>
            </a:r>
            <a:r>
              <a:rPr lang="en-IN" dirty="0">
                <a:effectLst/>
              </a:rPr>
              <a:t/>
            </a:r>
            <a:br>
              <a:rPr lang="en-IN" dirty="0">
                <a:effectLst/>
              </a:rPr>
            </a:br>
            <a:r>
              <a:rPr lang="en-IN" dirty="0">
                <a:effectLst/>
              </a:rPr>
              <a:t>In this question the predicate is "</a:t>
            </a:r>
            <a:r>
              <a:rPr lang="en-IN" b="1" dirty="0">
                <a:effectLst/>
              </a:rPr>
              <a:t>fly(bird)</a:t>
            </a:r>
            <a:r>
              <a:rPr lang="en-IN" dirty="0">
                <a:effectLst/>
              </a:rPr>
              <a:t>."</a:t>
            </a:r>
            <a:br>
              <a:rPr lang="en-IN" dirty="0">
                <a:effectLst/>
              </a:rPr>
            </a:br>
            <a:r>
              <a:rPr lang="en-IN" dirty="0">
                <a:effectLst/>
              </a:rPr>
              <a:t>And since there are all birds who fly so it will be represented as follows.</a:t>
            </a:r>
            <a:br>
              <a:rPr lang="en-IN" dirty="0">
                <a:effectLst/>
              </a:rPr>
            </a:br>
            <a:r>
              <a:rPr lang="en-IN" dirty="0">
                <a:effectLst/>
              </a:rPr>
              <a:t>              </a:t>
            </a:r>
            <a:r>
              <a:rPr lang="en-IN" b="1" dirty="0">
                <a:effectLst/>
              </a:rPr>
              <a:t>∀x bird(x) →fly(x)</a:t>
            </a:r>
            <a:r>
              <a:rPr lang="en-IN" dirty="0">
                <a:effectLst/>
              </a:rPr>
              <a:t>.</a:t>
            </a:r>
          </a:p>
          <a:p>
            <a:pPr marL="18288" indent="0">
              <a:buNone/>
            </a:pPr>
            <a:endParaRPr lang="en-IN" dirty="0">
              <a:effectLst/>
            </a:endParaRPr>
          </a:p>
          <a:p>
            <a:endParaRPr lang="en-IN" dirty="0"/>
          </a:p>
        </p:txBody>
      </p:sp>
    </p:spTree>
    <p:extLst>
      <p:ext uri="{BB962C8B-B14F-4D97-AF65-F5344CB8AC3E}">
        <p14:creationId xmlns:p14="http://schemas.microsoft.com/office/powerpoint/2010/main" val="3110536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685801"/>
            <a:ext cx="8136904" cy="5695527"/>
          </a:xfrm>
        </p:spPr>
        <p:txBody>
          <a:bodyPr>
            <a:normAutofit lnSpcReduction="10000"/>
          </a:bodyPr>
          <a:lstStyle/>
          <a:p>
            <a:pPr marL="18288" indent="0">
              <a:buNone/>
            </a:pPr>
            <a:r>
              <a:rPr lang="en-IN" b="1" dirty="0">
                <a:effectLst/>
              </a:rPr>
              <a:t>2. Every man respects his parent.</a:t>
            </a:r>
            <a:r>
              <a:rPr lang="en-IN" dirty="0">
                <a:effectLst/>
              </a:rPr>
              <a:t/>
            </a:r>
            <a:br>
              <a:rPr lang="en-IN" dirty="0">
                <a:effectLst/>
              </a:rPr>
            </a:br>
            <a:r>
              <a:rPr lang="en-IN" dirty="0">
                <a:effectLst/>
              </a:rPr>
              <a:t>In this question, the predicate is "</a:t>
            </a:r>
            <a:r>
              <a:rPr lang="en-IN" b="1" dirty="0">
                <a:effectLst/>
              </a:rPr>
              <a:t>respect(x, y)," where x=man, and y= parent</a:t>
            </a:r>
            <a:r>
              <a:rPr lang="en-IN" dirty="0">
                <a:effectLst/>
              </a:rPr>
              <a:t>.</a:t>
            </a:r>
            <a:br>
              <a:rPr lang="en-IN" dirty="0">
                <a:effectLst/>
              </a:rPr>
            </a:br>
            <a:r>
              <a:rPr lang="en-IN" dirty="0">
                <a:effectLst/>
              </a:rPr>
              <a:t>Since there is every man so will use ∀, and it will be represented as follows:</a:t>
            </a:r>
            <a:br>
              <a:rPr lang="en-IN" dirty="0">
                <a:effectLst/>
              </a:rPr>
            </a:br>
            <a:r>
              <a:rPr lang="en-IN" dirty="0">
                <a:effectLst/>
              </a:rPr>
              <a:t>              </a:t>
            </a:r>
            <a:r>
              <a:rPr lang="en-IN" b="1" dirty="0">
                <a:effectLst/>
              </a:rPr>
              <a:t>∀x man(x) → respects (x, parent)</a:t>
            </a:r>
            <a:r>
              <a:rPr lang="en-IN" dirty="0">
                <a:effectLst/>
              </a:rPr>
              <a:t>.</a:t>
            </a:r>
          </a:p>
          <a:p>
            <a:pPr marL="18288" indent="0">
              <a:buNone/>
            </a:pPr>
            <a:r>
              <a:rPr lang="en-IN" b="1" dirty="0">
                <a:effectLst/>
              </a:rPr>
              <a:t>3. Some boys play cricket.</a:t>
            </a:r>
            <a:r>
              <a:rPr lang="en-IN" dirty="0">
                <a:effectLst/>
              </a:rPr>
              <a:t/>
            </a:r>
            <a:br>
              <a:rPr lang="en-IN" dirty="0">
                <a:effectLst/>
              </a:rPr>
            </a:br>
            <a:r>
              <a:rPr lang="en-IN" dirty="0">
                <a:effectLst/>
              </a:rPr>
              <a:t>In this question, the predicate is "</a:t>
            </a:r>
            <a:r>
              <a:rPr lang="en-IN" b="1" dirty="0">
                <a:effectLst/>
              </a:rPr>
              <a:t>play(x, y)</a:t>
            </a:r>
            <a:r>
              <a:rPr lang="en-IN" dirty="0">
                <a:effectLst/>
              </a:rPr>
              <a:t>," where x= boys, and y= game. Since there are some boys so we will use </a:t>
            </a:r>
            <a:r>
              <a:rPr lang="en-IN" b="1" dirty="0">
                <a:effectLst/>
              </a:rPr>
              <a:t>∃, and it will be represented as</a:t>
            </a:r>
            <a:r>
              <a:rPr lang="en-IN" dirty="0">
                <a:effectLst/>
              </a:rPr>
              <a:t>:</a:t>
            </a:r>
            <a:br>
              <a:rPr lang="en-IN" dirty="0">
                <a:effectLst/>
              </a:rPr>
            </a:br>
            <a:r>
              <a:rPr lang="en-IN" dirty="0">
                <a:effectLst/>
              </a:rPr>
              <a:t>              </a:t>
            </a:r>
            <a:r>
              <a:rPr lang="en-IN" b="1" dirty="0">
                <a:effectLst/>
              </a:rPr>
              <a:t>∃x boys(x) → play(x, cricket)</a:t>
            </a:r>
            <a:r>
              <a:rPr lang="en-IN" dirty="0">
                <a:effectLst/>
              </a:rPr>
              <a:t>.</a:t>
            </a:r>
          </a:p>
          <a:p>
            <a:pPr marL="18288" indent="0">
              <a:buNone/>
            </a:pPr>
            <a:r>
              <a:rPr lang="en-IN" b="1" dirty="0">
                <a:effectLst/>
              </a:rPr>
              <a:t>4. Not all students like both Mathematics and Science.</a:t>
            </a:r>
            <a:r>
              <a:rPr lang="en-IN" dirty="0">
                <a:effectLst/>
              </a:rPr>
              <a:t/>
            </a:r>
            <a:br>
              <a:rPr lang="en-IN" dirty="0">
                <a:effectLst/>
              </a:rPr>
            </a:br>
            <a:r>
              <a:rPr lang="en-IN" dirty="0">
                <a:effectLst/>
              </a:rPr>
              <a:t>In this question, the predicate is "</a:t>
            </a:r>
            <a:r>
              <a:rPr lang="en-IN" b="1" dirty="0">
                <a:effectLst/>
              </a:rPr>
              <a:t>like(x, y)," where x= student, and y= subject</a:t>
            </a:r>
            <a:r>
              <a:rPr lang="en-IN" dirty="0">
                <a:effectLst/>
              </a:rPr>
              <a:t>.</a:t>
            </a:r>
            <a:br>
              <a:rPr lang="en-IN" dirty="0">
                <a:effectLst/>
              </a:rPr>
            </a:br>
            <a:r>
              <a:rPr lang="en-IN" dirty="0">
                <a:effectLst/>
              </a:rPr>
              <a:t>Since there are not all students, so we will use </a:t>
            </a:r>
            <a:r>
              <a:rPr lang="en-IN" b="1" dirty="0">
                <a:effectLst/>
              </a:rPr>
              <a:t>∀ with negation, so</a:t>
            </a:r>
            <a:r>
              <a:rPr lang="en-IN" dirty="0">
                <a:effectLst/>
              </a:rPr>
              <a:t> following representation for this:</a:t>
            </a:r>
            <a:br>
              <a:rPr lang="en-IN" dirty="0">
                <a:effectLst/>
              </a:rPr>
            </a:br>
            <a:r>
              <a:rPr lang="en-IN" dirty="0">
                <a:effectLst/>
              </a:rPr>
              <a:t>              </a:t>
            </a:r>
            <a:r>
              <a:rPr lang="en-IN" b="1" dirty="0">
                <a:effectLst/>
              </a:rPr>
              <a:t>¬∀ (x) [ student(x) → like(x, Mathematics) ∧ like(x, Science)].</a:t>
            </a:r>
            <a:endParaRPr lang="en-IN" dirty="0">
              <a:effectLst/>
            </a:endParaRPr>
          </a:p>
          <a:p>
            <a:endParaRPr lang="en-IN" dirty="0"/>
          </a:p>
        </p:txBody>
      </p:sp>
    </p:spTree>
    <p:extLst>
      <p:ext uri="{BB962C8B-B14F-4D97-AF65-F5344CB8AC3E}">
        <p14:creationId xmlns:p14="http://schemas.microsoft.com/office/powerpoint/2010/main" val="2388701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332657"/>
            <a:ext cx="8424936" cy="5976664"/>
          </a:xfrm>
        </p:spPr>
        <p:txBody>
          <a:bodyPr>
            <a:normAutofit/>
          </a:bodyPr>
          <a:lstStyle/>
          <a:p>
            <a:pPr marL="18288" indent="0">
              <a:buNone/>
            </a:pPr>
            <a:r>
              <a:rPr lang="en-IN" b="1" u="sng" dirty="0">
                <a:effectLst/>
              </a:rPr>
              <a:t>Free and Bound Variables:</a:t>
            </a:r>
          </a:p>
          <a:p>
            <a:r>
              <a:rPr lang="en-IN" dirty="0">
                <a:effectLst/>
              </a:rPr>
              <a:t>The quantifiers interact with variables which appear in a suitable way. There are two types of variables in First-order logic which are given below:</a:t>
            </a:r>
          </a:p>
          <a:p>
            <a:r>
              <a:rPr lang="en-IN" b="1" dirty="0">
                <a:effectLst/>
              </a:rPr>
              <a:t>Free Variable:</a:t>
            </a:r>
            <a:r>
              <a:rPr lang="en-IN" dirty="0">
                <a:effectLst/>
              </a:rPr>
              <a:t> A variable is said to be a free variable in a formula if it occurs outside the scope of the quantifier.</a:t>
            </a:r>
          </a:p>
          <a:p>
            <a:pPr marL="18288" indent="0">
              <a:buNone/>
            </a:pPr>
            <a:r>
              <a:rPr lang="en-IN" dirty="0">
                <a:effectLst/>
              </a:rPr>
              <a:t>	</a:t>
            </a:r>
            <a:r>
              <a:rPr lang="en-IN" dirty="0">
                <a:effectLst/>
              </a:rPr>
              <a:t> </a:t>
            </a:r>
            <a:r>
              <a:rPr lang="en-IN" b="1" dirty="0">
                <a:effectLst/>
              </a:rPr>
              <a:t>Example: ∀x ∃(y)[P (x, y, z)], where z is a free variable.</a:t>
            </a:r>
            <a:endParaRPr lang="en-IN" dirty="0">
              <a:effectLst/>
            </a:endParaRPr>
          </a:p>
          <a:p>
            <a:r>
              <a:rPr lang="en-IN" b="1" dirty="0">
                <a:effectLst/>
              </a:rPr>
              <a:t>Bound Variable:</a:t>
            </a:r>
            <a:r>
              <a:rPr lang="en-IN" dirty="0">
                <a:effectLst/>
              </a:rPr>
              <a:t> A variable is said to be a bound variable in a formula if it occurs within the scope of the quantifier.</a:t>
            </a:r>
          </a:p>
          <a:p>
            <a:pPr marL="18288" indent="0">
              <a:buNone/>
            </a:pPr>
            <a:r>
              <a:rPr lang="en-IN" dirty="0">
                <a:effectLst/>
              </a:rPr>
              <a:t>	</a:t>
            </a:r>
            <a:r>
              <a:rPr lang="en-IN" b="1" dirty="0" smtClean="0">
                <a:effectLst/>
              </a:rPr>
              <a:t>Example</a:t>
            </a:r>
            <a:r>
              <a:rPr lang="en-IN" b="1" dirty="0">
                <a:effectLst/>
              </a:rPr>
              <a:t>: ∀x [A (x) B( y)], here x and y are the bound variables.</a:t>
            </a:r>
            <a:endParaRPr lang="en-IN" dirty="0">
              <a:effectLst/>
            </a:endParaRPr>
          </a:p>
          <a:p>
            <a:endParaRPr lang="en-IN" dirty="0"/>
          </a:p>
        </p:txBody>
      </p:sp>
    </p:spTree>
    <p:extLst>
      <p:ext uri="{BB962C8B-B14F-4D97-AF65-F5344CB8AC3E}">
        <p14:creationId xmlns:p14="http://schemas.microsoft.com/office/powerpoint/2010/main" val="2314398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484784"/>
            <a:ext cx="8280920" cy="4896544"/>
          </a:xfrm>
        </p:spPr>
        <p:txBody>
          <a:bodyPr>
            <a:normAutofit lnSpcReduction="10000"/>
          </a:bodyPr>
          <a:lstStyle/>
          <a:p>
            <a:pPr marL="18288" indent="0">
              <a:buNone/>
            </a:pPr>
            <a:r>
              <a:rPr lang="en-IN" b="1" u="sng" dirty="0">
                <a:effectLst/>
              </a:rPr>
              <a:t>What is knowledge-engineering?</a:t>
            </a:r>
          </a:p>
          <a:p>
            <a:r>
              <a:rPr lang="en-IN" dirty="0">
                <a:effectLst/>
              </a:rPr>
              <a:t>The process of constructing a knowledge-base in first-order logic is called as knowledge- engineering. In </a:t>
            </a:r>
            <a:r>
              <a:rPr lang="en-IN" b="1" dirty="0">
                <a:effectLst/>
              </a:rPr>
              <a:t>knowledge-engineering</a:t>
            </a:r>
            <a:r>
              <a:rPr lang="en-IN" dirty="0">
                <a:effectLst/>
              </a:rPr>
              <a:t>, someone who investigates a particular domain, learns important concept of that domain, and generates a formal representation of the objects, is known as </a:t>
            </a:r>
            <a:r>
              <a:rPr lang="en-IN" b="1" dirty="0">
                <a:effectLst/>
              </a:rPr>
              <a:t>knowledge engineer</a:t>
            </a:r>
            <a:r>
              <a:rPr lang="en-IN" dirty="0">
                <a:effectLst/>
              </a:rPr>
              <a:t>.</a:t>
            </a:r>
          </a:p>
          <a:p>
            <a:r>
              <a:rPr lang="en-IN" dirty="0">
                <a:effectLst/>
              </a:rPr>
              <a:t>In this topic, we will understand the Knowledge engineering process in an electronic circuit domain, which is already familiar. This approach is mainly suitable for creating </a:t>
            </a:r>
            <a:r>
              <a:rPr lang="en-IN" b="1" dirty="0">
                <a:effectLst/>
              </a:rPr>
              <a:t>special-purpose knowledge base</a:t>
            </a:r>
            <a:r>
              <a:rPr lang="en-IN" dirty="0" smtClean="0">
                <a:effectLst/>
              </a:rPr>
              <a:t>.</a:t>
            </a:r>
          </a:p>
          <a:p>
            <a:r>
              <a:rPr lang="en-IN" dirty="0">
                <a:effectLst/>
              </a:rPr>
              <a:t>The knowledge-engineering process:</a:t>
            </a:r>
          </a:p>
          <a:p>
            <a:r>
              <a:rPr lang="en-IN" dirty="0">
                <a:effectLst/>
              </a:rPr>
              <a:t>Following are some main steps of the knowledge-engineering process. Using these steps, we will develop a knowledge base which will allow us to reason about digital circuit (</a:t>
            </a:r>
            <a:r>
              <a:rPr lang="en-IN" b="1" dirty="0">
                <a:effectLst/>
              </a:rPr>
              <a:t>One-bit full adder</a:t>
            </a:r>
            <a:r>
              <a:rPr lang="en-IN" dirty="0">
                <a:effectLst/>
              </a:rPr>
              <a:t>) which is given </a:t>
            </a:r>
            <a:r>
              <a:rPr lang="en-IN" dirty="0" smtClean="0">
                <a:effectLst/>
              </a:rPr>
              <a:t>below</a:t>
            </a:r>
            <a:endParaRPr lang="en-IN" dirty="0">
              <a:effectLst/>
            </a:endParaRPr>
          </a:p>
          <a:p>
            <a:pPr marL="18288" indent="0">
              <a:buNone/>
            </a:pPr>
            <a:endParaRPr lang="en-IN" dirty="0"/>
          </a:p>
        </p:txBody>
      </p:sp>
      <p:sp>
        <p:nvSpPr>
          <p:cNvPr id="3" name="Title 2"/>
          <p:cNvSpPr>
            <a:spLocks noGrp="1"/>
          </p:cNvSpPr>
          <p:nvPr>
            <p:ph type="title"/>
          </p:nvPr>
        </p:nvSpPr>
        <p:spPr>
          <a:xfrm>
            <a:off x="395536" y="620688"/>
            <a:ext cx="7543800" cy="914400"/>
          </a:xfrm>
        </p:spPr>
        <p:txBody>
          <a:bodyPr/>
          <a:lstStyle/>
          <a:p>
            <a:r>
              <a:rPr lang="en-IN" dirty="0">
                <a:effectLst/>
              </a:rPr>
              <a:t>Knowledge Engineering in First-order </a:t>
            </a:r>
            <a:r>
              <a:rPr lang="en-IN" dirty="0" smtClean="0">
                <a:effectLst/>
              </a:rPr>
              <a:t>logic</a:t>
            </a:r>
            <a:endParaRPr lang="en-IN" dirty="0"/>
          </a:p>
        </p:txBody>
      </p:sp>
    </p:spTree>
    <p:extLst>
      <p:ext uri="{BB962C8B-B14F-4D97-AF65-F5344CB8AC3E}">
        <p14:creationId xmlns:p14="http://schemas.microsoft.com/office/powerpoint/2010/main" val="1214696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692696"/>
            <a:ext cx="7632848"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5206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685801"/>
            <a:ext cx="8136904" cy="5695527"/>
          </a:xfrm>
        </p:spPr>
        <p:txBody>
          <a:bodyPr/>
          <a:lstStyle/>
          <a:p>
            <a:pPr marL="18288" indent="0">
              <a:buNone/>
            </a:pPr>
            <a:r>
              <a:rPr lang="en-IN" b="1" u="sng" dirty="0">
                <a:effectLst/>
              </a:rPr>
              <a:t>1. Identify the task:</a:t>
            </a:r>
          </a:p>
          <a:p>
            <a:r>
              <a:rPr lang="en-IN" dirty="0">
                <a:effectLst/>
              </a:rPr>
              <a:t>The first step of the process is to identify the task, and for the digital circuit, there are various reasoning tasks</a:t>
            </a:r>
            <a:r>
              <a:rPr lang="en-IN" dirty="0" smtClean="0">
                <a:effectLst/>
              </a:rPr>
              <a:t>.</a:t>
            </a:r>
          </a:p>
          <a:p>
            <a:r>
              <a:rPr lang="en-IN" dirty="0">
                <a:effectLst/>
              </a:rPr>
              <a:t>At the first level or highest level, we will examine the functionality of the circuit</a:t>
            </a:r>
            <a:r>
              <a:rPr lang="en-IN" dirty="0" smtClean="0">
                <a:effectLst/>
              </a:rPr>
              <a:t>:</a:t>
            </a:r>
          </a:p>
          <a:p>
            <a:r>
              <a:rPr lang="en-IN" b="1" dirty="0">
                <a:effectLst/>
              </a:rPr>
              <a:t>Does the circuit add properly?</a:t>
            </a:r>
            <a:endParaRPr lang="en-IN" dirty="0">
              <a:effectLst/>
            </a:endParaRPr>
          </a:p>
          <a:p>
            <a:r>
              <a:rPr lang="en-IN" b="1" dirty="0">
                <a:effectLst/>
              </a:rPr>
              <a:t>What will be the output of gate A2, if all the inputs are high?</a:t>
            </a:r>
            <a:endParaRPr lang="en-IN" dirty="0">
              <a:effectLst/>
            </a:endParaRPr>
          </a:p>
          <a:p>
            <a:r>
              <a:rPr lang="en-IN" dirty="0">
                <a:effectLst/>
              </a:rPr>
              <a:t>At the second level, we will examine the circuit structure details such as:</a:t>
            </a:r>
          </a:p>
          <a:p>
            <a:r>
              <a:rPr lang="en-IN" b="1" dirty="0">
                <a:effectLst/>
              </a:rPr>
              <a:t>Which gate is connected to the first input terminal?</a:t>
            </a:r>
            <a:endParaRPr lang="en-IN" dirty="0">
              <a:effectLst/>
            </a:endParaRPr>
          </a:p>
          <a:p>
            <a:r>
              <a:rPr lang="en-IN" b="1" dirty="0">
                <a:effectLst/>
              </a:rPr>
              <a:t>Does the circuit have feedback loops?</a:t>
            </a:r>
            <a:endParaRPr lang="en-IN" dirty="0">
              <a:effectLst/>
            </a:endParaRPr>
          </a:p>
          <a:p>
            <a:pPr marL="18288" indent="0">
              <a:buNone/>
            </a:pPr>
            <a:r>
              <a:rPr lang="en-IN" b="1" u="sng" dirty="0">
                <a:effectLst/>
              </a:rPr>
              <a:t>2. Assemble the relevant knowledge:</a:t>
            </a:r>
          </a:p>
          <a:p>
            <a:r>
              <a:rPr lang="en-IN" dirty="0">
                <a:effectLst/>
              </a:rPr>
              <a:t>In the second step, we will assemble the relevant knowledge which is required for digital circuits. So for digital circuits, we have the following required knowledge:</a:t>
            </a:r>
          </a:p>
          <a:p>
            <a:pPr marL="18288" indent="0">
              <a:buNone/>
            </a:pPr>
            <a:endParaRPr lang="en-IN" dirty="0">
              <a:effectLst/>
            </a:endParaRPr>
          </a:p>
          <a:p>
            <a:endParaRPr lang="en-IN" dirty="0"/>
          </a:p>
        </p:txBody>
      </p:sp>
    </p:spTree>
    <p:extLst>
      <p:ext uri="{BB962C8B-B14F-4D97-AF65-F5344CB8AC3E}">
        <p14:creationId xmlns:p14="http://schemas.microsoft.com/office/powerpoint/2010/main" val="2493355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476672"/>
            <a:ext cx="8424936" cy="5976663"/>
          </a:xfrm>
        </p:spPr>
        <p:txBody>
          <a:bodyPr>
            <a:normAutofit fontScale="92500"/>
          </a:bodyPr>
          <a:lstStyle/>
          <a:p>
            <a:r>
              <a:rPr lang="en-IN" dirty="0">
                <a:effectLst/>
              </a:rPr>
              <a:t>Logic circuits are made up of wires and gates.</a:t>
            </a:r>
          </a:p>
          <a:p>
            <a:r>
              <a:rPr lang="en-IN" dirty="0">
                <a:effectLst/>
              </a:rPr>
              <a:t>Signal flows through wires to the input terminal of the gate, and each gate produces the corresponding output which flows further.</a:t>
            </a:r>
          </a:p>
          <a:p>
            <a:r>
              <a:rPr lang="en-IN" dirty="0">
                <a:effectLst/>
              </a:rPr>
              <a:t>In this logic circuit, there are four types of gates used: </a:t>
            </a:r>
            <a:r>
              <a:rPr lang="en-IN" b="1" dirty="0">
                <a:effectLst/>
              </a:rPr>
              <a:t>AND, OR, XOR, and NOT</a:t>
            </a:r>
            <a:r>
              <a:rPr lang="en-IN" dirty="0">
                <a:effectLst/>
              </a:rPr>
              <a:t>.</a:t>
            </a:r>
          </a:p>
          <a:p>
            <a:r>
              <a:rPr lang="en-IN" dirty="0">
                <a:effectLst/>
              </a:rPr>
              <a:t>All these gates have one output terminal and two input terminals (except NOT gate, it has one input terminal</a:t>
            </a:r>
            <a:r>
              <a:rPr lang="en-IN" dirty="0" smtClean="0">
                <a:effectLst/>
              </a:rPr>
              <a:t>).</a:t>
            </a:r>
          </a:p>
          <a:p>
            <a:pPr marL="18288" indent="0">
              <a:buNone/>
            </a:pPr>
            <a:r>
              <a:rPr lang="en-IN" b="1" u="sng" dirty="0">
                <a:effectLst/>
              </a:rPr>
              <a:t>3. Decide on vocabulary</a:t>
            </a:r>
            <a:r>
              <a:rPr lang="en-IN" dirty="0">
                <a:effectLst/>
              </a:rPr>
              <a:t>:</a:t>
            </a:r>
          </a:p>
          <a:p>
            <a:r>
              <a:rPr lang="en-IN" dirty="0">
                <a:effectLst/>
              </a:rPr>
              <a:t>The next step of the process is to select functions, predicate, and constants to represent the circuits, terminals, signals, and gates. Firstly we will distinguish the gates from each other and from other objects. Each gate is represented as an object which is named by a constant, such as, </a:t>
            </a:r>
            <a:r>
              <a:rPr lang="en-IN" b="1" dirty="0">
                <a:effectLst/>
              </a:rPr>
              <a:t>Gate(X1)</a:t>
            </a:r>
            <a:r>
              <a:rPr lang="en-IN" dirty="0">
                <a:effectLst/>
              </a:rPr>
              <a:t>. The functionality of each gate is determined by its type, which is taken as constants such as </a:t>
            </a:r>
            <a:r>
              <a:rPr lang="en-IN" b="1" dirty="0">
                <a:effectLst/>
              </a:rPr>
              <a:t>AND, OR, XOR, or NOT</a:t>
            </a:r>
            <a:r>
              <a:rPr lang="en-IN" dirty="0">
                <a:effectLst/>
              </a:rPr>
              <a:t>. Circuits will be identified by a predicate: </a:t>
            </a:r>
            <a:r>
              <a:rPr lang="en-IN" b="1" dirty="0">
                <a:effectLst/>
              </a:rPr>
              <a:t>Circuit (C1)</a:t>
            </a:r>
            <a:r>
              <a:rPr lang="en-IN" dirty="0">
                <a:effectLst/>
              </a:rPr>
              <a:t>.</a:t>
            </a:r>
          </a:p>
          <a:p>
            <a:r>
              <a:rPr lang="en-IN" dirty="0">
                <a:effectLst/>
              </a:rPr>
              <a:t>For the terminal, we will use predicate: </a:t>
            </a:r>
            <a:r>
              <a:rPr lang="en-IN" b="1" dirty="0">
                <a:effectLst/>
              </a:rPr>
              <a:t>Terminal(x)</a:t>
            </a:r>
            <a:r>
              <a:rPr lang="en-IN" dirty="0">
                <a:effectLst/>
              </a:rPr>
              <a:t>.</a:t>
            </a:r>
          </a:p>
          <a:p>
            <a:r>
              <a:rPr lang="en-IN" dirty="0">
                <a:effectLst/>
              </a:rPr>
              <a:t>For gate input, we will use the function </a:t>
            </a:r>
            <a:r>
              <a:rPr lang="en-IN" b="1" dirty="0">
                <a:effectLst/>
              </a:rPr>
              <a:t>In(1, X1)</a:t>
            </a:r>
            <a:r>
              <a:rPr lang="en-IN" dirty="0">
                <a:effectLst/>
              </a:rPr>
              <a:t> for denoting the first input terminal of the gate, and for output terminal we will use </a:t>
            </a:r>
            <a:r>
              <a:rPr lang="en-IN" b="1" dirty="0">
                <a:effectLst/>
              </a:rPr>
              <a:t>Out (1, X1</a:t>
            </a:r>
            <a:r>
              <a:rPr lang="en-IN" b="1" dirty="0" smtClean="0">
                <a:effectLst/>
              </a:rPr>
              <a:t>)</a:t>
            </a:r>
            <a:r>
              <a:rPr lang="en-IN" dirty="0" smtClean="0">
                <a:effectLst/>
              </a:rPr>
              <a:t>.</a:t>
            </a:r>
            <a:endParaRPr lang="en-IN" dirty="0">
              <a:effectLst/>
            </a:endParaRPr>
          </a:p>
          <a:p>
            <a:pPr marL="18288" indent="0">
              <a:buNone/>
            </a:pPr>
            <a:endParaRPr lang="en-IN" dirty="0"/>
          </a:p>
        </p:txBody>
      </p:sp>
    </p:spTree>
    <p:extLst>
      <p:ext uri="{BB962C8B-B14F-4D97-AF65-F5344CB8AC3E}">
        <p14:creationId xmlns:p14="http://schemas.microsoft.com/office/powerpoint/2010/main" val="622040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260648"/>
            <a:ext cx="8352928" cy="6192688"/>
          </a:xfrm>
        </p:spPr>
        <p:txBody>
          <a:bodyPr/>
          <a:lstStyle/>
          <a:p>
            <a:r>
              <a:rPr lang="en-IN" dirty="0">
                <a:effectLst/>
              </a:rPr>
              <a:t>The function </a:t>
            </a:r>
            <a:r>
              <a:rPr lang="en-IN" b="1" dirty="0" err="1">
                <a:effectLst/>
              </a:rPr>
              <a:t>Arity</a:t>
            </a:r>
            <a:r>
              <a:rPr lang="en-IN" b="1" dirty="0">
                <a:effectLst/>
              </a:rPr>
              <a:t>(c, i, j)</a:t>
            </a:r>
            <a:r>
              <a:rPr lang="en-IN" dirty="0">
                <a:effectLst/>
              </a:rPr>
              <a:t> is used to denote that circuit c has i input, j output.</a:t>
            </a:r>
          </a:p>
          <a:p>
            <a:r>
              <a:rPr lang="en-IN" dirty="0">
                <a:effectLst/>
              </a:rPr>
              <a:t>The connectivity between gates can be represented by predicate </a:t>
            </a:r>
            <a:r>
              <a:rPr lang="en-IN" b="1" dirty="0">
                <a:effectLst/>
              </a:rPr>
              <a:t>Connect(Out(1, X1), In(1, X1))</a:t>
            </a:r>
            <a:r>
              <a:rPr lang="en-IN" dirty="0">
                <a:effectLst/>
              </a:rPr>
              <a:t>.</a:t>
            </a:r>
          </a:p>
          <a:p>
            <a:r>
              <a:rPr lang="en-IN" dirty="0">
                <a:effectLst/>
              </a:rPr>
              <a:t>We use a unary predicate </a:t>
            </a:r>
            <a:r>
              <a:rPr lang="en-IN" b="1" dirty="0">
                <a:effectLst/>
              </a:rPr>
              <a:t>On (t)</a:t>
            </a:r>
            <a:r>
              <a:rPr lang="en-IN" dirty="0">
                <a:effectLst/>
              </a:rPr>
              <a:t>, which is true if the signal at a terminal is on.</a:t>
            </a:r>
          </a:p>
          <a:p>
            <a:pPr marL="18288" indent="0">
              <a:buNone/>
            </a:pPr>
            <a:r>
              <a:rPr lang="en-IN" b="1" u="sng" dirty="0">
                <a:effectLst/>
              </a:rPr>
              <a:t>4. Encode general knowledge about the domain:</a:t>
            </a:r>
          </a:p>
          <a:p>
            <a:r>
              <a:rPr lang="en-IN" dirty="0">
                <a:effectLst/>
              </a:rPr>
              <a:t>To encode the general knowledge about the logic circuit, we need some following rules:</a:t>
            </a:r>
          </a:p>
          <a:p>
            <a:r>
              <a:rPr lang="en-IN" dirty="0">
                <a:effectLst/>
              </a:rPr>
              <a:t>If two terminals are connected then they have the same input signal, it can be represented as</a:t>
            </a:r>
            <a:r>
              <a:rPr lang="en-IN" dirty="0" smtClean="0">
                <a:effectLst/>
              </a:rPr>
              <a:t>:</a:t>
            </a:r>
          </a:p>
          <a:p>
            <a:pPr marL="18288" indent="0">
              <a:buNone/>
            </a:pPr>
            <a:r>
              <a:rPr lang="en-IN" dirty="0" smtClean="0">
                <a:effectLst/>
              </a:rPr>
              <a:t>	∀</a:t>
            </a:r>
            <a:r>
              <a:rPr lang="en-IN" dirty="0">
                <a:effectLst/>
              </a:rPr>
              <a:t>  t1, t2 Terminal (t1) ∧ Terminal (t2) ∧ Connect (t1, t2) → Signal (t1) = Signal (2).   </a:t>
            </a:r>
          </a:p>
          <a:p>
            <a:r>
              <a:rPr lang="en-IN" dirty="0">
                <a:effectLst/>
              </a:rPr>
              <a:t>Signal at every terminal will have either value 0 or 1, it will be represented as:</a:t>
            </a:r>
          </a:p>
          <a:p>
            <a:pPr marL="18288" indent="0">
              <a:buNone/>
            </a:pPr>
            <a:r>
              <a:rPr lang="en-IN" dirty="0" smtClean="0">
                <a:effectLst/>
              </a:rPr>
              <a:t>	∀</a:t>
            </a:r>
            <a:r>
              <a:rPr lang="en-IN" dirty="0">
                <a:effectLst/>
              </a:rPr>
              <a:t>  t Terminal (t) →Signal (t) = 1 ∨Signal (t) = 0.  </a:t>
            </a:r>
          </a:p>
          <a:p>
            <a:endParaRPr lang="en-IN" dirty="0">
              <a:effectLst/>
            </a:endParaRPr>
          </a:p>
          <a:p>
            <a:endParaRPr lang="en-IN" dirty="0"/>
          </a:p>
        </p:txBody>
      </p:sp>
    </p:spTree>
    <p:extLst>
      <p:ext uri="{BB962C8B-B14F-4D97-AF65-F5344CB8AC3E}">
        <p14:creationId xmlns:p14="http://schemas.microsoft.com/office/powerpoint/2010/main" val="2608471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628800"/>
            <a:ext cx="8280920" cy="4896544"/>
          </a:xfrm>
        </p:spPr>
        <p:txBody>
          <a:bodyPr>
            <a:normAutofit/>
          </a:bodyPr>
          <a:lstStyle/>
          <a:p>
            <a:r>
              <a:rPr lang="en-IN" dirty="0"/>
              <a:t>In the topic of Propositional logic, we have seen that how to represent statements using propositional logic. </a:t>
            </a:r>
            <a:r>
              <a:rPr lang="en-IN" dirty="0">
                <a:solidFill>
                  <a:srgbClr val="FFFF00"/>
                </a:solidFill>
              </a:rPr>
              <a:t>But unfortunately, in propositional logic, we can only represent the facts, which are either true or false.</a:t>
            </a:r>
            <a:r>
              <a:rPr lang="en-IN" dirty="0"/>
              <a:t> PL is not sufficient to represent the complex sentences or natural language statements. </a:t>
            </a:r>
            <a:r>
              <a:rPr lang="en-IN" dirty="0">
                <a:solidFill>
                  <a:srgbClr val="FFFF00"/>
                </a:solidFill>
              </a:rPr>
              <a:t>The propositional logic has very limited expressive power</a:t>
            </a:r>
            <a:r>
              <a:rPr lang="en-IN" dirty="0"/>
              <a:t>. Consider the following sentence, which we cannot represent using PL logic.</a:t>
            </a:r>
          </a:p>
          <a:p>
            <a:r>
              <a:rPr lang="en-IN" b="1" dirty="0"/>
              <a:t>"Some humans are intelligent", or</a:t>
            </a:r>
            <a:endParaRPr lang="en-IN" dirty="0"/>
          </a:p>
          <a:p>
            <a:r>
              <a:rPr lang="en-IN" b="1" dirty="0"/>
              <a:t>"Sachin likes cricket."</a:t>
            </a:r>
            <a:endParaRPr lang="en-IN" dirty="0"/>
          </a:p>
          <a:p>
            <a:r>
              <a:rPr lang="en-IN" dirty="0"/>
              <a:t>To represent the above statements</a:t>
            </a:r>
            <a:r>
              <a:rPr lang="en-IN" dirty="0">
                <a:solidFill>
                  <a:srgbClr val="FFFF00"/>
                </a:solidFill>
              </a:rPr>
              <a:t>, PL logic is not sufficient, so we required some more powerful logic, such as first-order logic</a:t>
            </a:r>
            <a:r>
              <a:rPr lang="en-IN" dirty="0"/>
              <a:t>.</a:t>
            </a:r>
          </a:p>
          <a:p>
            <a:pPr marL="0" indent="0">
              <a:buNone/>
            </a:pPr>
            <a:endParaRPr lang="en-IN" dirty="0"/>
          </a:p>
        </p:txBody>
      </p:sp>
      <p:sp>
        <p:nvSpPr>
          <p:cNvPr id="2" name="Title 1"/>
          <p:cNvSpPr>
            <a:spLocks noGrp="1"/>
          </p:cNvSpPr>
          <p:nvPr>
            <p:ph type="title"/>
          </p:nvPr>
        </p:nvSpPr>
        <p:spPr>
          <a:xfrm>
            <a:off x="755576" y="692696"/>
            <a:ext cx="7543800" cy="914400"/>
          </a:xfrm>
        </p:spPr>
        <p:txBody>
          <a:bodyPr/>
          <a:lstStyle/>
          <a:p>
            <a:r>
              <a:rPr lang="en-IN" dirty="0">
                <a:effectLst/>
              </a:rPr>
              <a:t>First-Order Logic in Artificial intelligence</a:t>
            </a:r>
            <a:endParaRPr lang="en-IN" dirty="0"/>
          </a:p>
        </p:txBody>
      </p:sp>
    </p:spTree>
    <p:extLst>
      <p:ext uri="{BB962C8B-B14F-4D97-AF65-F5344CB8AC3E}">
        <p14:creationId xmlns:p14="http://schemas.microsoft.com/office/powerpoint/2010/main" val="1928713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332656"/>
            <a:ext cx="8640960" cy="6192687"/>
          </a:xfrm>
        </p:spPr>
        <p:txBody>
          <a:bodyPr>
            <a:normAutofit/>
          </a:bodyPr>
          <a:lstStyle/>
          <a:p>
            <a:r>
              <a:rPr lang="en-IN" dirty="0">
                <a:effectLst/>
              </a:rPr>
              <a:t>Connect predicates are commutative:</a:t>
            </a:r>
          </a:p>
          <a:p>
            <a:pPr marL="18288" indent="0">
              <a:buNone/>
            </a:pPr>
            <a:r>
              <a:rPr lang="en-IN" dirty="0" smtClean="0">
                <a:effectLst/>
              </a:rPr>
              <a:t>	∀</a:t>
            </a:r>
            <a:r>
              <a:rPr lang="en-IN" dirty="0">
                <a:effectLst/>
              </a:rPr>
              <a:t>  t1, t2 Connect(t1, t2)  →  Connect (t2, t1).       </a:t>
            </a:r>
          </a:p>
          <a:p>
            <a:r>
              <a:rPr lang="en-IN" dirty="0">
                <a:effectLst/>
              </a:rPr>
              <a:t>Representation of types of gates:</a:t>
            </a:r>
          </a:p>
          <a:p>
            <a:pPr marL="18288" indent="0">
              <a:buNone/>
            </a:pPr>
            <a:r>
              <a:rPr lang="en-IN" dirty="0" smtClean="0">
                <a:effectLst/>
              </a:rPr>
              <a:t>∀</a:t>
            </a:r>
            <a:r>
              <a:rPr lang="en-IN" dirty="0">
                <a:effectLst/>
              </a:rPr>
              <a:t>  g Gate(g) ∧ r = Type(g) → r = OR ∨r = AND ∨r = XOR ∨r = NOT.   </a:t>
            </a:r>
            <a:endParaRPr lang="en-IN" dirty="0" smtClean="0">
              <a:effectLst/>
            </a:endParaRPr>
          </a:p>
          <a:p>
            <a:r>
              <a:rPr lang="en-IN" dirty="0">
                <a:effectLst/>
              </a:rPr>
              <a:t>Output of AND gate will be zero if and only if any of its input is zero.</a:t>
            </a:r>
          </a:p>
          <a:p>
            <a:pPr marL="18288" indent="0">
              <a:buNone/>
            </a:pPr>
            <a:r>
              <a:rPr lang="en-IN" dirty="0">
                <a:effectLst/>
              </a:rPr>
              <a:t>∀  g Gate(g) ∧ Type(g) = AND →Signal (Out(1, g))= 0 ⇔  ∃n Signal (In(n, g))= 0.   </a:t>
            </a:r>
          </a:p>
          <a:p>
            <a:r>
              <a:rPr lang="en-IN" dirty="0">
                <a:effectLst/>
              </a:rPr>
              <a:t>Output of OR gate is 1 if and only if any of its input is 1:</a:t>
            </a:r>
          </a:p>
          <a:p>
            <a:pPr marL="18288" indent="0">
              <a:buNone/>
            </a:pPr>
            <a:r>
              <a:rPr lang="en-IN" dirty="0">
                <a:effectLst/>
              </a:rPr>
              <a:t>∀  g Gate(g) ∧ Type(g) = OR → Signal (Out(1, g))= 1 ⇔  ∃n Signal (In(n, g))= 1  </a:t>
            </a:r>
          </a:p>
          <a:p>
            <a:r>
              <a:rPr lang="en-IN" dirty="0">
                <a:effectLst/>
              </a:rPr>
              <a:t>Output of XOR gate is 1 if and only if its inputs are different:</a:t>
            </a:r>
          </a:p>
          <a:p>
            <a:pPr marL="18288" indent="0">
              <a:buNone/>
            </a:pPr>
            <a:r>
              <a:rPr lang="en-IN" dirty="0">
                <a:effectLst/>
              </a:rPr>
              <a:t>∀  g Gate(g) ∧ Type(g) = XOR → Signal (Out(1, g)) = 1 ⇔  Signal (In(1, g)) ≠ Signal (In(2, g)).  </a:t>
            </a:r>
          </a:p>
          <a:p>
            <a:r>
              <a:rPr lang="en-IN" dirty="0">
                <a:effectLst/>
              </a:rPr>
              <a:t>Output of NOT gate is invert of its input:</a:t>
            </a:r>
          </a:p>
          <a:p>
            <a:pPr marL="18288" indent="0">
              <a:buNone/>
            </a:pPr>
            <a:r>
              <a:rPr lang="en-IN" dirty="0">
                <a:effectLst/>
              </a:rPr>
              <a:t>∀  g Gate(g) ∧ Type(g) = NOT →   Signal (In(1, g)) ≠ Signal (Out(1, g)).  </a:t>
            </a:r>
          </a:p>
          <a:p>
            <a:endParaRPr lang="en-IN" dirty="0"/>
          </a:p>
        </p:txBody>
      </p:sp>
    </p:spTree>
    <p:extLst>
      <p:ext uri="{BB962C8B-B14F-4D97-AF65-F5344CB8AC3E}">
        <p14:creationId xmlns:p14="http://schemas.microsoft.com/office/powerpoint/2010/main" val="763528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404664"/>
            <a:ext cx="8640960" cy="6048671"/>
          </a:xfrm>
        </p:spPr>
        <p:txBody>
          <a:bodyPr/>
          <a:lstStyle/>
          <a:p>
            <a:r>
              <a:rPr lang="en-IN" dirty="0">
                <a:effectLst/>
              </a:rPr>
              <a:t>All the gates in the above circuit have two inputs and one output (except NOT gate).</a:t>
            </a:r>
          </a:p>
          <a:p>
            <a:pPr marL="18288" indent="0">
              <a:buNone/>
            </a:pPr>
            <a:r>
              <a:rPr lang="en-IN" dirty="0">
                <a:effectLst/>
              </a:rPr>
              <a:t>∀  g Gate(g) ∧ Type(g) = NOT →   </a:t>
            </a:r>
            <a:r>
              <a:rPr lang="en-IN" dirty="0" err="1">
                <a:effectLst/>
              </a:rPr>
              <a:t>Arity</a:t>
            </a:r>
            <a:r>
              <a:rPr lang="en-IN" dirty="0">
                <a:effectLst/>
              </a:rPr>
              <a:t>(g, 1, 1)   </a:t>
            </a:r>
          </a:p>
          <a:p>
            <a:pPr marL="18288" indent="0">
              <a:buNone/>
            </a:pPr>
            <a:r>
              <a:rPr lang="en-IN" dirty="0">
                <a:effectLst/>
              </a:rPr>
              <a:t>∀  g Gate(g) ∧ r =Type(g)  ∧ (r= AND ∨r= OR ∨r= XOR) →  </a:t>
            </a:r>
            <a:r>
              <a:rPr lang="en-IN" dirty="0" err="1">
                <a:effectLst/>
              </a:rPr>
              <a:t>Arity</a:t>
            </a:r>
            <a:r>
              <a:rPr lang="en-IN" dirty="0">
                <a:effectLst/>
              </a:rPr>
              <a:t> (g, 2, 1).   </a:t>
            </a:r>
          </a:p>
          <a:p>
            <a:r>
              <a:rPr lang="en-IN" dirty="0">
                <a:effectLst/>
              </a:rPr>
              <a:t>All gates are logic circuits:</a:t>
            </a:r>
          </a:p>
          <a:p>
            <a:pPr marL="18288" indent="0">
              <a:buNone/>
            </a:pPr>
            <a:r>
              <a:rPr lang="en-IN" dirty="0" smtClean="0">
                <a:effectLst/>
              </a:rPr>
              <a:t>	∀</a:t>
            </a:r>
            <a:r>
              <a:rPr lang="en-IN" dirty="0">
                <a:effectLst/>
              </a:rPr>
              <a:t>  g Gate(g) → Circuit (g).  </a:t>
            </a:r>
            <a:endParaRPr lang="en-IN" dirty="0" smtClean="0">
              <a:effectLst/>
            </a:endParaRPr>
          </a:p>
          <a:p>
            <a:pPr marL="18288" indent="0">
              <a:buNone/>
            </a:pPr>
            <a:r>
              <a:rPr lang="en-IN" b="1" u="sng" dirty="0">
                <a:effectLst/>
              </a:rPr>
              <a:t>5. Encode a description of the problem instance:</a:t>
            </a:r>
          </a:p>
          <a:p>
            <a:r>
              <a:rPr lang="en-IN" dirty="0">
                <a:effectLst/>
              </a:rPr>
              <a:t>Now we encode problem of circuit C1, firstly we categorize the circuit and its gate components. This step is easy if ontology about the problem is already thought. This step involves the writing simple atomics sentences of instances of concepts, which is known as ontology.</a:t>
            </a:r>
          </a:p>
          <a:p>
            <a:r>
              <a:rPr lang="en-IN" dirty="0">
                <a:effectLst/>
              </a:rPr>
              <a:t>For the given circuit C1, we can encode the problem instance in atomic sentences as below:</a:t>
            </a:r>
          </a:p>
          <a:p>
            <a:r>
              <a:rPr lang="en-IN" dirty="0">
                <a:effectLst/>
              </a:rPr>
              <a:t>Since in the circuit there are two XOR, two AND, and one OR gate so atomic sentences for these gates will be</a:t>
            </a:r>
            <a:r>
              <a:rPr lang="en-IN" dirty="0" smtClean="0">
                <a:effectLst/>
              </a:rPr>
              <a:t>:</a:t>
            </a:r>
            <a:endParaRPr lang="en-IN" dirty="0">
              <a:effectLst/>
            </a:endParaRPr>
          </a:p>
          <a:p>
            <a:endParaRPr lang="en-IN" dirty="0"/>
          </a:p>
        </p:txBody>
      </p:sp>
    </p:spTree>
    <p:extLst>
      <p:ext uri="{BB962C8B-B14F-4D97-AF65-F5344CB8AC3E}">
        <p14:creationId xmlns:p14="http://schemas.microsoft.com/office/powerpoint/2010/main" val="2369086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260649"/>
            <a:ext cx="8280920" cy="6192688"/>
          </a:xfrm>
        </p:spPr>
        <p:txBody>
          <a:bodyPr/>
          <a:lstStyle/>
          <a:p>
            <a:r>
              <a:rPr lang="en-IN" dirty="0">
                <a:effectLst/>
              </a:rPr>
              <a:t>For XOR gate: Type(x1)= XOR, Type(X2) = XOR  </a:t>
            </a:r>
          </a:p>
          <a:p>
            <a:r>
              <a:rPr lang="en-IN" dirty="0">
                <a:effectLst/>
              </a:rPr>
              <a:t>For AND gate: Type(A1) = AND, Type(A2)= AND  </a:t>
            </a:r>
          </a:p>
          <a:p>
            <a:r>
              <a:rPr lang="en-IN" dirty="0">
                <a:effectLst/>
              </a:rPr>
              <a:t>For OR gate: Type (O1) = OR. </a:t>
            </a:r>
            <a:endParaRPr lang="en-IN" dirty="0" smtClean="0">
              <a:effectLst/>
            </a:endParaRPr>
          </a:p>
          <a:p>
            <a:pPr marL="18288" indent="0">
              <a:buNone/>
            </a:pPr>
            <a:r>
              <a:rPr lang="en-IN" dirty="0">
                <a:effectLst/>
              </a:rPr>
              <a:t>And then represent the connections between all the gates</a:t>
            </a:r>
            <a:r>
              <a:rPr lang="en-IN" dirty="0" smtClean="0">
                <a:effectLst/>
              </a:rPr>
              <a:t>.</a:t>
            </a:r>
          </a:p>
          <a:p>
            <a:pPr marL="18288" indent="0">
              <a:buNone/>
            </a:pPr>
            <a:r>
              <a:rPr lang="en-IN" b="1" u="sng" dirty="0">
                <a:effectLst/>
              </a:rPr>
              <a:t>6. Pose queries to the inference procedure and get answers:</a:t>
            </a:r>
          </a:p>
          <a:p>
            <a:r>
              <a:rPr lang="en-IN" dirty="0">
                <a:effectLst/>
              </a:rPr>
              <a:t>In this step, we will find all the possible set of values of all the terminal for the adder circuit. The first query will be:</a:t>
            </a:r>
          </a:p>
          <a:p>
            <a:r>
              <a:rPr lang="en-IN" dirty="0">
                <a:effectLst/>
              </a:rPr>
              <a:t>What should be the combination of input which would generate the first output of circuit C1, as 0 and a second output to be 1</a:t>
            </a:r>
            <a:r>
              <a:rPr lang="en-IN" dirty="0" smtClean="0">
                <a:effectLst/>
              </a:rPr>
              <a:t>?</a:t>
            </a:r>
          </a:p>
          <a:p>
            <a:pPr marL="18288" indent="0">
              <a:buNone/>
            </a:pPr>
            <a:r>
              <a:rPr lang="en-IN" dirty="0">
                <a:effectLst/>
              </a:rPr>
              <a:t>∃ i1, i2, i3 Signal (In(1, C1))=i1  ∧  Signal (In(2, C1))=i2  ∧ Signal (In(3, C1))= i3  </a:t>
            </a:r>
          </a:p>
          <a:p>
            <a:pPr marL="18288" indent="0">
              <a:buNone/>
            </a:pPr>
            <a:r>
              <a:rPr lang="en-IN" dirty="0">
                <a:effectLst/>
              </a:rPr>
              <a:t> ∧ Signal (Out(1, C1)) =0 ∧ Signal (Out(2, C1))=1  </a:t>
            </a:r>
          </a:p>
          <a:p>
            <a:endParaRPr lang="en-IN" dirty="0">
              <a:effectLst/>
            </a:endParaRPr>
          </a:p>
          <a:p>
            <a:pPr marL="18288" indent="0">
              <a:buNone/>
            </a:pPr>
            <a:endParaRPr lang="en-IN" dirty="0">
              <a:effectLst/>
            </a:endParaRPr>
          </a:p>
          <a:p>
            <a:endParaRPr lang="en-IN" dirty="0"/>
          </a:p>
        </p:txBody>
      </p:sp>
    </p:spTree>
    <p:extLst>
      <p:ext uri="{BB962C8B-B14F-4D97-AF65-F5344CB8AC3E}">
        <p14:creationId xmlns:p14="http://schemas.microsoft.com/office/powerpoint/2010/main" val="3774608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685801"/>
            <a:ext cx="8136904" cy="5335487"/>
          </a:xfrm>
        </p:spPr>
        <p:txBody>
          <a:bodyPr/>
          <a:lstStyle/>
          <a:p>
            <a:pPr marL="18288" indent="0">
              <a:buNone/>
            </a:pPr>
            <a:r>
              <a:rPr lang="en-IN" b="1" u="sng" dirty="0">
                <a:effectLst/>
              </a:rPr>
              <a:t>7. Debug the knowledge base:</a:t>
            </a:r>
          </a:p>
          <a:p>
            <a:r>
              <a:rPr lang="en-IN" dirty="0">
                <a:effectLst/>
              </a:rPr>
              <a:t>Now we will debug the knowledge base, and this is the last step of the complete process. In this step, we will try to debug the issues of knowledge base.</a:t>
            </a:r>
          </a:p>
          <a:p>
            <a:r>
              <a:rPr lang="en-IN" dirty="0">
                <a:effectLst/>
              </a:rPr>
              <a:t>In the knowledge base, we may have omitted assertions like 1 ≠ 0.</a:t>
            </a:r>
          </a:p>
        </p:txBody>
      </p:sp>
    </p:spTree>
    <p:extLst>
      <p:ext uri="{BB962C8B-B14F-4D97-AF65-F5344CB8AC3E}">
        <p14:creationId xmlns:p14="http://schemas.microsoft.com/office/powerpoint/2010/main" val="508867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196752"/>
            <a:ext cx="8352928" cy="5256584"/>
          </a:xfrm>
        </p:spPr>
        <p:txBody>
          <a:bodyPr>
            <a:normAutofit lnSpcReduction="10000"/>
          </a:bodyPr>
          <a:lstStyle/>
          <a:p>
            <a:r>
              <a:rPr lang="en-IN" dirty="0">
                <a:effectLst/>
              </a:rPr>
              <a:t>First-order logic is another way of knowledge representation in artificial intelligence. </a:t>
            </a:r>
            <a:r>
              <a:rPr lang="en-IN" dirty="0">
                <a:solidFill>
                  <a:srgbClr val="FFFF00"/>
                </a:solidFill>
                <a:effectLst/>
              </a:rPr>
              <a:t>It is an extension to propositional logic.</a:t>
            </a:r>
          </a:p>
          <a:p>
            <a:r>
              <a:rPr lang="en-IN" dirty="0">
                <a:solidFill>
                  <a:srgbClr val="FFFF00"/>
                </a:solidFill>
                <a:effectLst/>
              </a:rPr>
              <a:t>FOL is sufficiently expressive to represent the natural language statements in a concise way.</a:t>
            </a:r>
          </a:p>
          <a:p>
            <a:r>
              <a:rPr lang="en-IN" dirty="0">
                <a:effectLst/>
              </a:rPr>
              <a:t>First-order logic is also known as</a:t>
            </a:r>
            <a:r>
              <a:rPr lang="en-IN" dirty="0">
                <a:solidFill>
                  <a:srgbClr val="FFFF00"/>
                </a:solidFill>
                <a:effectLst/>
              </a:rPr>
              <a:t> </a:t>
            </a:r>
            <a:r>
              <a:rPr lang="en-IN" b="1" dirty="0">
                <a:solidFill>
                  <a:srgbClr val="FFFF00"/>
                </a:solidFill>
                <a:effectLst/>
              </a:rPr>
              <a:t>Predicate logic or First-order predicate logic</a:t>
            </a:r>
            <a:r>
              <a:rPr lang="en-IN" dirty="0">
                <a:solidFill>
                  <a:srgbClr val="FFFF00"/>
                </a:solidFill>
                <a:effectLst/>
              </a:rPr>
              <a:t>.</a:t>
            </a:r>
            <a:r>
              <a:rPr lang="en-IN" dirty="0">
                <a:effectLst/>
              </a:rPr>
              <a:t> First-order logic is a powerful language that </a:t>
            </a:r>
            <a:r>
              <a:rPr lang="en-IN" dirty="0">
                <a:solidFill>
                  <a:srgbClr val="FFC000"/>
                </a:solidFill>
                <a:effectLst/>
              </a:rPr>
              <a:t>develops information about the objects in a more easy way and can also express the relationship between those objects</a:t>
            </a:r>
            <a:r>
              <a:rPr lang="en-IN" dirty="0">
                <a:effectLst/>
              </a:rPr>
              <a:t>.</a:t>
            </a:r>
          </a:p>
          <a:p>
            <a:r>
              <a:rPr lang="en-IN" dirty="0">
                <a:effectLst/>
              </a:rPr>
              <a:t>First-order logic (like natural language) does not only assume that the world contains facts like propositional logic but also assumes the following things in the world:</a:t>
            </a:r>
          </a:p>
          <a:p>
            <a:pPr lvl="1"/>
            <a:r>
              <a:rPr lang="en-IN" b="1" dirty="0">
                <a:effectLst/>
              </a:rPr>
              <a:t>Objects:</a:t>
            </a:r>
            <a:r>
              <a:rPr lang="en-IN" dirty="0">
                <a:effectLst/>
              </a:rPr>
              <a:t> A, B, people, numbers, </a:t>
            </a:r>
            <a:r>
              <a:rPr lang="en-IN" dirty="0" err="1">
                <a:effectLst/>
              </a:rPr>
              <a:t>colors</a:t>
            </a:r>
            <a:r>
              <a:rPr lang="en-IN" dirty="0">
                <a:effectLst/>
              </a:rPr>
              <a:t>, wars, theories, squares, pits, </a:t>
            </a:r>
            <a:r>
              <a:rPr lang="en-IN" dirty="0" err="1">
                <a:effectLst/>
              </a:rPr>
              <a:t>wumpus</a:t>
            </a:r>
            <a:r>
              <a:rPr lang="en-IN" dirty="0">
                <a:effectLst/>
              </a:rPr>
              <a:t>, ......</a:t>
            </a:r>
          </a:p>
          <a:p>
            <a:pPr lvl="1"/>
            <a:r>
              <a:rPr lang="en-IN" b="1" dirty="0">
                <a:effectLst/>
              </a:rPr>
              <a:t>Relations:</a:t>
            </a:r>
            <a:r>
              <a:rPr lang="en-IN" dirty="0">
                <a:effectLst/>
              </a:rPr>
              <a:t> </a:t>
            </a:r>
            <a:r>
              <a:rPr lang="en-IN" b="1" dirty="0">
                <a:effectLst/>
              </a:rPr>
              <a:t>It can be unary relation such as:</a:t>
            </a:r>
            <a:r>
              <a:rPr lang="en-IN" dirty="0">
                <a:effectLst/>
              </a:rPr>
              <a:t> red, round, is adjacent, </a:t>
            </a:r>
            <a:r>
              <a:rPr lang="en-IN" b="1" dirty="0">
                <a:effectLst/>
              </a:rPr>
              <a:t>or n-any relation such as:</a:t>
            </a:r>
            <a:r>
              <a:rPr lang="en-IN" dirty="0">
                <a:effectLst/>
              </a:rPr>
              <a:t> the sister of, brother of, has </a:t>
            </a:r>
            <a:r>
              <a:rPr lang="en-IN" dirty="0" err="1">
                <a:effectLst/>
              </a:rPr>
              <a:t>color</a:t>
            </a:r>
            <a:r>
              <a:rPr lang="en-IN" dirty="0">
                <a:effectLst/>
              </a:rPr>
              <a:t>, comes between</a:t>
            </a:r>
          </a:p>
          <a:p>
            <a:pPr lvl="1"/>
            <a:r>
              <a:rPr lang="en-IN" b="1" dirty="0">
                <a:effectLst/>
              </a:rPr>
              <a:t>Function:</a:t>
            </a:r>
            <a:r>
              <a:rPr lang="en-IN" dirty="0">
                <a:effectLst/>
              </a:rPr>
              <a:t> Father of, best friend, third inning of, end of, </a:t>
            </a:r>
            <a:r>
              <a:rPr lang="en-IN" dirty="0" smtClean="0">
                <a:effectLst/>
              </a:rPr>
              <a:t>......</a:t>
            </a:r>
            <a:endParaRPr lang="en-IN" dirty="0">
              <a:effectLst/>
            </a:endParaRPr>
          </a:p>
        </p:txBody>
      </p:sp>
      <p:sp>
        <p:nvSpPr>
          <p:cNvPr id="3" name="Title 2"/>
          <p:cNvSpPr>
            <a:spLocks noGrp="1"/>
          </p:cNvSpPr>
          <p:nvPr>
            <p:ph type="title"/>
          </p:nvPr>
        </p:nvSpPr>
        <p:spPr>
          <a:xfrm>
            <a:off x="395536" y="332656"/>
            <a:ext cx="7543800" cy="914400"/>
          </a:xfrm>
        </p:spPr>
        <p:txBody>
          <a:bodyPr/>
          <a:lstStyle/>
          <a:p>
            <a:r>
              <a:rPr lang="en-IN" dirty="0">
                <a:effectLst/>
              </a:rPr>
              <a:t>First-Order logic:</a:t>
            </a:r>
            <a:endParaRPr lang="en-IN" dirty="0"/>
          </a:p>
        </p:txBody>
      </p:sp>
    </p:spTree>
    <p:extLst>
      <p:ext uri="{BB962C8B-B14F-4D97-AF65-F5344CB8AC3E}">
        <p14:creationId xmlns:p14="http://schemas.microsoft.com/office/powerpoint/2010/main" val="737199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16632"/>
            <a:ext cx="8352928" cy="6408711"/>
          </a:xfrm>
        </p:spPr>
        <p:txBody>
          <a:bodyPr/>
          <a:lstStyle/>
          <a:p>
            <a:r>
              <a:rPr lang="en-IN" dirty="0">
                <a:effectLst/>
              </a:rPr>
              <a:t>As a natural language, first-order logic also has two main parts:</a:t>
            </a:r>
          </a:p>
          <a:p>
            <a:pPr lvl="1"/>
            <a:r>
              <a:rPr lang="en-IN" b="1" dirty="0">
                <a:solidFill>
                  <a:srgbClr val="FFC000"/>
                </a:solidFill>
                <a:effectLst/>
              </a:rPr>
              <a:t>Syntax</a:t>
            </a:r>
            <a:endParaRPr lang="en-IN" dirty="0">
              <a:solidFill>
                <a:srgbClr val="FFC000"/>
              </a:solidFill>
              <a:effectLst/>
            </a:endParaRPr>
          </a:p>
          <a:p>
            <a:pPr lvl="1"/>
            <a:r>
              <a:rPr lang="en-IN" b="1" dirty="0">
                <a:solidFill>
                  <a:srgbClr val="FFC000"/>
                </a:solidFill>
                <a:effectLst/>
              </a:rPr>
              <a:t>Semantics</a:t>
            </a:r>
            <a:endParaRPr lang="en-IN" dirty="0">
              <a:solidFill>
                <a:srgbClr val="FFC000"/>
              </a:solidFill>
              <a:effectLst/>
            </a:endParaRPr>
          </a:p>
          <a:p>
            <a:r>
              <a:rPr lang="en-IN" dirty="0">
                <a:effectLst/>
              </a:rPr>
              <a:t>Syntax of First-Order logic:</a:t>
            </a:r>
          </a:p>
          <a:p>
            <a:r>
              <a:rPr lang="en-IN" dirty="0">
                <a:effectLst/>
              </a:rPr>
              <a:t>The syntax of FOL determines which </a:t>
            </a:r>
            <a:r>
              <a:rPr lang="en-IN" dirty="0">
                <a:solidFill>
                  <a:srgbClr val="FFC000"/>
                </a:solidFill>
                <a:effectLst/>
              </a:rPr>
              <a:t>collection of symbols is a logical expression in first-order logic</a:t>
            </a:r>
            <a:r>
              <a:rPr lang="en-IN" dirty="0">
                <a:effectLst/>
              </a:rPr>
              <a:t>. The basic syntactic elements of first-order logic are </a:t>
            </a:r>
            <a:r>
              <a:rPr lang="en-IN" dirty="0">
                <a:solidFill>
                  <a:srgbClr val="FFFF00"/>
                </a:solidFill>
                <a:effectLst/>
              </a:rPr>
              <a:t>symbols. </a:t>
            </a:r>
            <a:r>
              <a:rPr lang="en-IN" dirty="0">
                <a:effectLst/>
              </a:rPr>
              <a:t>We write statements in short-hand notation in FOL</a:t>
            </a:r>
            <a:r>
              <a:rPr lang="en-IN" dirty="0" smtClean="0">
                <a:effectLst/>
              </a:rPr>
              <a:t>.</a:t>
            </a:r>
          </a:p>
          <a:p>
            <a:r>
              <a:rPr lang="en-IN" b="1" u="sng" dirty="0">
                <a:effectLst/>
              </a:rPr>
              <a:t>Basic Elements of First-order logic:</a:t>
            </a:r>
          </a:p>
          <a:p>
            <a:r>
              <a:rPr lang="en-IN" dirty="0">
                <a:effectLst/>
              </a:rPr>
              <a:t>Following are the basic elements of FOL syntax</a:t>
            </a:r>
            <a:r>
              <a:rPr lang="en-IN" dirty="0" smtClean="0">
                <a:effectLst/>
              </a:rPr>
              <a:t>:</a:t>
            </a:r>
          </a:p>
          <a:p>
            <a:pPr marL="18288" indent="0">
              <a:buNone/>
            </a:pPr>
            <a:endParaRPr lang="en-IN" dirty="0">
              <a:effectLst/>
            </a:endParaRPr>
          </a:p>
          <a:p>
            <a:pPr marL="18288" indent="0">
              <a:buNone/>
            </a:pPr>
            <a:endParaRPr lang="en-IN" dirty="0" smtClean="0">
              <a:effectLst/>
            </a:endParaRPr>
          </a:p>
          <a:p>
            <a:pPr marL="18288" indent="0">
              <a:buNone/>
            </a:pPr>
            <a:endParaRPr lang="en-IN" dirty="0">
              <a:effectLst/>
            </a:endParaRPr>
          </a:p>
          <a:p>
            <a:pPr marL="18288" indent="0">
              <a:buNone/>
            </a:pPr>
            <a:endParaRPr lang="en-IN" dirty="0" smtClean="0">
              <a:effectLst/>
            </a:endParaRPr>
          </a:p>
          <a:p>
            <a:pPr marL="18288" indent="0">
              <a:buNone/>
            </a:pPr>
            <a:endParaRPr lang="en-IN" dirty="0" smtClean="0">
              <a:effectLst/>
            </a:endParaRPr>
          </a:p>
          <a:p>
            <a:endParaRPr lang="en-IN" dirty="0">
              <a:effectLst/>
            </a:endParaRP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066443144"/>
              </p:ext>
            </p:extLst>
          </p:nvPr>
        </p:nvGraphicFramePr>
        <p:xfrm>
          <a:off x="1619672" y="3789040"/>
          <a:ext cx="6096000" cy="2629592"/>
        </p:xfrm>
        <a:graphic>
          <a:graphicData uri="http://schemas.openxmlformats.org/drawingml/2006/table">
            <a:tbl>
              <a:tblPr/>
              <a:tblGrid>
                <a:gridCol w="3048000"/>
                <a:gridCol w="3048000"/>
              </a:tblGrid>
              <a:tr h="159632">
                <a:tc>
                  <a:txBody>
                    <a:bodyPr/>
                    <a:lstStyle/>
                    <a:p>
                      <a:pPr algn="just" fontAlgn="t"/>
                      <a:r>
                        <a:rPr lang="en-IN" sz="1600" b="1" dirty="0">
                          <a:solidFill>
                            <a:srgbClr val="333333"/>
                          </a:solidFill>
                          <a:effectLst/>
                          <a:latin typeface="inter-bold"/>
                        </a:rPr>
                        <a:t>Constant</a:t>
                      </a:r>
                      <a:endParaRPr lang="en-IN" sz="1600" dirty="0">
                        <a:solidFill>
                          <a:srgbClr val="333333"/>
                        </a:solidFill>
                        <a:effectLst/>
                        <a:latin typeface="inter-regular"/>
                      </a:endParaRP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inter-regular"/>
                        </a:rPr>
                        <a:t>1, 2, A, John, Mumbai, cat,....</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69086">
                <a:tc>
                  <a:txBody>
                    <a:bodyPr/>
                    <a:lstStyle/>
                    <a:p>
                      <a:pPr algn="just" fontAlgn="t"/>
                      <a:r>
                        <a:rPr lang="en-IN" sz="1600" b="1">
                          <a:solidFill>
                            <a:srgbClr val="333333"/>
                          </a:solidFill>
                          <a:effectLst/>
                          <a:latin typeface="inter-bold"/>
                        </a:rPr>
                        <a:t>Variables</a:t>
                      </a:r>
                      <a:endParaRPr lang="en-IN" sz="1600">
                        <a:solidFill>
                          <a:srgbClr val="333333"/>
                        </a:solidFill>
                        <a:effectLst/>
                        <a:latin typeface="inter-regular"/>
                      </a:endParaRP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x, y, z, a, b,....</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69086">
                <a:tc>
                  <a:txBody>
                    <a:bodyPr/>
                    <a:lstStyle/>
                    <a:p>
                      <a:pPr algn="just" fontAlgn="t"/>
                      <a:r>
                        <a:rPr lang="en-IN" sz="1600" b="1">
                          <a:solidFill>
                            <a:srgbClr val="333333"/>
                          </a:solidFill>
                          <a:effectLst/>
                          <a:latin typeface="inter-bold"/>
                        </a:rPr>
                        <a:t>Predicates</a:t>
                      </a:r>
                      <a:endParaRPr lang="en-IN" sz="1600">
                        <a:solidFill>
                          <a:srgbClr val="333333"/>
                        </a:solidFill>
                        <a:effectLst/>
                        <a:latin typeface="inter-regular"/>
                      </a:endParaRP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inter-regular"/>
                        </a:rPr>
                        <a:t>Brother, Father, &gt;,....</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69086">
                <a:tc>
                  <a:txBody>
                    <a:bodyPr/>
                    <a:lstStyle/>
                    <a:p>
                      <a:pPr algn="just" fontAlgn="t"/>
                      <a:r>
                        <a:rPr lang="en-IN" sz="1600" b="1">
                          <a:solidFill>
                            <a:srgbClr val="333333"/>
                          </a:solidFill>
                          <a:effectLst/>
                          <a:latin typeface="inter-bold"/>
                        </a:rPr>
                        <a:t>Function</a:t>
                      </a:r>
                      <a:endParaRPr lang="en-IN" sz="1600">
                        <a:solidFill>
                          <a:srgbClr val="333333"/>
                        </a:solidFill>
                        <a:effectLst/>
                        <a:latin typeface="inter-regular"/>
                      </a:endParaRP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sqrt, LeftLegOf, ....</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69086">
                <a:tc>
                  <a:txBody>
                    <a:bodyPr/>
                    <a:lstStyle/>
                    <a:p>
                      <a:pPr algn="just" fontAlgn="t"/>
                      <a:r>
                        <a:rPr lang="en-IN" sz="1600" b="1">
                          <a:solidFill>
                            <a:srgbClr val="333333"/>
                          </a:solidFill>
                          <a:effectLst/>
                          <a:latin typeface="inter-bold"/>
                        </a:rPr>
                        <a:t>Connectives</a:t>
                      </a:r>
                      <a:endParaRPr lang="en-IN" sz="1600">
                        <a:solidFill>
                          <a:srgbClr val="333333"/>
                        </a:solidFill>
                        <a:effectLst/>
                        <a:latin typeface="inter-regular"/>
                      </a:endParaRP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inter-regular"/>
                        </a:rPr>
                        <a:t>∧, ∨, ¬, ⇒, ⇔</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69086">
                <a:tc>
                  <a:txBody>
                    <a:bodyPr/>
                    <a:lstStyle/>
                    <a:p>
                      <a:pPr algn="just" fontAlgn="t"/>
                      <a:r>
                        <a:rPr lang="en-IN" sz="1600" b="1">
                          <a:solidFill>
                            <a:srgbClr val="333333"/>
                          </a:solidFill>
                          <a:effectLst/>
                          <a:latin typeface="inter-bold"/>
                        </a:rPr>
                        <a:t>Equality</a:t>
                      </a:r>
                      <a:endParaRPr lang="en-IN" sz="1600">
                        <a:solidFill>
                          <a:srgbClr val="333333"/>
                        </a:solidFill>
                        <a:effectLst/>
                        <a:latin typeface="inter-regular"/>
                      </a:endParaRP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69086">
                <a:tc>
                  <a:txBody>
                    <a:bodyPr/>
                    <a:lstStyle/>
                    <a:p>
                      <a:pPr algn="just" fontAlgn="t"/>
                      <a:r>
                        <a:rPr lang="en-IN" sz="1600" b="1">
                          <a:solidFill>
                            <a:srgbClr val="333333"/>
                          </a:solidFill>
                          <a:effectLst/>
                          <a:latin typeface="inter-bold"/>
                        </a:rPr>
                        <a:t>Quantifier</a:t>
                      </a:r>
                      <a:endParaRPr lang="en-IN" sz="1600">
                        <a:solidFill>
                          <a:srgbClr val="333333"/>
                        </a:solidFill>
                        <a:effectLst/>
                        <a:latin typeface="inter-regular"/>
                      </a:endParaRP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dirty="0">
                          <a:solidFill>
                            <a:srgbClr val="333333"/>
                          </a:solidFill>
                          <a:effectLst/>
                          <a:latin typeface="inter-regular"/>
                        </a:rPr>
                        <a:t>∀, ∃</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1049551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404664"/>
            <a:ext cx="8424936" cy="5976663"/>
          </a:xfrm>
        </p:spPr>
        <p:txBody>
          <a:bodyPr>
            <a:normAutofit lnSpcReduction="10000"/>
          </a:bodyPr>
          <a:lstStyle/>
          <a:p>
            <a:r>
              <a:rPr lang="en-IN" b="1" u="sng" dirty="0">
                <a:effectLst/>
              </a:rPr>
              <a:t>Atomic sentences:</a:t>
            </a:r>
          </a:p>
          <a:p>
            <a:r>
              <a:rPr lang="en-IN" dirty="0">
                <a:effectLst/>
              </a:rPr>
              <a:t>Atomic sentences are the most </a:t>
            </a:r>
            <a:r>
              <a:rPr lang="en-IN" dirty="0">
                <a:solidFill>
                  <a:srgbClr val="FFFF00"/>
                </a:solidFill>
                <a:effectLst/>
              </a:rPr>
              <a:t>basic sentences of first-order logic</a:t>
            </a:r>
            <a:r>
              <a:rPr lang="en-IN" dirty="0">
                <a:effectLst/>
              </a:rPr>
              <a:t>. These sentences are formed from a predicate symbol followed by a parenthesis with a sequence of terms.</a:t>
            </a:r>
          </a:p>
          <a:p>
            <a:r>
              <a:rPr lang="en-IN" dirty="0">
                <a:effectLst/>
              </a:rPr>
              <a:t>We can represent atomic sentences as </a:t>
            </a:r>
            <a:r>
              <a:rPr lang="en-IN" b="1" dirty="0">
                <a:solidFill>
                  <a:srgbClr val="FFFF00"/>
                </a:solidFill>
                <a:effectLst/>
              </a:rPr>
              <a:t>Predicate (term1, term2, ......, term n)</a:t>
            </a:r>
            <a:r>
              <a:rPr lang="en-IN" dirty="0">
                <a:solidFill>
                  <a:srgbClr val="FFFF00"/>
                </a:solidFill>
                <a:effectLst/>
              </a:rPr>
              <a:t>.</a:t>
            </a:r>
          </a:p>
          <a:p>
            <a:r>
              <a:rPr lang="en-IN" b="1" dirty="0">
                <a:effectLst/>
              </a:rPr>
              <a:t>Example: Ravi and Ajay are </a:t>
            </a:r>
            <a:r>
              <a:rPr lang="en-IN" b="1" dirty="0">
                <a:solidFill>
                  <a:srgbClr val="FFC000"/>
                </a:solidFill>
                <a:effectLst/>
              </a:rPr>
              <a:t>brothers: =&gt; Brothers(Ravi, Ajay).</a:t>
            </a:r>
            <a:br>
              <a:rPr lang="en-IN" b="1" dirty="0">
                <a:solidFill>
                  <a:srgbClr val="FFC000"/>
                </a:solidFill>
                <a:effectLst/>
              </a:rPr>
            </a:br>
            <a:r>
              <a:rPr lang="en-IN" b="1" dirty="0">
                <a:solidFill>
                  <a:srgbClr val="FFC000"/>
                </a:solidFill>
                <a:effectLst/>
              </a:rPr>
              <a:t>                </a:t>
            </a:r>
            <a:r>
              <a:rPr lang="en-IN" b="1" dirty="0" err="1">
                <a:solidFill>
                  <a:srgbClr val="FFC000"/>
                </a:solidFill>
                <a:effectLst/>
              </a:rPr>
              <a:t>Chinky</a:t>
            </a:r>
            <a:r>
              <a:rPr lang="en-IN" b="1" dirty="0">
                <a:solidFill>
                  <a:srgbClr val="FFC000"/>
                </a:solidFill>
                <a:effectLst/>
              </a:rPr>
              <a:t> is a cat: =&gt; cat (</a:t>
            </a:r>
            <a:r>
              <a:rPr lang="en-IN" b="1" dirty="0" err="1">
                <a:solidFill>
                  <a:srgbClr val="FFC000"/>
                </a:solidFill>
                <a:effectLst/>
              </a:rPr>
              <a:t>Chinky</a:t>
            </a:r>
            <a:r>
              <a:rPr lang="en-IN" b="1" dirty="0" smtClean="0">
                <a:solidFill>
                  <a:srgbClr val="FFC000"/>
                </a:solidFill>
                <a:effectLst/>
              </a:rPr>
              <a:t>)</a:t>
            </a:r>
            <a:r>
              <a:rPr lang="en-IN" dirty="0" smtClean="0">
                <a:solidFill>
                  <a:srgbClr val="FFC000"/>
                </a:solidFill>
                <a:effectLst/>
              </a:rPr>
              <a:t>.</a:t>
            </a:r>
          </a:p>
          <a:p>
            <a:r>
              <a:rPr lang="en-IN" b="1" u="sng" dirty="0">
                <a:effectLst/>
              </a:rPr>
              <a:t>Complex Sentences:</a:t>
            </a:r>
          </a:p>
          <a:p>
            <a:r>
              <a:rPr lang="en-IN" dirty="0">
                <a:effectLst/>
              </a:rPr>
              <a:t>Complex sentences are made by </a:t>
            </a:r>
            <a:r>
              <a:rPr lang="en-IN" dirty="0">
                <a:solidFill>
                  <a:srgbClr val="FFFF00"/>
                </a:solidFill>
                <a:effectLst/>
              </a:rPr>
              <a:t>combining atomic sentences using connectives.</a:t>
            </a:r>
          </a:p>
          <a:p>
            <a:r>
              <a:rPr lang="en-IN" b="1" dirty="0">
                <a:effectLst/>
              </a:rPr>
              <a:t>First-order logic statements can be divided into two parts:</a:t>
            </a:r>
            <a:endParaRPr lang="en-IN" dirty="0">
              <a:effectLst/>
            </a:endParaRPr>
          </a:p>
          <a:p>
            <a:r>
              <a:rPr lang="en-IN" b="1" dirty="0">
                <a:solidFill>
                  <a:srgbClr val="FFC000"/>
                </a:solidFill>
                <a:effectLst/>
              </a:rPr>
              <a:t>Subject:</a:t>
            </a:r>
            <a:r>
              <a:rPr lang="en-IN" dirty="0">
                <a:effectLst/>
              </a:rPr>
              <a:t> Subject is the main part of the statement.</a:t>
            </a:r>
          </a:p>
          <a:p>
            <a:r>
              <a:rPr lang="en-IN" b="1" dirty="0">
                <a:solidFill>
                  <a:srgbClr val="FFC000"/>
                </a:solidFill>
                <a:effectLst/>
              </a:rPr>
              <a:t>Predicate:</a:t>
            </a:r>
            <a:r>
              <a:rPr lang="en-IN" dirty="0">
                <a:solidFill>
                  <a:srgbClr val="FFC000"/>
                </a:solidFill>
                <a:effectLst/>
              </a:rPr>
              <a:t> </a:t>
            </a:r>
            <a:r>
              <a:rPr lang="en-IN" dirty="0">
                <a:effectLst/>
              </a:rPr>
              <a:t>A predicate can be defined as a relation, which binds two atoms together in a statement.</a:t>
            </a:r>
          </a:p>
          <a:p>
            <a:r>
              <a:rPr lang="en-IN" b="1" dirty="0">
                <a:effectLst/>
              </a:rPr>
              <a:t>Consider the statement: "x is an integer."</a:t>
            </a:r>
            <a:r>
              <a:rPr lang="en-IN" dirty="0">
                <a:effectLst/>
              </a:rPr>
              <a:t>, it consists of two parts, the first part </a:t>
            </a:r>
            <a:r>
              <a:rPr lang="en-IN" dirty="0">
                <a:solidFill>
                  <a:srgbClr val="FFC000"/>
                </a:solidFill>
                <a:effectLst/>
              </a:rPr>
              <a:t>x is the subject </a:t>
            </a:r>
            <a:r>
              <a:rPr lang="en-IN" dirty="0">
                <a:effectLst/>
              </a:rPr>
              <a:t>of the statement and second part "</a:t>
            </a:r>
            <a:r>
              <a:rPr lang="en-IN" dirty="0">
                <a:solidFill>
                  <a:srgbClr val="FFC000"/>
                </a:solidFill>
                <a:effectLst/>
              </a:rPr>
              <a:t>is an integer," is known as a predicate</a:t>
            </a:r>
            <a:r>
              <a:rPr lang="en-IN" dirty="0" smtClean="0">
                <a:solidFill>
                  <a:srgbClr val="FFC000"/>
                </a:solidFill>
                <a:effectLst/>
              </a:rPr>
              <a:t>.</a:t>
            </a:r>
            <a:endParaRPr lang="en-IN" dirty="0">
              <a:solidFill>
                <a:srgbClr val="FFC000"/>
              </a:solidFill>
              <a:effectLst/>
            </a:endParaRPr>
          </a:p>
          <a:p>
            <a:pPr marL="18288" indent="0">
              <a:buNone/>
            </a:pPr>
            <a:endParaRPr lang="en-IN" dirty="0"/>
          </a:p>
        </p:txBody>
      </p:sp>
    </p:spTree>
    <p:extLst>
      <p:ext uri="{BB962C8B-B14F-4D97-AF65-F5344CB8AC3E}">
        <p14:creationId xmlns:p14="http://schemas.microsoft.com/office/powerpoint/2010/main" val="1808796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72" y="1556792"/>
            <a:ext cx="6048672"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8537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685801"/>
            <a:ext cx="8280920" cy="5767535"/>
          </a:xfrm>
        </p:spPr>
        <p:txBody>
          <a:bodyPr>
            <a:normAutofit/>
          </a:bodyPr>
          <a:lstStyle/>
          <a:p>
            <a:r>
              <a:rPr lang="en-IN" b="1" u="sng" dirty="0">
                <a:effectLst/>
              </a:rPr>
              <a:t>Quantifiers in First-order logic:</a:t>
            </a:r>
          </a:p>
          <a:p>
            <a:r>
              <a:rPr lang="en-IN" dirty="0">
                <a:effectLst/>
              </a:rPr>
              <a:t>A quantifier is a language element which generates </a:t>
            </a:r>
            <a:r>
              <a:rPr lang="en-IN" dirty="0" smtClean="0">
                <a:solidFill>
                  <a:srgbClr val="FFC000"/>
                </a:solidFill>
                <a:effectLst/>
              </a:rPr>
              <a:t>quantification</a:t>
            </a:r>
            <a:r>
              <a:rPr lang="en-IN" dirty="0" smtClean="0">
                <a:effectLst/>
              </a:rPr>
              <a:t>.</a:t>
            </a:r>
            <a:endParaRPr lang="en-IN" dirty="0">
              <a:effectLst/>
            </a:endParaRPr>
          </a:p>
          <a:p>
            <a:r>
              <a:rPr lang="en-IN" dirty="0">
                <a:effectLst/>
              </a:rPr>
              <a:t>These are the symbols that permit to </a:t>
            </a:r>
            <a:r>
              <a:rPr lang="en-IN" dirty="0">
                <a:solidFill>
                  <a:srgbClr val="FFFF00"/>
                </a:solidFill>
                <a:effectLst/>
              </a:rPr>
              <a:t>determine or identify the range and scope of the variable in the logical expression</a:t>
            </a:r>
            <a:r>
              <a:rPr lang="en-IN" dirty="0">
                <a:effectLst/>
              </a:rPr>
              <a:t>. There are two types of quantifier:</a:t>
            </a:r>
          </a:p>
          <a:p>
            <a:pPr lvl="1"/>
            <a:r>
              <a:rPr lang="en-IN" b="1" dirty="0">
                <a:solidFill>
                  <a:srgbClr val="FFFF00"/>
                </a:solidFill>
                <a:effectLst/>
              </a:rPr>
              <a:t>Universal Quantifier, (for all, everyone, everything)</a:t>
            </a:r>
            <a:endParaRPr lang="en-IN" dirty="0">
              <a:solidFill>
                <a:srgbClr val="FFFF00"/>
              </a:solidFill>
              <a:effectLst/>
            </a:endParaRPr>
          </a:p>
          <a:p>
            <a:pPr lvl="1"/>
            <a:r>
              <a:rPr lang="en-IN" b="1" dirty="0">
                <a:solidFill>
                  <a:srgbClr val="FFFF00"/>
                </a:solidFill>
                <a:effectLst/>
              </a:rPr>
              <a:t>Existential quantifier, (for some, at least one</a:t>
            </a:r>
            <a:r>
              <a:rPr lang="en-IN" b="1" dirty="0" smtClean="0">
                <a:solidFill>
                  <a:srgbClr val="FFFF00"/>
                </a:solidFill>
                <a:effectLst/>
              </a:rPr>
              <a:t>).</a:t>
            </a:r>
          </a:p>
          <a:p>
            <a:r>
              <a:rPr lang="en-IN" b="1" u="sng" dirty="0">
                <a:solidFill>
                  <a:srgbClr val="FFC000"/>
                </a:solidFill>
                <a:effectLst/>
              </a:rPr>
              <a:t>Universal Quantifier:</a:t>
            </a:r>
          </a:p>
          <a:p>
            <a:r>
              <a:rPr lang="en-IN" dirty="0">
                <a:effectLst/>
              </a:rPr>
              <a:t>Universal quantifier is </a:t>
            </a:r>
            <a:r>
              <a:rPr lang="en-IN" dirty="0">
                <a:solidFill>
                  <a:srgbClr val="FFFF00"/>
                </a:solidFill>
                <a:effectLst/>
              </a:rPr>
              <a:t>a symbol of logical representation</a:t>
            </a:r>
            <a:r>
              <a:rPr lang="en-IN" dirty="0">
                <a:effectLst/>
              </a:rPr>
              <a:t>, which specifies that the statement within its </a:t>
            </a:r>
            <a:r>
              <a:rPr lang="en-IN" dirty="0">
                <a:solidFill>
                  <a:srgbClr val="FFC000"/>
                </a:solidFill>
                <a:effectLst/>
              </a:rPr>
              <a:t>range is true for everything or every instance of a particular thing</a:t>
            </a:r>
            <a:r>
              <a:rPr lang="en-IN" dirty="0">
                <a:effectLst/>
              </a:rPr>
              <a:t>.</a:t>
            </a:r>
          </a:p>
          <a:p>
            <a:r>
              <a:rPr lang="en-IN" dirty="0">
                <a:effectLst/>
              </a:rPr>
              <a:t>The Universal quantifier is represented by a </a:t>
            </a:r>
            <a:r>
              <a:rPr lang="en-IN" dirty="0">
                <a:solidFill>
                  <a:srgbClr val="FFC000"/>
                </a:solidFill>
                <a:effectLst/>
              </a:rPr>
              <a:t>symbol ∀</a:t>
            </a:r>
            <a:r>
              <a:rPr lang="en-IN" dirty="0">
                <a:effectLst/>
              </a:rPr>
              <a:t>, which resembles an inverted A.</a:t>
            </a:r>
          </a:p>
          <a:p>
            <a:pPr marL="384048" lvl="1" indent="0">
              <a:buNone/>
            </a:pPr>
            <a:endParaRPr lang="en-IN" dirty="0">
              <a:effectLst/>
            </a:endParaRPr>
          </a:p>
          <a:p>
            <a:endParaRPr lang="en-IN" dirty="0"/>
          </a:p>
        </p:txBody>
      </p:sp>
    </p:spTree>
    <p:extLst>
      <p:ext uri="{BB962C8B-B14F-4D97-AF65-F5344CB8AC3E}">
        <p14:creationId xmlns:p14="http://schemas.microsoft.com/office/powerpoint/2010/main" val="285045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685801"/>
            <a:ext cx="8496944" cy="5839543"/>
          </a:xfrm>
        </p:spPr>
        <p:txBody>
          <a:bodyPr/>
          <a:lstStyle/>
          <a:p>
            <a:pPr marL="18288" indent="0">
              <a:buNone/>
            </a:pPr>
            <a:r>
              <a:rPr lang="en-IN" dirty="0" smtClean="0">
                <a:effectLst/>
              </a:rPr>
              <a:t>If </a:t>
            </a:r>
            <a:r>
              <a:rPr lang="en-IN" dirty="0">
                <a:effectLst/>
              </a:rPr>
              <a:t>x is a variable, then ∀x is read as:</a:t>
            </a:r>
          </a:p>
          <a:p>
            <a:r>
              <a:rPr lang="en-IN" b="1" dirty="0">
                <a:effectLst/>
              </a:rPr>
              <a:t>For all x</a:t>
            </a:r>
            <a:endParaRPr lang="en-IN" dirty="0">
              <a:effectLst/>
            </a:endParaRPr>
          </a:p>
          <a:p>
            <a:r>
              <a:rPr lang="en-IN" b="1" dirty="0">
                <a:effectLst/>
              </a:rPr>
              <a:t>For each x</a:t>
            </a:r>
            <a:endParaRPr lang="en-IN" dirty="0">
              <a:effectLst/>
            </a:endParaRPr>
          </a:p>
          <a:p>
            <a:r>
              <a:rPr lang="en-IN" b="1" dirty="0">
                <a:effectLst/>
              </a:rPr>
              <a:t>For every x</a:t>
            </a:r>
            <a:r>
              <a:rPr lang="en-IN" b="1" dirty="0" smtClean="0">
                <a:effectLst/>
              </a:rPr>
              <a:t>.</a:t>
            </a:r>
          </a:p>
          <a:p>
            <a:pPr marL="18288" indent="0">
              <a:buNone/>
            </a:pPr>
            <a:r>
              <a:rPr lang="en-IN" u="sng" dirty="0">
                <a:effectLst/>
              </a:rPr>
              <a:t>Example:</a:t>
            </a:r>
          </a:p>
          <a:p>
            <a:r>
              <a:rPr lang="en-IN" b="1" dirty="0">
                <a:effectLst/>
              </a:rPr>
              <a:t>All man drink coffee.</a:t>
            </a:r>
            <a:endParaRPr lang="en-IN" dirty="0">
              <a:effectLst/>
            </a:endParaRPr>
          </a:p>
          <a:p>
            <a:r>
              <a:rPr lang="en-IN" dirty="0">
                <a:effectLst/>
              </a:rPr>
              <a:t>Let a variable x which refers to a cat so all x can be represented in UOD as below:</a:t>
            </a:r>
          </a:p>
          <a:p>
            <a:endParaRPr lang="en-IN" dirty="0">
              <a:effectLst/>
            </a:endParaRPr>
          </a:p>
          <a:p>
            <a:pPr marL="18288" indent="0">
              <a:buNone/>
            </a:pPr>
            <a:endParaRPr lang="en-IN" dirty="0"/>
          </a:p>
        </p:txBody>
      </p:sp>
    </p:spTree>
    <p:extLst>
      <p:ext uri="{BB962C8B-B14F-4D97-AF65-F5344CB8AC3E}">
        <p14:creationId xmlns:p14="http://schemas.microsoft.com/office/powerpoint/2010/main" val="195544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476672"/>
            <a:ext cx="8352928" cy="5904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88547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102</TotalTime>
  <Words>989</Words>
  <Application>Microsoft Office PowerPoint</Application>
  <PresentationFormat>On-screen Show (4:3)</PresentationFormat>
  <Paragraphs>161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Elemental</vt:lpstr>
      <vt:lpstr>UNIT-3</vt:lpstr>
      <vt:lpstr>First-Order Logic in Artificial intelligence</vt:lpstr>
      <vt:lpstr>First-Order logic: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Knowledge Engineering in First-order logic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10</cp:revision>
  <dcterms:created xsi:type="dcterms:W3CDTF">2024-05-23T23:14:41Z</dcterms:created>
  <dcterms:modified xsi:type="dcterms:W3CDTF">2024-05-24T00:56:43Z</dcterms:modified>
</cp:coreProperties>
</file>