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9" r:id="rId9"/>
    <p:sldId id="270" r:id="rId10"/>
    <p:sldId id="271" r:id="rId11"/>
    <p:sldId id="272" r:id="rId12"/>
    <p:sldId id="273" r:id="rId13"/>
    <p:sldId id="263" r:id="rId14"/>
    <p:sldId id="264" r:id="rId15"/>
    <p:sldId id="265" r:id="rId16"/>
    <p:sldId id="266" r:id="rId17"/>
    <p:sldId id="267" r:id="rId18"/>
    <p:sldId id="268"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29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60F7DDBC-A47D-4983-9BC5-A2A491B6CD7F}"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8B8F4-B416-422B-A17F-2D412A284D58}"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7DDBC-A47D-4983-9BC5-A2A491B6CD7F}"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8B8F4-B416-422B-A17F-2D412A284D5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7DDBC-A47D-4983-9BC5-A2A491B6CD7F}"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8B8F4-B416-422B-A17F-2D412A284D5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60F7DDBC-A47D-4983-9BC5-A2A491B6CD7F}"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8B8F4-B416-422B-A17F-2D412A284D58}"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F7DDBC-A47D-4983-9BC5-A2A491B6CD7F}"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8B8F4-B416-422B-A17F-2D412A284D5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60F7DDBC-A47D-4983-9BC5-A2A491B6CD7F}"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F8B8F4-B416-422B-A17F-2D412A284D5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0F7DDBC-A47D-4983-9BC5-A2A491B6CD7F}" type="datetimeFigureOut">
              <a:rPr lang="en-IN" smtClean="0"/>
              <a:t>13-06-2024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F8B8F4-B416-422B-A17F-2D412A284D5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F7DDBC-A47D-4983-9BC5-A2A491B6CD7F}" type="datetimeFigureOut">
              <a:rPr lang="en-IN" smtClean="0"/>
              <a:t>13-06-2024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F8B8F4-B416-422B-A17F-2D412A284D5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7DDBC-A47D-4983-9BC5-A2A491B6CD7F}" type="datetimeFigureOut">
              <a:rPr lang="en-IN" smtClean="0"/>
              <a:t>13-06-2024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F8B8F4-B416-422B-A17F-2D412A284D5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F7DDBC-A47D-4983-9BC5-A2A491B6CD7F}"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F8B8F4-B416-422B-A17F-2D412A284D5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F7DDBC-A47D-4983-9BC5-A2A491B6CD7F}"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F8B8F4-B416-422B-A17F-2D412A284D5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60F7DDBC-A47D-4983-9BC5-A2A491B6CD7F}" type="datetimeFigureOut">
              <a:rPr lang="en-IN" smtClean="0"/>
              <a:t>13-06-2024</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DFF8B8F4-B416-422B-A17F-2D412A284D58}"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800" b="1" dirty="0" smtClean="0">
                <a:latin typeface="Cambria" pitchFamily="18" charset="0"/>
                <a:ea typeface="Cambria" pitchFamily="18" charset="0"/>
              </a:rPr>
              <a:t>Inference IN FIRST ORDER LOGIC</a:t>
            </a:r>
            <a:endParaRPr lang="en-IN" sz="4800" b="1" dirty="0">
              <a:latin typeface="Cambria" pitchFamily="18" charset="0"/>
              <a:ea typeface="Cambria" pitchFamily="18" charset="0"/>
            </a:endParaRPr>
          </a:p>
        </p:txBody>
      </p:sp>
    </p:spTree>
    <p:extLst>
      <p:ext uri="{BB962C8B-B14F-4D97-AF65-F5344CB8AC3E}">
        <p14:creationId xmlns:p14="http://schemas.microsoft.com/office/powerpoint/2010/main" val="751705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692696"/>
            <a:ext cx="7924800" cy="5544616"/>
          </a:xfrm>
        </p:spPr>
        <p:txBody>
          <a:bodyPr>
            <a:normAutofit/>
          </a:bodyPr>
          <a:lstStyle/>
          <a:p>
            <a:pPr marL="0" indent="0">
              <a:buNone/>
            </a:pPr>
            <a:r>
              <a:rPr lang="en-IN" sz="2000" b="1" dirty="0">
                <a:latin typeface="Cambria" pitchFamily="18" charset="0"/>
                <a:ea typeface="Cambria" pitchFamily="18" charset="0"/>
              </a:rPr>
              <a:t>2. Predicate Logic :</a:t>
            </a:r>
          </a:p>
          <a:p>
            <a:r>
              <a:rPr lang="en-IN" sz="2000" dirty="0">
                <a:latin typeface="Cambria" pitchFamily="18" charset="0"/>
                <a:ea typeface="Cambria" pitchFamily="18" charset="0"/>
              </a:rPr>
              <a:t>Predicates are properties, additional information to better express the subject of the sentence. A quantified predicate is a proposition , that is, when you assign values to a predicate with variables it can be made a proposition.</a:t>
            </a:r>
          </a:p>
          <a:p>
            <a:r>
              <a:rPr lang="en-IN" sz="2000" dirty="0">
                <a:latin typeface="Cambria" pitchFamily="18" charset="0"/>
                <a:ea typeface="Cambria" pitchFamily="18" charset="0"/>
              </a:rPr>
              <a:t>For example </a:t>
            </a:r>
            <a:r>
              <a:rPr lang="en-IN" sz="2000" dirty="0" smtClean="0">
                <a:latin typeface="Cambria" pitchFamily="18" charset="0"/>
                <a:ea typeface="Cambria" pitchFamily="18" charset="0"/>
              </a:rPr>
              <a:t>:</a:t>
            </a:r>
            <a:endParaRPr lang="en-IN" sz="2000" dirty="0">
              <a:latin typeface="Cambria" pitchFamily="18" charset="0"/>
              <a:ea typeface="Cambria" pitchFamily="18" charset="0"/>
            </a:endParaRPr>
          </a:p>
          <a:p>
            <a:r>
              <a:rPr lang="en-IN" sz="2000" dirty="0">
                <a:latin typeface="Cambria" pitchFamily="18" charset="0"/>
                <a:ea typeface="Cambria" pitchFamily="18" charset="0"/>
              </a:rPr>
              <a:t>In P(x) : x&gt;5, x is the subject or the variable and ‘&gt;5’ is the predicate</a:t>
            </a:r>
            <a:r>
              <a:rPr lang="en-IN" sz="2000" dirty="0" smtClean="0">
                <a:latin typeface="Cambria" pitchFamily="18" charset="0"/>
                <a:ea typeface="Cambria" pitchFamily="18" charset="0"/>
              </a:rPr>
              <a:t>.</a:t>
            </a:r>
            <a:endParaRPr lang="en-IN" sz="2000" dirty="0">
              <a:latin typeface="Cambria" pitchFamily="18" charset="0"/>
              <a:ea typeface="Cambria" pitchFamily="18" charset="0"/>
            </a:endParaRPr>
          </a:p>
          <a:p>
            <a:r>
              <a:rPr lang="en-IN" sz="2000" dirty="0">
                <a:latin typeface="Cambria" pitchFamily="18" charset="0"/>
                <a:ea typeface="Cambria" pitchFamily="18" charset="0"/>
              </a:rPr>
              <a:t>P(7) : 7&gt;5 is a proposition where we are assigning values to the variable x, and it has a truth value, i.e. True</a:t>
            </a:r>
            <a:r>
              <a:rPr lang="en-IN" sz="2000" dirty="0" smtClean="0">
                <a:latin typeface="Cambria" pitchFamily="18" charset="0"/>
                <a:ea typeface="Cambria" pitchFamily="18" charset="0"/>
              </a:rPr>
              <a:t>.</a:t>
            </a:r>
            <a:endParaRPr lang="en-IN" sz="2000" dirty="0">
              <a:latin typeface="Cambria" pitchFamily="18" charset="0"/>
              <a:ea typeface="Cambria" pitchFamily="18" charset="0"/>
            </a:endParaRPr>
          </a:p>
          <a:p>
            <a:r>
              <a:rPr lang="en-IN" sz="2000" dirty="0">
                <a:latin typeface="Cambria" pitchFamily="18" charset="0"/>
                <a:ea typeface="Cambria" pitchFamily="18" charset="0"/>
              </a:rPr>
              <a:t>The set of values that the variables of the predicate can assume is called the Universe or Domain of Discourse or Domain of Predicate.</a:t>
            </a:r>
          </a:p>
          <a:p>
            <a:endParaRPr lang="en-IN" dirty="0"/>
          </a:p>
        </p:txBody>
      </p:sp>
    </p:spTree>
    <p:extLst>
      <p:ext uri="{BB962C8B-B14F-4D97-AF65-F5344CB8AC3E}">
        <p14:creationId xmlns:p14="http://schemas.microsoft.com/office/powerpoint/2010/main" val="1751839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404664"/>
            <a:ext cx="7924800" cy="5976664"/>
          </a:xfrm>
        </p:spPr>
        <p:txBody>
          <a:bodyPr/>
          <a:lstStyle/>
          <a:p>
            <a:r>
              <a:rPr lang="en-IN" b="1" dirty="0"/>
              <a:t>Difference between Propositional Logic and Predicate Logic </a:t>
            </a:r>
            <a:r>
              <a:rPr lang="en-IN" b="1" dirty="0" smtClean="0"/>
              <a:t>:</a:t>
            </a:r>
          </a:p>
          <a:p>
            <a:pPr marL="0" indent="0">
              <a:buNone/>
            </a:pP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3388462105"/>
              </p:ext>
            </p:extLst>
          </p:nvPr>
        </p:nvGraphicFramePr>
        <p:xfrm>
          <a:off x="683568" y="980731"/>
          <a:ext cx="8064896" cy="5484081"/>
        </p:xfrm>
        <a:graphic>
          <a:graphicData uri="http://schemas.openxmlformats.org/drawingml/2006/table">
            <a:tbl>
              <a:tblPr firstRow="1" bandRow="1">
                <a:tableStyleId>{5C22544A-7EE6-4342-B048-85BDC9FD1C3A}</a:tableStyleId>
              </a:tblPr>
              <a:tblGrid>
                <a:gridCol w="4032448"/>
                <a:gridCol w="4032448"/>
              </a:tblGrid>
              <a:tr h="761227">
                <a:tc>
                  <a:txBody>
                    <a:bodyPr/>
                    <a:lstStyle/>
                    <a:p>
                      <a:pPr algn="ctr"/>
                      <a:r>
                        <a:rPr lang="en-IN" sz="1800" b="1" dirty="0" smtClean="0">
                          <a:latin typeface="Cambria" pitchFamily="18" charset="0"/>
                          <a:ea typeface="Cambria" pitchFamily="18" charset="0"/>
                        </a:rPr>
                        <a:t>Propositional Logic </a:t>
                      </a:r>
                      <a:endParaRPr lang="en-IN" sz="1800" dirty="0">
                        <a:latin typeface="Cambria" pitchFamily="18" charset="0"/>
                        <a:ea typeface="Cambria" pitchFamily="18" charset="0"/>
                      </a:endParaRPr>
                    </a:p>
                  </a:txBody>
                  <a:tcPr/>
                </a:tc>
                <a:tc>
                  <a:txBody>
                    <a:bodyPr/>
                    <a:lstStyle/>
                    <a:p>
                      <a:pPr algn="ctr"/>
                      <a:r>
                        <a:rPr lang="en-IN" sz="1800" b="1" dirty="0" smtClean="0">
                          <a:latin typeface="Cambria" pitchFamily="18" charset="0"/>
                          <a:ea typeface="Cambria" pitchFamily="18" charset="0"/>
                        </a:rPr>
                        <a:t>Predicate Logic</a:t>
                      </a:r>
                      <a:endParaRPr lang="en-IN" sz="1800" dirty="0">
                        <a:latin typeface="Cambria" pitchFamily="18" charset="0"/>
                        <a:ea typeface="Cambria" pitchFamily="18" charset="0"/>
                      </a:endParaRPr>
                    </a:p>
                  </a:txBody>
                  <a:tcPr/>
                </a:tc>
              </a:tr>
              <a:tr h="761227">
                <a:tc>
                  <a:txBody>
                    <a:bodyPr/>
                    <a:lstStyle/>
                    <a:p>
                      <a:r>
                        <a:rPr lang="en-IN" sz="1800" b="0" i="0" kern="1200" dirty="0" smtClean="0">
                          <a:solidFill>
                            <a:schemeClr val="dk1"/>
                          </a:solidFill>
                          <a:effectLst/>
                          <a:latin typeface="Cambria" pitchFamily="18" charset="0"/>
                          <a:ea typeface="Cambria" pitchFamily="18" charset="0"/>
                          <a:cs typeface="+mn-cs"/>
                        </a:rPr>
                        <a:t>Propositional logic is the logic that deals with a collection of declarative statements which have a truth value, true or false.</a:t>
                      </a:r>
                      <a:endParaRPr lang="en-IN" sz="1800" dirty="0">
                        <a:latin typeface="Cambria" pitchFamily="18" charset="0"/>
                        <a:ea typeface="Cambria" pitchFamily="18" charset="0"/>
                      </a:endParaRPr>
                    </a:p>
                  </a:txBody>
                  <a:tcPr/>
                </a:tc>
                <a:tc>
                  <a:txBody>
                    <a:bodyPr/>
                    <a:lstStyle/>
                    <a:p>
                      <a:r>
                        <a:rPr lang="en-IN" sz="1800" b="0" i="0" kern="1200" dirty="0" smtClean="0">
                          <a:solidFill>
                            <a:schemeClr val="dk1"/>
                          </a:solidFill>
                          <a:effectLst/>
                          <a:latin typeface="Cambria" pitchFamily="18" charset="0"/>
                          <a:ea typeface="Cambria" pitchFamily="18" charset="0"/>
                          <a:cs typeface="+mn-cs"/>
                        </a:rPr>
                        <a:t>Predicate logic is an expression consisting of variables with a specified domain. It consists of objects, relations and functions between the objects.</a:t>
                      </a:r>
                      <a:endParaRPr lang="en-IN" sz="1800" dirty="0">
                        <a:latin typeface="Cambria" pitchFamily="18" charset="0"/>
                        <a:ea typeface="Cambria" pitchFamily="18" charset="0"/>
                      </a:endParaRPr>
                    </a:p>
                  </a:txBody>
                  <a:tcPr/>
                </a:tc>
              </a:tr>
              <a:tr h="761227">
                <a:tc>
                  <a:txBody>
                    <a:bodyPr/>
                    <a:lstStyle/>
                    <a:p>
                      <a:r>
                        <a:rPr lang="en-IN" sz="1800" b="0" i="0" kern="1200" dirty="0" smtClean="0">
                          <a:solidFill>
                            <a:schemeClr val="dk1"/>
                          </a:solidFill>
                          <a:effectLst/>
                          <a:latin typeface="Cambria" pitchFamily="18" charset="0"/>
                          <a:ea typeface="Cambria" pitchFamily="18" charset="0"/>
                          <a:cs typeface="+mn-cs"/>
                        </a:rPr>
                        <a:t>It is the basic and most widely used logic. Also known as Boolean logic.</a:t>
                      </a:r>
                      <a:endParaRPr lang="en-IN" sz="1800" dirty="0">
                        <a:latin typeface="Cambria" pitchFamily="18" charset="0"/>
                        <a:ea typeface="Cambria" pitchFamily="18" charset="0"/>
                      </a:endParaRPr>
                    </a:p>
                  </a:txBody>
                  <a:tcPr/>
                </a:tc>
                <a:tc>
                  <a:txBody>
                    <a:bodyPr/>
                    <a:lstStyle/>
                    <a:p>
                      <a:r>
                        <a:rPr lang="en-IN" sz="1800" b="0" i="0" kern="1200" dirty="0" smtClean="0">
                          <a:solidFill>
                            <a:schemeClr val="dk1"/>
                          </a:solidFill>
                          <a:effectLst/>
                          <a:latin typeface="Cambria" pitchFamily="18" charset="0"/>
                          <a:ea typeface="Cambria" pitchFamily="18" charset="0"/>
                          <a:cs typeface="+mn-cs"/>
                        </a:rPr>
                        <a:t>It is an extension of propositional logic covering predicates and quantification.</a:t>
                      </a:r>
                      <a:endParaRPr lang="en-IN" sz="1800" dirty="0">
                        <a:latin typeface="Cambria" pitchFamily="18" charset="0"/>
                        <a:ea typeface="Cambria" pitchFamily="18" charset="0"/>
                      </a:endParaRPr>
                    </a:p>
                  </a:txBody>
                  <a:tcPr/>
                </a:tc>
              </a:tr>
              <a:tr h="761227">
                <a:tc>
                  <a:txBody>
                    <a:bodyPr/>
                    <a:lstStyle/>
                    <a:p>
                      <a:r>
                        <a:rPr lang="en-IN" sz="1800" b="0" i="0" kern="1200" dirty="0" smtClean="0">
                          <a:solidFill>
                            <a:schemeClr val="dk1"/>
                          </a:solidFill>
                          <a:effectLst/>
                          <a:latin typeface="Cambria" pitchFamily="18" charset="0"/>
                          <a:ea typeface="Cambria" pitchFamily="18" charset="0"/>
                          <a:cs typeface="+mn-cs"/>
                        </a:rPr>
                        <a:t>A proposition has a specific truth value, either true or false.</a:t>
                      </a:r>
                      <a:endParaRPr lang="en-IN" sz="1800" dirty="0">
                        <a:latin typeface="Cambria" pitchFamily="18" charset="0"/>
                        <a:ea typeface="Cambria" pitchFamily="18" charset="0"/>
                      </a:endParaRPr>
                    </a:p>
                  </a:txBody>
                  <a:tcPr/>
                </a:tc>
                <a:tc>
                  <a:txBody>
                    <a:bodyPr/>
                    <a:lstStyle/>
                    <a:p>
                      <a:r>
                        <a:rPr lang="en-IN" sz="1800" b="0" i="0" kern="1200" dirty="0" smtClean="0">
                          <a:solidFill>
                            <a:schemeClr val="dk1"/>
                          </a:solidFill>
                          <a:effectLst/>
                          <a:latin typeface="Cambria" pitchFamily="18" charset="0"/>
                          <a:ea typeface="Cambria" pitchFamily="18" charset="0"/>
                          <a:cs typeface="+mn-cs"/>
                        </a:rPr>
                        <a:t>A predicate’s truth value depends on the variables’ value.</a:t>
                      </a:r>
                      <a:endParaRPr lang="en-IN" sz="1800" dirty="0">
                        <a:latin typeface="Cambria" pitchFamily="18" charset="0"/>
                        <a:ea typeface="Cambria" pitchFamily="18" charset="0"/>
                      </a:endParaRPr>
                    </a:p>
                  </a:txBody>
                  <a:tcPr/>
                </a:tc>
              </a:tr>
              <a:tr h="761227">
                <a:tc>
                  <a:txBody>
                    <a:bodyPr/>
                    <a:lstStyle/>
                    <a:p>
                      <a:r>
                        <a:rPr lang="en-IN" sz="1800" b="0" i="0" kern="1200" dirty="0" smtClean="0">
                          <a:solidFill>
                            <a:schemeClr val="dk1"/>
                          </a:solidFill>
                          <a:effectLst/>
                          <a:latin typeface="Cambria" pitchFamily="18" charset="0"/>
                          <a:ea typeface="Cambria" pitchFamily="18" charset="0"/>
                          <a:cs typeface="+mn-cs"/>
                        </a:rPr>
                        <a:t>Scope analysis is not done in propositional logic.</a:t>
                      </a:r>
                      <a:endParaRPr lang="en-IN" sz="1800" dirty="0">
                        <a:latin typeface="Cambria" pitchFamily="18" charset="0"/>
                        <a:ea typeface="Cambria" pitchFamily="18" charset="0"/>
                      </a:endParaRPr>
                    </a:p>
                  </a:txBody>
                  <a:tcPr/>
                </a:tc>
                <a:tc>
                  <a:txBody>
                    <a:bodyPr/>
                    <a:lstStyle/>
                    <a:p>
                      <a:r>
                        <a:rPr lang="en-IN" sz="1800" b="0" i="0" kern="1200" dirty="0" smtClean="0">
                          <a:solidFill>
                            <a:schemeClr val="dk1"/>
                          </a:solidFill>
                          <a:effectLst/>
                          <a:latin typeface="Cambria" pitchFamily="18" charset="0"/>
                          <a:ea typeface="Cambria" pitchFamily="18" charset="0"/>
                          <a:cs typeface="+mn-cs"/>
                        </a:rPr>
                        <a:t>Predicate logic helps </a:t>
                      </a:r>
                      <a:r>
                        <a:rPr lang="en-IN" sz="1800" b="0" i="0" kern="1200" dirty="0" err="1" smtClean="0">
                          <a:solidFill>
                            <a:schemeClr val="dk1"/>
                          </a:solidFill>
                          <a:effectLst/>
                          <a:latin typeface="Cambria" pitchFamily="18" charset="0"/>
                          <a:ea typeface="Cambria" pitchFamily="18" charset="0"/>
                          <a:cs typeface="+mn-cs"/>
                        </a:rPr>
                        <a:t>analyze</a:t>
                      </a:r>
                      <a:r>
                        <a:rPr lang="en-IN" sz="1800" b="0" i="0" kern="1200" dirty="0" smtClean="0">
                          <a:solidFill>
                            <a:schemeClr val="dk1"/>
                          </a:solidFill>
                          <a:effectLst/>
                          <a:latin typeface="Cambria" pitchFamily="18" charset="0"/>
                          <a:ea typeface="Cambria" pitchFamily="18" charset="0"/>
                          <a:cs typeface="+mn-cs"/>
                        </a:rPr>
                        <a:t> the scope of the subject over the predicate. There are three quantifiers : Universal Quantifier (∀) depicts for all, Existential Quantifier (∃) depicting there exists some and Uniqueness Quantifier (∃!) depicting exactly one.</a:t>
                      </a:r>
                      <a:endParaRPr lang="en-IN" sz="1800" dirty="0">
                        <a:latin typeface="Cambria" pitchFamily="18" charset="0"/>
                        <a:ea typeface="Cambria" pitchFamily="18" charset="0"/>
                      </a:endParaRPr>
                    </a:p>
                  </a:txBody>
                  <a:tcPr/>
                </a:tc>
              </a:tr>
            </a:tbl>
          </a:graphicData>
        </a:graphic>
      </p:graphicFrame>
    </p:spTree>
    <p:extLst>
      <p:ext uri="{BB962C8B-B14F-4D97-AF65-F5344CB8AC3E}">
        <p14:creationId xmlns:p14="http://schemas.microsoft.com/office/powerpoint/2010/main" val="1670966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713960527"/>
              </p:ext>
            </p:extLst>
          </p:nvPr>
        </p:nvGraphicFramePr>
        <p:xfrm>
          <a:off x="609600" y="764703"/>
          <a:ext cx="7924800" cy="5031628"/>
        </p:xfrm>
        <a:graphic>
          <a:graphicData uri="http://schemas.openxmlformats.org/drawingml/2006/table">
            <a:tbl>
              <a:tblPr firstRow="1" bandRow="1">
                <a:tableStyleId>{5C22544A-7EE6-4342-B048-85BDC9FD1C3A}</a:tableStyleId>
              </a:tblPr>
              <a:tblGrid>
                <a:gridCol w="3962400"/>
                <a:gridCol w="3962400"/>
              </a:tblGrid>
              <a:tr h="492499">
                <a:tc>
                  <a:txBody>
                    <a:bodyPr/>
                    <a:lstStyle/>
                    <a:p>
                      <a:pPr algn="ctr"/>
                      <a:r>
                        <a:rPr lang="en-IN" sz="2000" b="1" dirty="0" smtClean="0">
                          <a:latin typeface="Cambria" pitchFamily="18" charset="0"/>
                          <a:ea typeface="Cambria" pitchFamily="18" charset="0"/>
                        </a:rPr>
                        <a:t>Propositional Logic </a:t>
                      </a:r>
                      <a:endParaRPr lang="en-IN" sz="2000" dirty="0">
                        <a:latin typeface="Cambria" pitchFamily="18" charset="0"/>
                        <a:ea typeface="Cambria" pitchFamily="18" charset="0"/>
                      </a:endParaRPr>
                    </a:p>
                  </a:txBody>
                  <a:tcPr/>
                </a:tc>
                <a:tc>
                  <a:txBody>
                    <a:bodyPr/>
                    <a:lstStyle/>
                    <a:p>
                      <a:pPr algn="ctr"/>
                      <a:r>
                        <a:rPr lang="en-IN" sz="2000" b="1" dirty="0" smtClean="0">
                          <a:latin typeface="Cambria" pitchFamily="18" charset="0"/>
                          <a:ea typeface="Cambria" pitchFamily="18" charset="0"/>
                        </a:rPr>
                        <a:t>Predicate Logic</a:t>
                      </a:r>
                      <a:endParaRPr lang="en-IN" sz="2000" dirty="0">
                        <a:latin typeface="Cambria" pitchFamily="18" charset="0"/>
                        <a:ea typeface="Cambria" pitchFamily="18" charset="0"/>
                      </a:endParaRPr>
                    </a:p>
                  </a:txBody>
                  <a:tcPr/>
                </a:tc>
              </a:tr>
              <a:tr h="2027782">
                <a:tc>
                  <a:txBody>
                    <a:bodyPr/>
                    <a:lstStyle/>
                    <a:p>
                      <a:r>
                        <a:rPr lang="en-IN" sz="2000" b="0" i="0" kern="1200" dirty="0" smtClean="0">
                          <a:solidFill>
                            <a:schemeClr val="dk1"/>
                          </a:solidFill>
                          <a:effectLst/>
                          <a:latin typeface="Cambria" pitchFamily="18" charset="0"/>
                          <a:ea typeface="Cambria" pitchFamily="18" charset="0"/>
                          <a:cs typeface="+mn-cs"/>
                        </a:rPr>
                        <a:t>Propositions are combined with Logical Operators or Logical Connectives like Negation(¬), Disjunction(∨), Conjunction(∧), Exclusive OR(⊕), Implication(⇒), Bi-Conditional or Double Implication(⇔). </a:t>
                      </a:r>
                      <a:endParaRPr lang="en-IN" sz="2000" dirty="0">
                        <a:latin typeface="Cambria" pitchFamily="18" charset="0"/>
                        <a:ea typeface="Cambria" pitchFamily="18" charset="0"/>
                      </a:endParaRPr>
                    </a:p>
                  </a:txBody>
                  <a:tcPr/>
                </a:tc>
                <a:tc>
                  <a:txBody>
                    <a:bodyPr/>
                    <a:lstStyle/>
                    <a:p>
                      <a:r>
                        <a:rPr lang="en-IN" sz="2000" b="0" i="0" kern="1200" dirty="0" smtClean="0">
                          <a:solidFill>
                            <a:schemeClr val="dk1"/>
                          </a:solidFill>
                          <a:effectLst/>
                          <a:latin typeface="Cambria" pitchFamily="18" charset="0"/>
                          <a:ea typeface="Cambria" pitchFamily="18" charset="0"/>
                          <a:cs typeface="+mn-cs"/>
                        </a:rPr>
                        <a:t>Predicate Logic adds by introducing quantifiers to the existing proposition.</a:t>
                      </a:r>
                      <a:endParaRPr lang="en-IN" sz="2000" dirty="0">
                        <a:latin typeface="Cambria" pitchFamily="18" charset="0"/>
                        <a:ea typeface="Cambria" pitchFamily="18" charset="0"/>
                      </a:endParaRPr>
                    </a:p>
                  </a:txBody>
                  <a:tcPr/>
                </a:tc>
              </a:tr>
              <a:tr h="928675">
                <a:tc>
                  <a:txBody>
                    <a:bodyPr/>
                    <a:lstStyle/>
                    <a:p>
                      <a:r>
                        <a:rPr lang="en-IN" sz="2000" b="0" i="0" kern="1200" dirty="0" smtClean="0">
                          <a:solidFill>
                            <a:schemeClr val="dk1"/>
                          </a:solidFill>
                          <a:effectLst/>
                          <a:latin typeface="Cambria" pitchFamily="18" charset="0"/>
                          <a:ea typeface="Cambria" pitchFamily="18" charset="0"/>
                          <a:cs typeface="+mn-cs"/>
                        </a:rPr>
                        <a:t>It is a more generalized representation.</a:t>
                      </a:r>
                      <a:endParaRPr lang="en-IN" sz="2000" dirty="0">
                        <a:latin typeface="Cambria" pitchFamily="18" charset="0"/>
                        <a:ea typeface="Cambria" pitchFamily="18" charset="0"/>
                      </a:endParaRPr>
                    </a:p>
                  </a:txBody>
                  <a:tcPr/>
                </a:tc>
                <a:tc>
                  <a:txBody>
                    <a:bodyPr/>
                    <a:lstStyle/>
                    <a:p>
                      <a:r>
                        <a:rPr lang="en-IN" sz="2000" b="0" i="0" kern="1200" dirty="0" smtClean="0">
                          <a:solidFill>
                            <a:schemeClr val="dk1"/>
                          </a:solidFill>
                          <a:effectLst/>
                          <a:latin typeface="Cambria" pitchFamily="18" charset="0"/>
                          <a:ea typeface="Cambria" pitchFamily="18" charset="0"/>
                          <a:cs typeface="+mn-cs"/>
                        </a:rPr>
                        <a:t>It is a more specialized representation.</a:t>
                      </a:r>
                      <a:endParaRPr lang="en-IN" sz="2000" dirty="0">
                        <a:latin typeface="Cambria" pitchFamily="18" charset="0"/>
                        <a:ea typeface="Cambria" pitchFamily="18" charset="0"/>
                      </a:endParaRPr>
                    </a:p>
                  </a:txBody>
                  <a:tcPr/>
                </a:tc>
              </a:tr>
              <a:tr h="1385414">
                <a:tc>
                  <a:txBody>
                    <a:bodyPr/>
                    <a:lstStyle/>
                    <a:p>
                      <a:r>
                        <a:rPr lang="en-IN" sz="2000" b="0" i="0" kern="1200" dirty="0" smtClean="0">
                          <a:solidFill>
                            <a:schemeClr val="dk1"/>
                          </a:solidFill>
                          <a:effectLst/>
                          <a:latin typeface="Cambria" pitchFamily="18" charset="0"/>
                          <a:ea typeface="Cambria" pitchFamily="18" charset="0"/>
                          <a:cs typeface="+mn-cs"/>
                        </a:rPr>
                        <a:t>It cannot deal with sets of entities. </a:t>
                      </a:r>
                      <a:endParaRPr lang="en-IN" sz="2000" dirty="0">
                        <a:latin typeface="Cambria" pitchFamily="18" charset="0"/>
                        <a:ea typeface="Cambria" pitchFamily="18" charset="0"/>
                      </a:endParaRPr>
                    </a:p>
                  </a:txBody>
                  <a:tcPr/>
                </a:tc>
                <a:tc>
                  <a:txBody>
                    <a:bodyPr/>
                    <a:lstStyle/>
                    <a:p>
                      <a:r>
                        <a:rPr lang="en-IN" sz="2000" b="0" i="0" kern="1200" dirty="0" smtClean="0">
                          <a:solidFill>
                            <a:schemeClr val="dk1"/>
                          </a:solidFill>
                          <a:effectLst/>
                          <a:latin typeface="Cambria" pitchFamily="18" charset="0"/>
                          <a:ea typeface="Cambria" pitchFamily="18" charset="0"/>
                          <a:cs typeface="+mn-cs"/>
                        </a:rPr>
                        <a:t>It can deal with set of entities with the help of quantifiers.</a:t>
                      </a:r>
                      <a:endParaRPr lang="en-IN" sz="2000" dirty="0">
                        <a:latin typeface="Cambria" pitchFamily="18" charset="0"/>
                        <a:ea typeface="Cambria" pitchFamily="18" charset="0"/>
                      </a:endParaRPr>
                    </a:p>
                  </a:txBody>
                  <a:tcPr/>
                </a:tc>
              </a:tr>
            </a:tbl>
          </a:graphicData>
        </a:graphic>
      </p:graphicFrame>
    </p:spTree>
    <p:extLst>
      <p:ext uri="{BB962C8B-B14F-4D97-AF65-F5344CB8AC3E}">
        <p14:creationId xmlns:p14="http://schemas.microsoft.com/office/powerpoint/2010/main" val="1347625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Cambria" pitchFamily="18" charset="0"/>
                <a:ea typeface="Cambria" pitchFamily="18" charset="0"/>
              </a:rPr>
              <a:t>UNIFICATION:</a:t>
            </a:r>
            <a:endParaRPr lang="en-IN" b="1" u="sng" dirty="0">
              <a:latin typeface="Cambria" pitchFamily="18" charset="0"/>
              <a:ea typeface="Cambria" pitchFamily="18" charset="0"/>
            </a:endParaRPr>
          </a:p>
        </p:txBody>
      </p:sp>
      <p:sp>
        <p:nvSpPr>
          <p:cNvPr id="3" name="Content Placeholder 2"/>
          <p:cNvSpPr>
            <a:spLocks noGrp="1"/>
          </p:cNvSpPr>
          <p:nvPr>
            <p:ph sz="quarter" idx="13"/>
          </p:nvPr>
        </p:nvSpPr>
        <p:spPr/>
        <p:txBody>
          <a:bodyPr>
            <a:normAutofit/>
          </a:bodyPr>
          <a:lstStyle/>
          <a:p>
            <a:r>
              <a:rPr lang="en-IN" sz="2000" dirty="0" smtClean="0">
                <a:latin typeface="Cambria" pitchFamily="18" charset="0"/>
                <a:ea typeface="Cambria" pitchFamily="18" charset="0"/>
              </a:rPr>
              <a:t>It is all about the </a:t>
            </a:r>
            <a:r>
              <a:rPr lang="en-IN" sz="2000" dirty="0" smtClean="0">
                <a:solidFill>
                  <a:srgbClr val="FFC000"/>
                </a:solidFill>
                <a:latin typeface="Cambria" pitchFamily="18" charset="0"/>
                <a:ea typeface="Cambria" pitchFamily="18" charset="0"/>
              </a:rPr>
              <a:t>expressions look identical</a:t>
            </a:r>
            <a:r>
              <a:rPr lang="en-IN" sz="2000" dirty="0" smtClean="0">
                <a:latin typeface="Cambria" pitchFamily="18" charset="0"/>
                <a:ea typeface="Cambria" pitchFamily="18" charset="0"/>
              </a:rPr>
              <a:t>. So , far the given expressions to make them look identical we need to do substitution.</a:t>
            </a:r>
          </a:p>
          <a:p>
            <a:r>
              <a:rPr lang="en-IN" sz="2000" dirty="0" smtClean="0">
                <a:latin typeface="Cambria" pitchFamily="18" charset="0"/>
                <a:ea typeface="Cambria" pitchFamily="18" charset="0"/>
              </a:rPr>
              <a:t>Example: P(</a:t>
            </a:r>
            <a:r>
              <a:rPr lang="en-IN" sz="2000" dirty="0" err="1" smtClean="0">
                <a:latin typeface="Cambria" pitchFamily="18" charset="0"/>
                <a:ea typeface="Cambria" pitchFamily="18" charset="0"/>
              </a:rPr>
              <a:t>x,F</a:t>
            </a:r>
            <a:r>
              <a:rPr lang="en-IN" sz="2000" dirty="0" smtClean="0">
                <a:latin typeface="Cambria" pitchFamily="18" charset="0"/>
                <a:ea typeface="Cambria" pitchFamily="18" charset="0"/>
              </a:rPr>
              <a:t>(y)) ,  P(</a:t>
            </a:r>
            <a:r>
              <a:rPr lang="en-IN" sz="2000" dirty="0" err="1" smtClean="0">
                <a:latin typeface="Cambria" pitchFamily="18" charset="0"/>
                <a:ea typeface="Cambria" pitchFamily="18" charset="0"/>
              </a:rPr>
              <a:t>a,F</a:t>
            </a:r>
            <a:r>
              <a:rPr lang="en-IN" sz="2000" dirty="0" smtClean="0">
                <a:latin typeface="Cambria" pitchFamily="18" charset="0"/>
                <a:ea typeface="Cambria" pitchFamily="18" charset="0"/>
              </a:rPr>
              <a:t>(g(z))).</a:t>
            </a:r>
          </a:p>
          <a:p>
            <a:pPr marL="0" indent="0">
              <a:buNone/>
            </a:pPr>
            <a:r>
              <a:rPr lang="en-IN" sz="2000" dirty="0">
                <a:latin typeface="Cambria" pitchFamily="18" charset="0"/>
                <a:ea typeface="Cambria" pitchFamily="18" charset="0"/>
              </a:rPr>
              <a:t>	</a:t>
            </a:r>
            <a:r>
              <a:rPr lang="en-IN" sz="2000" dirty="0" smtClean="0">
                <a:latin typeface="Cambria" pitchFamily="18" charset="0"/>
                <a:ea typeface="Cambria" pitchFamily="18" charset="0"/>
              </a:rPr>
              <a:t>Unification : [a/x , g(z)/y]</a:t>
            </a:r>
          </a:p>
          <a:p>
            <a:r>
              <a:rPr lang="en-IN" sz="2000" dirty="0" smtClean="0">
                <a:latin typeface="Cambria" pitchFamily="18" charset="0"/>
                <a:ea typeface="Cambria" pitchFamily="18" charset="0"/>
              </a:rPr>
              <a:t>In the above example, </a:t>
            </a:r>
            <a:r>
              <a:rPr lang="en-IN" sz="2000" dirty="0" smtClean="0">
                <a:solidFill>
                  <a:srgbClr val="FFC000"/>
                </a:solidFill>
                <a:latin typeface="Cambria" pitchFamily="18" charset="0"/>
                <a:ea typeface="Cambria" pitchFamily="18" charset="0"/>
              </a:rPr>
              <a:t>substitute x with a, and y with g(z) and it will be </a:t>
            </a:r>
            <a:r>
              <a:rPr lang="en-IN" sz="2000" dirty="0" err="1" smtClean="0">
                <a:solidFill>
                  <a:srgbClr val="FFC000"/>
                </a:solidFill>
                <a:latin typeface="Cambria" pitchFamily="18" charset="0"/>
                <a:ea typeface="Cambria" pitchFamily="18" charset="0"/>
              </a:rPr>
              <a:t>represnted</a:t>
            </a:r>
            <a:r>
              <a:rPr lang="en-IN" sz="2000" dirty="0" smtClean="0">
                <a:solidFill>
                  <a:srgbClr val="FFC000"/>
                </a:solidFill>
                <a:latin typeface="Cambria" pitchFamily="18" charset="0"/>
                <a:ea typeface="Cambria" pitchFamily="18" charset="0"/>
              </a:rPr>
              <a:t> as a/x and g(z)/y</a:t>
            </a:r>
            <a:r>
              <a:rPr lang="en-IN" sz="2000" dirty="0" smtClean="0">
                <a:latin typeface="Cambria" pitchFamily="18" charset="0"/>
                <a:ea typeface="Cambria" pitchFamily="18" charset="0"/>
              </a:rPr>
              <a:t>.</a:t>
            </a:r>
          </a:p>
          <a:p>
            <a:r>
              <a:rPr lang="en-IN" sz="2000" dirty="0" smtClean="0">
                <a:latin typeface="Cambria" pitchFamily="18" charset="0"/>
                <a:ea typeface="Cambria" pitchFamily="18" charset="0"/>
              </a:rPr>
              <a:t>With both the </a:t>
            </a:r>
            <a:r>
              <a:rPr lang="en-IN" sz="2000" dirty="0" err="1" smtClean="0">
                <a:latin typeface="Cambria" pitchFamily="18" charset="0"/>
                <a:ea typeface="Cambria" pitchFamily="18" charset="0"/>
              </a:rPr>
              <a:t>subsitutions</a:t>
            </a:r>
            <a:r>
              <a:rPr lang="en-IN" sz="2000" dirty="0" smtClean="0">
                <a:latin typeface="Cambria" pitchFamily="18" charset="0"/>
                <a:ea typeface="Cambria" pitchFamily="18" charset="0"/>
              </a:rPr>
              <a:t>, the first expression will be identical to </a:t>
            </a:r>
            <a:r>
              <a:rPr lang="en-IN" sz="2000" dirty="0" err="1" smtClean="0">
                <a:latin typeface="Cambria" pitchFamily="18" charset="0"/>
                <a:ea typeface="Cambria" pitchFamily="18" charset="0"/>
              </a:rPr>
              <a:t>thesecond</a:t>
            </a:r>
            <a:r>
              <a:rPr lang="en-IN" sz="2000" dirty="0" smtClean="0">
                <a:latin typeface="Cambria" pitchFamily="18" charset="0"/>
                <a:ea typeface="Cambria" pitchFamily="18" charset="0"/>
              </a:rPr>
              <a:t> expression and the substitution set </a:t>
            </a:r>
            <a:r>
              <a:rPr lang="en-IN" sz="2000" dirty="0" err="1" smtClean="0">
                <a:latin typeface="Cambria" pitchFamily="18" charset="0"/>
                <a:ea typeface="Cambria" pitchFamily="18" charset="0"/>
              </a:rPr>
              <a:t>wiil</a:t>
            </a:r>
            <a:r>
              <a:rPr lang="en-IN" sz="2000" dirty="0" smtClean="0">
                <a:latin typeface="Cambria" pitchFamily="18" charset="0"/>
                <a:ea typeface="Cambria" pitchFamily="18" charset="0"/>
              </a:rPr>
              <a:t> be </a:t>
            </a:r>
          </a:p>
          <a:p>
            <a:pPr marL="0" indent="0">
              <a:buNone/>
            </a:pPr>
            <a:r>
              <a:rPr lang="en-IN" sz="2000" dirty="0">
                <a:latin typeface="Cambria" pitchFamily="18" charset="0"/>
                <a:ea typeface="Cambria" pitchFamily="18" charset="0"/>
              </a:rPr>
              <a:t>	</a:t>
            </a:r>
            <a:r>
              <a:rPr lang="en-IN" sz="2000" dirty="0" smtClean="0">
                <a:latin typeface="Cambria" pitchFamily="18" charset="0"/>
                <a:ea typeface="Cambria" pitchFamily="18" charset="0"/>
              </a:rPr>
              <a:t>	[a/x , g(z)/y] .</a:t>
            </a:r>
          </a:p>
          <a:p>
            <a:pPr marL="0" indent="0">
              <a:buNone/>
            </a:pP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val="821588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r>
              <a:rPr lang="en-IN" sz="2000" b="1" u="sng" dirty="0" smtClean="0">
                <a:latin typeface="Cambria" pitchFamily="18" charset="0"/>
                <a:ea typeface="Cambria" pitchFamily="18" charset="0"/>
              </a:rPr>
              <a:t>Conditions for Unification:</a:t>
            </a:r>
          </a:p>
          <a:p>
            <a:r>
              <a:rPr lang="en-IN" sz="2000" dirty="0" smtClean="0">
                <a:solidFill>
                  <a:srgbClr val="FFC000"/>
                </a:solidFill>
                <a:latin typeface="Cambria" pitchFamily="18" charset="0"/>
                <a:ea typeface="Cambria" pitchFamily="18" charset="0"/>
              </a:rPr>
              <a:t>Predicate symbol must be same </a:t>
            </a:r>
            <a:r>
              <a:rPr lang="en-IN" sz="2000" dirty="0" smtClean="0">
                <a:latin typeface="Cambria" pitchFamily="18" charset="0"/>
                <a:ea typeface="Cambria" pitchFamily="18" charset="0"/>
              </a:rPr>
              <a:t>,atoms or expressions with different predicate symbol can never be unified.</a:t>
            </a:r>
          </a:p>
          <a:p>
            <a:r>
              <a:rPr lang="en-IN" sz="2000" dirty="0" smtClean="0">
                <a:latin typeface="Cambria" pitchFamily="18" charset="0"/>
                <a:ea typeface="Cambria" pitchFamily="18" charset="0"/>
              </a:rPr>
              <a:t>Number of arguments in both expressions must be </a:t>
            </a:r>
            <a:r>
              <a:rPr lang="en-IN" sz="2000" dirty="0" smtClean="0">
                <a:solidFill>
                  <a:srgbClr val="FFC000"/>
                </a:solidFill>
                <a:latin typeface="Cambria" pitchFamily="18" charset="0"/>
                <a:ea typeface="Cambria" pitchFamily="18" charset="0"/>
              </a:rPr>
              <a:t>identical.</a:t>
            </a:r>
          </a:p>
          <a:p>
            <a:r>
              <a:rPr lang="en-IN" sz="2000" dirty="0" smtClean="0">
                <a:latin typeface="Cambria" pitchFamily="18" charset="0"/>
                <a:ea typeface="Cambria" pitchFamily="18" charset="0"/>
              </a:rPr>
              <a:t>Unification will fail if there are </a:t>
            </a:r>
            <a:r>
              <a:rPr lang="en-IN" sz="2000" dirty="0" smtClean="0">
                <a:solidFill>
                  <a:srgbClr val="FFC000"/>
                </a:solidFill>
                <a:latin typeface="Cambria" pitchFamily="18" charset="0"/>
                <a:ea typeface="Cambria" pitchFamily="18" charset="0"/>
              </a:rPr>
              <a:t>two similar variables present in same expression. </a:t>
            </a:r>
            <a:endParaRPr lang="en-IN" sz="2000" dirty="0">
              <a:solidFill>
                <a:srgbClr val="FFC000"/>
              </a:solidFill>
              <a:latin typeface="Cambria" pitchFamily="18" charset="0"/>
              <a:ea typeface="Cambria" pitchFamily="18" charset="0"/>
            </a:endParaRPr>
          </a:p>
        </p:txBody>
      </p:sp>
    </p:spTree>
    <p:extLst>
      <p:ext uri="{BB962C8B-B14F-4D97-AF65-F5344CB8AC3E}">
        <p14:creationId xmlns:p14="http://schemas.microsoft.com/office/powerpoint/2010/main" val="388592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404664"/>
            <a:ext cx="7924800" cy="6048672"/>
          </a:xfrm>
        </p:spPr>
        <p:txBody>
          <a:bodyPr>
            <a:normAutofit/>
          </a:bodyPr>
          <a:lstStyle/>
          <a:p>
            <a:pPr marL="0" indent="0">
              <a:buNone/>
            </a:pPr>
            <a:r>
              <a:rPr lang="en-IN" sz="2000" b="1" u="sng" dirty="0" smtClean="0">
                <a:latin typeface="Cambria" pitchFamily="18" charset="0"/>
                <a:ea typeface="Cambria" pitchFamily="18" charset="0"/>
              </a:rPr>
              <a:t>UNIFICATION ALGORITHM:</a:t>
            </a:r>
          </a:p>
          <a:p>
            <a:r>
              <a:rPr lang="en-IN" sz="2000" b="1" dirty="0">
                <a:latin typeface="Cambria" pitchFamily="18" charset="0"/>
                <a:ea typeface="Cambria" pitchFamily="18" charset="0"/>
              </a:rPr>
              <a:t>Algorithm: </a:t>
            </a:r>
            <a:r>
              <a:rPr lang="en-IN" sz="2000" b="1" dirty="0" smtClean="0">
                <a:latin typeface="Cambria" pitchFamily="18" charset="0"/>
                <a:ea typeface="Cambria" pitchFamily="18" charset="0"/>
              </a:rPr>
              <a:t>Unify(</a:t>
            </a:r>
            <a:r>
              <a:rPr lang="en-IN" sz="2000" b="1" dirty="0">
                <a:latin typeface="Cambria" pitchFamily="18" charset="0"/>
                <a:ea typeface="Cambria" pitchFamily="18" charset="0"/>
              </a:rPr>
              <a:t>L</a:t>
            </a:r>
            <a:r>
              <a:rPr lang="el-GR" sz="2000" b="1" baseline="-25000" dirty="0" smtClean="0">
                <a:latin typeface="Cambria" pitchFamily="18" charset="0"/>
                <a:ea typeface="Cambria" pitchFamily="18" charset="0"/>
              </a:rPr>
              <a:t>1</a:t>
            </a:r>
            <a:r>
              <a:rPr lang="el-GR" sz="2000" b="1" dirty="0">
                <a:latin typeface="Cambria" pitchFamily="18" charset="0"/>
                <a:ea typeface="Cambria" pitchFamily="18" charset="0"/>
              </a:rPr>
              <a:t>, </a:t>
            </a:r>
            <a:r>
              <a:rPr lang="en-IN" sz="2000" b="1" dirty="0" smtClean="0">
                <a:latin typeface="Cambria" pitchFamily="18" charset="0"/>
                <a:ea typeface="Cambria" pitchFamily="18" charset="0"/>
              </a:rPr>
              <a:t>L</a:t>
            </a:r>
            <a:r>
              <a:rPr lang="el-GR" sz="2000" b="1" baseline="-25000" dirty="0" smtClean="0">
                <a:latin typeface="Cambria" pitchFamily="18" charset="0"/>
                <a:ea typeface="Cambria" pitchFamily="18" charset="0"/>
              </a:rPr>
              <a:t>2</a:t>
            </a:r>
            <a:r>
              <a:rPr lang="el-GR" sz="2000" b="1" dirty="0" smtClean="0">
                <a:latin typeface="Cambria" pitchFamily="18" charset="0"/>
                <a:ea typeface="Cambria" pitchFamily="18" charset="0"/>
              </a:rPr>
              <a:t>)</a:t>
            </a:r>
            <a:endParaRPr lang="en-IN" sz="2000" b="1" dirty="0" smtClean="0">
              <a:latin typeface="Cambria" pitchFamily="18" charset="0"/>
              <a:ea typeface="Cambria" pitchFamily="18" charset="0"/>
            </a:endParaRPr>
          </a:p>
          <a:p>
            <a:r>
              <a:rPr lang="en-IN" sz="2000" dirty="0">
                <a:latin typeface="Cambria" pitchFamily="18" charset="0"/>
                <a:ea typeface="Cambria" pitchFamily="18" charset="0"/>
              </a:rPr>
              <a:t>Step. 1: If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1</a:t>
            </a:r>
            <a:r>
              <a:rPr lang="en-IN" sz="2000" dirty="0" smtClean="0">
                <a:latin typeface="Cambria" pitchFamily="18" charset="0"/>
                <a:ea typeface="Cambria" pitchFamily="18" charset="0"/>
              </a:rPr>
              <a:t> </a:t>
            </a:r>
            <a:r>
              <a:rPr lang="en-IN" sz="2000" dirty="0">
                <a:latin typeface="Cambria" pitchFamily="18" charset="0"/>
                <a:ea typeface="Cambria" pitchFamily="18" charset="0"/>
              </a:rPr>
              <a:t>or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2</a:t>
            </a:r>
            <a:r>
              <a:rPr lang="en-IN" sz="2000" dirty="0" smtClean="0">
                <a:latin typeface="Cambria" pitchFamily="18" charset="0"/>
                <a:ea typeface="Cambria" pitchFamily="18" charset="0"/>
              </a:rPr>
              <a:t> </a:t>
            </a:r>
            <a:r>
              <a:rPr lang="en-IN" sz="2000" dirty="0">
                <a:latin typeface="Cambria" pitchFamily="18" charset="0"/>
                <a:ea typeface="Cambria" pitchFamily="18" charset="0"/>
              </a:rPr>
              <a:t>is a variable or constant, then</a:t>
            </a:r>
            <a:r>
              <a:rPr lang="en-IN" sz="2000" dirty="0" smtClean="0">
                <a:latin typeface="Cambria" pitchFamily="18" charset="0"/>
                <a:ea typeface="Cambria" pitchFamily="18" charset="0"/>
              </a:rPr>
              <a:t>:</a:t>
            </a:r>
          </a:p>
          <a:p>
            <a:pPr marL="0" indent="0">
              <a:buNone/>
            </a:pPr>
            <a:r>
              <a:rPr lang="en-IN" sz="2000" dirty="0">
                <a:latin typeface="Cambria" pitchFamily="18" charset="0"/>
                <a:ea typeface="Cambria" pitchFamily="18" charset="0"/>
              </a:rPr>
              <a:t>	</a:t>
            </a:r>
            <a:r>
              <a:rPr lang="en-IN" sz="2000" dirty="0" smtClean="0">
                <a:latin typeface="Cambria" pitchFamily="18" charset="0"/>
                <a:ea typeface="Cambria" pitchFamily="18" charset="0"/>
              </a:rPr>
              <a:t> </a:t>
            </a:r>
            <a:r>
              <a:rPr lang="en-IN" sz="2000" dirty="0">
                <a:latin typeface="Cambria" pitchFamily="18" charset="0"/>
                <a:ea typeface="Cambria" pitchFamily="18" charset="0"/>
              </a:rPr>
              <a:t>a) If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1</a:t>
            </a:r>
            <a:r>
              <a:rPr lang="en-IN" sz="2000" dirty="0" smtClean="0">
                <a:latin typeface="Cambria" pitchFamily="18" charset="0"/>
                <a:ea typeface="Cambria" pitchFamily="18" charset="0"/>
              </a:rPr>
              <a:t> </a:t>
            </a:r>
            <a:r>
              <a:rPr lang="en-IN" sz="2000" dirty="0">
                <a:latin typeface="Cambria" pitchFamily="18" charset="0"/>
                <a:ea typeface="Cambria" pitchFamily="18" charset="0"/>
              </a:rPr>
              <a:t>or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2</a:t>
            </a:r>
            <a:r>
              <a:rPr lang="en-IN" sz="2000" dirty="0" smtClean="0">
                <a:latin typeface="Cambria" pitchFamily="18" charset="0"/>
                <a:ea typeface="Cambria" pitchFamily="18" charset="0"/>
              </a:rPr>
              <a:t> </a:t>
            </a:r>
            <a:r>
              <a:rPr lang="en-IN" sz="2000" dirty="0">
                <a:latin typeface="Cambria" pitchFamily="18" charset="0"/>
                <a:ea typeface="Cambria" pitchFamily="18" charset="0"/>
              </a:rPr>
              <a:t>are identical, then return NIL</a:t>
            </a:r>
            <a:r>
              <a:rPr lang="en-IN" sz="2000" dirty="0" smtClean="0">
                <a:latin typeface="Cambria" pitchFamily="18" charset="0"/>
                <a:ea typeface="Cambria" pitchFamily="18" charset="0"/>
              </a:rPr>
              <a:t>.</a:t>
            </a:r>
          </a:p>
          <a:p>
            <a:pPr marL="0" indent="0">
              <a:buNone/>
            </a:pPr>
            <a:r>
              <a:rPr lang="en-IN" sz="2000" dirty="0">
                <a:latin typeface="Cambria" pitchFamily="18" charset="0"/>
                <a:ea typeface="Cambria" pitchFamily="18" charset="0"/>
              </a:rPr>
              <a:t>	</a:t>
            </a:r>
            <a:r>
              <a:rPr lang="en-IN" sz="2000" dirty="0" smtClean="0">
                <a:latin typeface="Cambria" pitchFamily="18" charset="0"/>
                <a:ea typeface="Cambria" pitchFamily="18" charset="0"/>
              </a:rPr>
              <a:t> </a:t>
            </a:r>
            <a:r>
              <a:rPr lang="en-IN" sz="2000" dirty="0">
                <a:latin typeface="Cambria" pitchFamily="18" charset="0"/>
                <a:ea typeface="Cambria" pitchFamily="18" charset="0"/>
              </a:rPr>
              <a:t>b) Else if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1</a:t>
            </a:r>
            <a:r>
              <a:rPr lang="en-IN" sz="2000" dirty="0" smtClean="0">
                <a:latin typeface="Cambria" pitchFamily="18" charset="0"/>
                <a:ea typeface="Cambria" pitchFamily="18" charset="0"/>
              </a:rPr>
              <a:t>is </a:t>
            </a:r>
            <a:r>
              <a:rPr lang="en-IN" sz="2000" dirty="0">
                <a:latin typeface="Cambria" pitchFamily="18" charset="0"/>
                <a:ea typeface="Cambria" pitchFamily="18" charset="0"/>
              </a:rPr>
              <a:t>a variable, </a:t>
            </a:r>
            <a:endParaRPr lang="en-IN" sz="2000" dirty="0" smtClean="0">
              <a:latin typeface="Cambria" pitchFamily="18" charset="0"/>
              <a:ea typeface="Cambria" pitchFamily="18" charset="0"/>
            </a:endParaRPr>
          </a:p>
          <a:p>
            <a:pPr marL="0" indent="0">
              <a:buNone/>
            </a:pPr>
            <a:r>
              <a:rPr lang="en-IN" sz="2000" dirty="0">
                <a:latin typeface="Cambria" pitchFamily="18" charset="0"/>
                <a:ea typeface="Cambria" pitchFamily="18" charset="0"/>
              </a:rPr>
              <a:t>	</a:t>
            </a:r>
            <a:r>
              <a:rPr lang="en-IN" sz="2000" dirty="0" smtClean="0">
                <a:latin typeface="Cambria" pitchFamily="18" charset="0"/>
                <a:ea typeface="Cambria" pitchFamily="18" charset="0"/>
              </a:rPr>
              <a:t>	a</a:t>
            </a:r>
            <a:r>
              <a:rPr lang="en-IN" sz="2000" dirty="0">
                <a:latin typeface="Cambria" pitchFamily="18" charset="0"/>
                <a:ea typeface="Cambria" pitchFamily="18" charset="0"/>
              </a:rPr>
              <a:t>. then if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1</a:t>
            </a:r>
            <a:r>
              <a:rPr lang="en-IN" sz="2000" dirty="0" smtClean="0">
                <a:latin typeface="Cambria" pitchFamily="18" charset="0"/>
                <a:ea typeface="Cambria" pitchFamily="18" charset="0"/>
              </a:rPr>
              <a:t> </a:t>
            </a:r>
            <a:r>
              <a:rPr lang="en-IN" sz="2000" dirty="0">
                <a:latin typeface="Cambria" pitchFamily="18" charset="0"/>
                <a:ea typeface="Cambria" pitchFamily="18" charset="0"/>
              </a:rPr>
              <a:t>occurs in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2</a:t>
            </a:r>
            <a:r>
              <a:rPr lang="en-IN" sz="2000" dirty="0">
                <a:latin typeface="Cambria" pitchFamily="18" charset="0"/>
                <a:ea typeface="Cambria" pitchFamily="18" charset="0"/>
              </a:rPr>
              <a:t>, then return FAILURE </a:t>
            </a:r>
            <a:endParaRPr lang="en-IN" sz="2000" dirty="0" smtClean="0">
              <a:latin typeface="Cambria" pitchFamily="18" charset="0"/>
              <a:ea typeface="Cambria" pitchFamily="18" charset="0"/>
            </a:endParaRPr>
          </a:p>
          <a:p>
            <a:pPr marL="0" indent="0">
              <a:buNone/>
            </a:pPr>
            <a:r>
              <a:rPr lang="en-IN" sz="2000" dirty="0">
                <a:latin typeface="Cambria" pitchFamily="18" charset="0"/>
                <a:ea typeface="Cambria" pitchFamily="18" charset="0"/>
              </a:rPr>
              <a:t>	</a:t>
            </a:r>
            <a:r>
              <a:rPr lang="en-IN" sz="2000" dirty="0" smtClean="0">
                <a:latin typeface="Cambria" pitchFamily="18" charset="0"/>
                <a:ea typeface="Cambria" pitchFamily="18" charset="0"/>
              </a:rPr>
              <a:t>	b</a:t>
            </a:r>
            <a:r>
              <a:rPr lang="en-IN" sz="2000" dirty="0">
                <a:latin typeface="Cambria" pitchFamily="18" charset="0"/>
                <a:ea typeface="Cambria" pitchFamily="18" charset="0"/>
              </a:rPr>
              <a:t>. Else return {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2</a:t>
            </a:r>
            <a:r>
              <a:rPr lang="en-IN" sz="2000" dirty="0">
                <a:latin typeface="Cambria" pitchFamily="18" charset="0"/>
                <a:ea typeface="Cambria" pitchFamily="18" charset="0"/>
              </a:rPr>
              <a:t>/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1</a:t>
            </a:r>
            <a:r>
              <a:rPr lang="en-IN" sz="2000" dirty="0">
                <a:latin typeface="Cambria" pitchFamily="18" charset="0"/>
                <a:ea typeface="Cambria" pitchFamily="18" charset="0"/>
              </a:rPr>
              <a:t>)}. </a:t>
            </a:r>
            <a:endParaRPr lang="en-IN" sz="2000" dirty="0" smtClean="0">
              <a:latin typeface="Cambria" pitchFamily="18" charset="0"/>
              <a:ea typeface="Cambria" pitchFamily="18" charset="0"/>
            </a:endParaRPr>
          </a:p>
          <a:p>
            <a:pPr marL="0" indent="0">
              <a:buNone/>
            </a:pPr>
            <a:r>
              <a:rPr lang="en-IN" sz="2000" dirty="0">
                <a:latin typeface="Cambria" pitchFamily="18" charset="0"/>
                <a:ea typeface="Cambria" pitchFamily="18" charset="0"/>
              </a:rPr>
              <a:t>	</a:t>
            </a:r>
            <a:r>
              <a:rPr lang="en-IN" sz="2000" dirty="0" smtClean="0">
                <a:latin typeface="Cambria" pitchFamily="18" charset="0"/>
                <a:ea typeface="Cambria" pitchFamily="18" charset="0"/>
              </a:rPr>
              <a:t>c</a:t>
            </a:r>
            <a:r>
              <a:rPr lang="en-IN" sz="2000" dirty="0">
                <a:latin typeface="Cambria" pitchFamily="18" charset="0"/>
                <a:ea typeface="Cambria" pitchFamily="18" charset="0"/>
              </a:rPr>
              <a:t>) Else if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2</a:t>
            </a:r>
            <a:r>
              <a:rPr lang="en-IN" sz="2000" dirty="0" smtClean="0">
                <a:latin typeface="Cambria" pitchFamily="18" charset="0"/>
                <a:ea typeface="Cambria" pitchFamily="18" charset="0"/>
              </a:rPr>
              <a:t> </a:t>
            </a:r>
            <a:r>
              <a:rPr lang="en-IN" sz="2000" dirty="0">
                <a:latin typeface="Cambria" pitchFamily="18" charset="0"/>
                <a:ea typeface="Cambria" pitchFamily="18" charset="0"/>
              </a:rPr>
              <a:t>is a variable, </a:t>
            </a:r>
            <a:endParaRPr lang="en-IN" sz="2000" dirty="0" smtClean="0">
              <a:latin typeface="Cambria" pitchFamily="18" charset="0"/>
              <a:ea typeface="Cambria" pitchFamily="18" charset="0"/>
            </a:endParaRPr>
          </a:p>
          <a:p>
            <a:pPr marL="0" indent="0">
              <a:buNone/>
            </a:pPr>
            <a:r>
              <a:rPr lang="en-IN" sz="2000" dirty="0">
                <a:latin typeface="Cambria" pitchFamily="18" charset="0"/>
                <a:ea typeface="Cambria" pitchFamily="18" charset="0"/>
              </a:rPr>
              <a:t>	</a:t>
            </a:r>
            <a:r>
              <a:rPr lang="en-IN" sz="2000" dirty="0" smtClean="0">
                <a:latin typeface="Cambria" pitchFamily="18" charset="0"/>
                <a:ea typeface="Cambria" pitchFamily="18" charset="0"/>
              </a:rPr>
              <a:t>	a</a:t>
            </a:r>
            <a:r>
              <a:rPr lang="en-IN" sz="2000" dirty="0">
                <a:latin typeface="Cambria" pitchFamily="18" charset="0"/>
                <a:ea typeface="Cambria" pitchFamily="18" charset="0"/>
              </a:rPr>
              <a:t>. If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2</a:t>
            </a:r>
            <a:r>
              <a:rPr lang="en-IN" sz="2000" dirty="0" smtClean="0">
                <a:latin typeface="Cambria" pitchFamily="18" charset="0"/>
                <a:ea typeface="Cambria" pitchFamily="18" charset="0"/>
              </a:rPr>
              <a:t> </a:t>
            </a:r>
            <a:r>
              <a:rPr lang="en-IN" sz="2000" dirty="0">
                <a:latin typeface="Cambria" pitchFamily="18" charset="0"/>
                <a:ea typeface="Cambria" pitchFamily="18" charset="0"/>
              </a:rPr>
              <a:t>occurs in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1</a:t>
            </a:r>
            <a:r>
              <a:rPr lang="en-IN" sz="2000" dirty="0" smtClean="0">
                <a:latin typeface="Cambria" pitchFamily="18" charset="0"/>
                <a:ea typeface="Cambria" pitchFamily="18" charset="0"/>
              </a:rPr>
              <a:t> </a:t>
            </a:r>
            <a:r>
              <a:rPr lang="en-IN" sz="2000" dirty="0">
                <a:latin typeface="Cambria" pitchFamily="18" charset="0"/>
                <a:ea typeface="Cambria" pitchFamily="18" charset="0"/>
              </a:rPr>
              <a:t>then return FAILURE</a:t>
            </a:r>
            <a:r>
              <a:rPr lang="en-IN" sz="2000" dirty="0" smtClean="0">
                <a:latin typeface="Cambria" pitchFamily="18" charset="0"/>
                <a:ea typeface="Cambria" pitchFamily="18" charset="0"/>
              </a:rPr>
              <a:t>,</a:t>
            </a:r>
          </a:p>
          <a:p>
            <a:pPr marL="0" indent="0">
              <a:buNone/>
            </a:pPr>
            <a:r>
              <a:rPr lang="en-IN" sz="2000" dirty="0">
                <a:latin typeface="Cambria" pitchFamily="18" charset="0"/>
                <a:ea typeface="Cambria" pitchFamily="18" charset="0"/>
              </a:rPr>
              <a:t>	</a:t>
            </a:r>
            <a:r>
              <a:rPr lang="en-IN" sz="2000" dirty="0" smtClean="0">
                <a:latin typeface="Cambria" pitchFamily="18" charset="0"/>
                <a:ea typeface="Cambria" pitchFamily="18" charset="0"/>
              </a:rPr>
              <a:t>	 </a:t>
            </a:r>
            <a:r>
              <a:rPr lang="en-IN" sz="2000" dirty="0">
                <a:latin typeface="Cambria" pitchFamily="18" charset="0"/>
                <a:ea typeface="Cambria" pitchFamily="18" charset="0"/>
              </a:rPr>
              <a:t>b. Else return {(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1</a:t>
            </a:r>
            <a:r>
              <a:rPr lang="en-IN" sz="2000" dirty="0">
                <a:latin typeface="Cambria" pitchFamily="18" charset="0"/>
                <a:ea typeface="Cambria" pitchFamily="18" charset="0"/>
              </a:rPr>
              <a:t>/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2</a:t>
            </a:r>
            <a:r>
              <a:rPr lang="en-IN" sz="2000" dirty="0">
                <a:latin typeface="Cambria" pitchFamily="18" charset="0"/>
                <a:ea typeface="Cambria" pitchFamily="18" charset="0"/>
              </a:rPr>
              <a:t>)}. </a:t>
            </a:r>
            <a:endParaRPr lang="en-IN" sz="2000" dirty="0" smtClean="0">
              <a:latin typeface="Cambria" pitchFamily="18" charset="0"/>
              <a:ea typeface="Cambria" pitchFamily="18" charset="0"/>
            </a:endParaRPr>
          </a:p>
          <a:p>
            <a:pPr marL="0" indent="0">
              <a:buNone/>
            </a:pPr>
            <a:r>
              <a:rPr lang="en-IN" sz="2000" dirty="0">
                <a:latin typeface="Cambria" pitchFamily="18" charset="0"/>
                <a:ea typeface="Cambria" pitchFamily="18" charset="0"/>
              </a:rPr>
              <a:t>	</a:t>
            </a:r>
            <a:r>
              <a:rPr lang="en-IN" sz="2000" dirty="0" smtClean="0">
                <a:latin typeface="Cambria" pitchFamily="18" charset="0"/>
                <a:ea typeface="Cambria" pitchFamily="18" charset="0"/>
              </a:rPr>
              <a:t>d</a:t>
            </a:r>
            <a:r>
              <a:rPr lang="en-IN" sz="2000" dirty="0">
                <a:latin typeface="Cambria" pitchFamily="18" charset="0"/>
                <a:ea typeface="Cambria" pitchFamily="18" charset="0"/>
              </a:rPr>
              <a:t>) Else return FAILURE. </a:t>
            </a:r>
          </a:p>
        </p:txBody>
      </p:sp>
    </p:spTree>
    <p:extLst>
      <p:ext uri="{BB962C8B-B14F-4D97-AF65-F5344CB8AC3E}">
        <p14:creationId xmlns:p14="http://schemas.microsoft.com/office/powerpoint/2010/main" val="3329877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764704"/>
            <a:ext cx="8138864" cy="5328592"/>
          </a:xfrm>
        </p:spPr>
        <p:txBody>
          <a:bodyPr>
            <a:noAutofit/>
          </a:bodyPr>
          <a:lstStyle/>
          <a:p>
            <a:r>
              <a:rPr lang="en-IN" sz="2000" dirty="0">
                <a:latin typeface="Cambria" pitchFamily="18" charset="0"/>
                <a:ea typeface="Cambria" pitchFamily="18" charset="0"/>
              </a:rPr>
              <a:t>Step.2: If the initial Predicate symbol in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1</a:t>
            </a:r>
            <a:r>
              <a:rPr lang="en-IN" sz="2000" dirty="0" smtClean="0">
                <a:latin typeface="Cambria" pitchFamily="18" charset="0"/>
                <a:ea typeface="Cambria" pitchFamily="18" charset="0"/>
              </a:rPr>
              <a:t> </a:t>
            </a:r>
            <a:r>
              <a:rPr lang="en-IN" sz="2000" dirty="0">
                <a:latin typeface="Cambria" pitchFamily="18" charset="0"/>
                <a:ea typeface="Cambria" pitchFamily="18" charset="0"/>
              </a:rPr>
              <a:t>and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2</a:t>
            </a:r>
            <a:r>
              <a:rPr lang="en-IN" sz="2000" dirty="0" smtClean="0">
                <a:latin typeface="Cambria" pitchFamily="18" charset="0"/>
                <a:ea typeface="Cambria" pitchFamily="18" charset="0"/>
              </a:rPr>
              <a:t> </a:t>
            </a:r>
            <a:r>
              <a:rPr lang="en-IN" sz="2000" dirty="0">
                <a:latin typeface="Cambria" pitchFamily="18" charset="0"/>
                <a:ea typeface="Cambria" pitchFamily="18" charset="0"/>
              </a:rPr>
              <a:t>are not same, then return FAILURE. </a:t>
            </a:r>
            <a:endParaRPr lang="en-IN" sz="2000" dirty="0" smtClean="0">
              <a:latin typeface="Cambria" pitchFamily="18" charset="0"/>
              <a:ea typeface="Cambria" pitchFamily="18" charset="0"/>
            </a:endParaRPr>
          </a:p>
          <a:p>
            <a:r>
              <a:rPr lang="en-IN" sz="2000" dirty="0" smtClean="0">
                <a:latin typeface="Cambria" pitchFamily="18" charset="0"/>
                <a:ea typeface="Cambria" pitchFamily="18" charset="0"/>
              </a:rPr>
              <a:t>Step</a:t>
            </a:r>
            <a:r>
              <a:rPr lang="en-IN" sz="2000" dirty="0">
                <a:latin typeface="Cambria" pitchFamily="18" charset="0"/>
                <a:ea typeface="Cambria" pitchFamily="18" charset="0"/>
              </a:rPr>
              <a:t>. 3: IF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1</a:t>
            </a:r>
            <a:r>
              <a:rPr lang="en-IN" sz="2000" dirty="0" smtClean="0">
                <a:latin typeface="Cambria" pitchFamily="18" charset="0"/>
                <a:ea typeface="Cambria" pitchFamily="18" charset="0"/>
              </a:rPr>
              <a:t> </a:t>
            </a:r>
            <a:r>
              <a:rPr lang="en-IN" sz="2000" dirty="0">
                <a:latin typeface="Cambria" pitchFamily="18" charset="0"/>
                <a:ea typeface="Cambria" pitchFamily="18" charset="0"/>
              </a:rPr>
              <a:t>and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2</a:t>
            </a:r>
            <a:r>
              <a:rPr lang="en-IN" sz="2000" dirty="0" smtClean="0">
                <a:latin typeface="Cambria" pitchFamily="18" charset="0"/>
                <a:ea typeface="Cambria" pitchFamily="18" charset="0"/>
              </a:rPr>
              <a:t> </a:t>
            </a:r>
            <a:r>
              <a:rPr lang="en-IN" sz="2000" dirty="0">
                <a:latin typeface="Cambria" pitchFamily="18" charset="0"/>
                <a:ea typeface="Cambria" pitchFamily="18" charset="0"/>
              </a:rPr>
              <a:t>have a different number of arguments, then return FAILURE. </a:t>
            </a:r>
            <a:endParaRPr lang="en-IN" sz="2000" dirty="0" smtClean="0">
              <a:latin typeface="Cambria" pitchFamily="18" charset="0"/>
              <a:ea typeface="Cambria" pitchFamily="18" charset="0"/>
            </a:endParaRPr>
          </a:p>
          <a:p>
            <a:r>
              <a:rPr lang="en-IN" sz="2000" dirty="0" smtClean="0">
                <a:latin typeface="Cambria" pitchFamily="18" charset="0"/>
                <a:ea typeface="Cambria" pitchFamily="18" charset="0"/>
              </a:rPr>
              <a:t>Step</a:t>
            </a:r>
            <a:r>
              <a:rPr lang="en-IN" sz="2000" dirty="0">
                <a:latin typeface="Cambria" pitchFamily="18" charset="0"/>
                <a:ea typeface="Cambria" pitchFamily="18" charset="0"/>
              </a:rPr>
              <a:t>. 4: Set Substitution set(SUBST) to NIL. </a:t>
            </a:r>
            <a:endParaRPr lang="en-IN" sz="2000" dirty="0" smtClean="0">
              <a:latin typeface="Cambria" pitchFamily="18" charset="0"/>
              <a:ea typeface="Cambria" pitchFamily="18" charset="0"/>
            </a:endParaRPr>
          </a:p>
          <a:p>
            <a:r>
              <a:rPr lang="en-IN" sz="2000" dirty="0" smtClean="0">
                <a:latin typeface="Cambria" pitchFamily="18" charset="0"/>
                <a:ea typeface="Cambria" pitchFamily="18" charset="0"/>
              </a:rPr>
              <a:t>Step</a:t>
            </a:r>
            <a:r>
              <a:rPr lang="en-IN" sz="2000" dirty="0">
                <a:latin typeface="Cambria" pitchFamily="18" charset="0"/>
                <a:ea typeface="Cambria" pitchFamily="18" charset="0"/>
              </a:rPr>
              <a:t>. 5: For i=1 to the number of elements in Ψ</a:t>
            </a:r>
            <a:r>
              <a:rPr lang="en-IN" sz="2000" baseline="-25000" dirty="0">
                <a:latin typeface="Cambria" pitchFamily="18" charset="0"/>
                <a:ea typeface="Cambria" pitchFamily="18" charset="0"/>
              </a:rPr>
              <a:t>1</a:t>
            </a:r>
            <a:r>
              <a:rPr lang="en-IN" sz="2000" dirty="0" smtClean="0">
                <a:latin typeface="Cambria" pitchFamily="18" charset="0"/>
                <a:ea typeface="Cambria" pitchFamily="18" charset="0"/>
              </a:rPr>
              <a:t>.</a:t>
            </a:r>
          </a:p>
          <a:p>
            <a:pPr marL="457200" lvl="1" indent="0">
              <a:buNone/>
            </a:pPr>
            <a:r>
              <a:rPr lang="en-IN" sz="2000" dirty="0">
                <a:latin typeface="Cambria" pitchFamily="18" charset="0"/>
                <a:ea typeface="Cambria" pitchFamily="18" charset="0"/>
              </a:rPr>
              <a:t>	</a:t>
            </a:r>
            <a:r>
              <a:rPr lang="en-IN" sz="2000" dirty="0" smtClean="0">
                <a:latin typeface="Cambria" pitchFamily="18" charset="0"/>
                <a:ea typeface="Cambria" pitchFamily="18" charset="0"/>
              </a:rPr>
              <a:t>	 </a:t>
            </a:r>
            <a:r>
              <a:rPr lang="en-IN" sz="2000" dirty="0">
                <a:latin typeface="Cambria" pitchFamily="18" charset="0"/>
                <a:ea typeface="Cambria" pitchFamily="18" charset="0"/>
              </a:rPr>
              <a:t>a) Call Unify function with the </a:t>
            </a:r>
            <a:r>
              <a:rPr lang="en-IN" sz="2000" dirty="0" err="1">
                <a:latin typeface="Cambria" pitchFamily="18" charset="0"/>
                <a:ea typeface="Cambria" pitchFamily="18" charset="0"/>
              </a:rPr>
              <a:t>ith</a:t>
            </a:r>
            <a:r>
              <a:rPr lang="en-IN" sz="2000" dirty="0">
                <a:latin typeface="Cambria" pitchFamily="18" charset="0"/>
                <a:ea typeface="Cambria" pitchFamily="18" charset="0"/>
              </a:rPr>
              <a:t> element of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1</a:t>
            </a:r>
            <a:r>
              <a:rPr lang="en-IN" sz="2000" dirty="0" smtClean="0">
                <a:latin typeface="Cambria" pitchFamily="18" charset="0"/>
                <a:ea typeface="Cambria" pitchFamily="18" charset="0"/>
              </a:rPr>
              <a:t> </a:t>
            </a:r>
            <a:r>
              <a:rPr lang="en-IN" sz="2000" dirty="0">
                <a:latin typeface="Cambria" pitchFamily="18" charset="0"/>
                <a:ea typeface="Cambria" pitchFamily="18" charset="0"/>
              </a:rPr>
              <a:t>and </a:t>
            </a:r>
            <a:r>
              <a:rPr lang="en-IN" sz="2000" dirty="0" err="1">
                <a:latin typeface="Cambria" pitchFamily="18" charset="0"/>
                <a:ea typeface="Cambria" pitchFamily="18" charset="0"/>
              </a:rPr>
              <a:t>ith</a:t>
            </a:r>
            <a:r>
              <a:rPr lang="en-IN" sz="2000" dirty="0">
                <a:latin typeface="Cambria" pitchFamily="18" charset="0"/>
                <a:ea typeface="Cambria" pitchFamily="18" charset="0"/>
              </a:rPr>
              <a:t> element of </a:t>
            </a:r>
            <a:r>
              <a:rPr lang="en-IN" sz="2000" dirty="0" smtClean="0">
                <a:latin typeface="Cambria" pitchFamily="18" charset="0"/>
                <a:ea typeface="Cambria" pitchFamily="18" charset="0"/>
              </a:rPr>
              <a:t>L</a:t>
            </a:r>
            <a:r>
              <a:rPr lang="en-IN" sz="2000" baseline="-25000" dirty="0" smtClean="0">
                <a:latin typeface="Cambria" pitchFamily="18" charset="0"/>
                <a:ea typeface="Cambria" pitchFamily="18" charset="0"/>
              </a:rPr>
              <a:t>2</a:t>
            </a:r>
            <a:r>
              <a:rPr lang="en-IN" sz="2000" dirty="0">
                <a:latin typeface="Cambria" pitchFamily="18" charset="0"/>
                <a:ea typeface="Cambria" pitchFamily="18" charset="0"/>
              </a:rPr>
              <a:t>, and put the result into S. </a:t>
            </a:r>
            <a:endParaRPr lang="en-IN" sz="2000" dirty="0" smtClean="0">
              <a:latin typeface="Cambria" pitchFamily="18" charset="0"/>
              <a:ea typeface="Cambria" pitchFamily="18" charset="0"/>
            </a:endParaRPr>
          </a:p>
          <a:p>
            <a:pPr marL="457200" lvl="1" indent="0">
              <a:buNone/>
            </a:pPr>
            <a:r>
              <a:rPr lang="en-IN" sz="2000" dirty="0">
                <a:latin typeface="Cambria" pitchFamily="18" charset="0"/>
                <a:ea typeface="Cambria" pitchFamily="18" charset="0"/>
              </a:rPr>
              <a:t>	</a:t>
            </a:r>
            <a:r>
              <a:rPr lang="en-IN" sz="2000" dirty="0" smtClean="0">
                <a:latin typeface="Cambria" pitchFamily="18" charset="0"/>
                <a:ea typeface="Cambria" pitchFamily="18" charset="0"/>
              </a:rPr>
              <a:t>	b</a:t>
            </a:r>
            <a:r>
              <a:rPr lang="en-IN" sz="2000" dirty="0">
                <a:latin typeface="Cambria" pitchFamily="18" charset="0"/>
                <a:ea typeface="Cambria" pitchFamily="18" charset="0"/>
              </a:rPr>
              <a:t>) If S = failure then returns </a:t>
            </a:r>
            <a:r>
              <a:rPr lang="en-IN" sz="2000" dirty="0" smtClean="0">
                <a:latin typeface="Cambria" pitchFamily="18" charset="0"/>
                <a:ea typeface="Cambria" pitchFamily="18" charset="0"/>
              </a:rPr>
              <a:t>Failure</a:t>
            </a:r>
          </a:p>
          <a:p>
            <a:pPr marL="457200" lvl="1" indent="0">
              <a:buNone/>
            </a:pPr>
            <a:r>
              <a:rPr lang="en-IN" sz="2000" dirty="0">
                <a:latin typeface="Cambria" pitchFamily="18" charset="0"/>
                <a:ea typeface="Cambria" pitchFamily="18" charset="0"/>
              </a:rPr>
              <a:t>	</a:t>
            </a:r>
            <a:r>
              <a:rPr lang="en-IN" sz="2000" dirty="0" smtClean="0">
                <a:latin typeface="Cambria" pitchFamily="18" charset="0"/>
                <a:ea typeface="Cambria" pitchFamily="18" charset="0"/>
              </a:rPr>
              <a:t>	 </a:t>
            </a:r>
            <a:r>
              <a:rPr lang="en-IN" sz="2000" dirty="0">
                <a:latin typeface="Cambria" pitchFamily="18" charset="0"/>
                <a:ea typeface="Cambria" pitchFamily="18" charset="0"/>
              </a:rPr>
              <a:t>c) If S ≠ NIL then do, </a:t>
            </a:r>
            <a:endParaRPr lang="en-IN" sz="2000" dirty="0" smtClean="0">
              <a:latin typeface="Cambria" pitchFamily="18" charset="0"/>
              <a:ea typeface="Cambria" pitchFamily="18" charset="0"/>
            </a:endParaRPr>
          </a:p>
          <a:p>
            <a:pPr marL="457200" lvl="1" indent="0">
              <a:buNone/>
            </a:pPr>
            <a:r>
              <a:rPr lang="en-IN" sz="2000" dirty="0">
                <a:latin typeface="Cambria" pitchFamily="18" charset="0"/>
                <a:ea typeface="Cambria" pitchFamily="18" charset="0"/>
              </a:rPr>
              <a:t>	</a:t>
            </a:r>
            <a:r>
              <a:rPr lang="en-IN" sz="2000" dirty="0" smtClean="0">
                <a:latin typeface="Cambria" pitchFamily="18" charset="0"/>
                <a:ea typeface="Cambria" pitchFamily="18" charset="0"/>
              </a:rPr>
              <a:t>		a</a:t>
            </a:r>
            <a:r>
              <a:rPr lang="en-IN" sz="2000" dirty="0">
                <a:latin typeface="Cambria" pitchFamily="18" charset="0"/>
                <a:ea typeface="Cambria" pitchFamily="18" charset="0"/>
              </a:rPr>
              <a:t>. Apply S to the remainder of both L1 and L2. </a:t>
            </a:r>
            <a:r>
              <a:rPr lang="en-IN" sz="2000" dirty="0" smtClean="0">
                <a:latin typeface="Cambria" pitchFamily="18" charset="0"/>
                <a:ea typeface="Cambria" pitchFamily="18" charset="0"/>
              </a:rPr>
              <a:t>			b</a:t>
            </a:r>
            <a:r>
              <a:rPr lang="en-IN" sz="2000" dirty="0">
                <a:latin typeface="Cambria" pitchFamily="18" charset="0"/>
                <a:ea typeface="Cambria" pitchFamily="18" charset="0"/>
              </a:rPr>
              <a:t>. SUBST= APPEND(S, SUBST). </a:t>
            </a:r>
            <a:endParaRPr lang="en-IN" sz="2000" dirty="0" smtClean="0">
              <a:latin typeface="Cambria" pitchFamily="18" charset="0"/>
              <a:ea typeface="Cambria" pitchFamily="18" charset="0"/>
            </a:endParaRPr>
          </a:p>
          <a:p>
            <a:r>
              <a:rPr lang="en-IN" sz="2000" dirty="0" smtClean="0">
                <a:latin typeface="Cambria" pitchFamily="18" charset="0"/>
                <a:ea typeface="Cambria" pitchFamily="18" charset="0"/>
              </a:rPr>
              <a:t>Step.6</a:t>
            </a:r>
            <a:r>
              <a:rPr lang="en-IN" sz="2000" dirty="0">
                <a:latin typeface="Cambria" pitchFamily="18" charset="0"/>
                <a:ea typeface="Cambria" pitchFamily="18" charset="0"/>
              </a:rPr>
              <a:t>: Return SUBST. </a:t>
            </a:r>
          </a:p>
        </p:txBody>
      </p:sp>
    </p:spTree>
    <p:extLst>
      <p:ext uri="{BB962C8B-B14F-4D97-AF65-F5344CB8AC3E}">
        <p14:creationId xmlns:p14="http://schemas.microsoft.com/office/powerpoint/2010/main" val="2073211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692696"/>
            <a:ext cx="7924800" cy="5400600"/>
          </a:xfrm>
        </p:spPr>
        <p:txBody>
          <a:bodyPr/>
          <a:lstStyle/>
          <a:p>
            <a:pPr marL="0" indent="0">
              <a:buNone/>
            </a:pPr>
            <a:r>
              <a:rPr lang="en-IN" sz="2000" b="1" u="sng" dirty="0">
                <a:latin typeface="Cambria" pitchFamily="18" charset="0"/>
                <a:ea typeface="Cambria" pitchFamily="18" charset="0"/>
              </a:rPr>
              <a:t>Implementation of the Algorithm</a:t>
            </a:r>
          </a:p>
          <a:p>
            <a:r>
              <a:rPr lang="en-IN" sz="2000" b="1" dirty="0">
                <a:latin typeface="Cambria" pitchFamily="18" charset="0"/>
                <a:ea typeface="Cambria" pitchFamily="18" charset="0"/>
              </a:rPr>
              <a:t>Step.1:</a:t>
            </a:r>
            <a:r>
              <a:rPr lang="en-IN" sz="2000" dirty="0">
                <a:latin typeface="Cambria" pitchFamily="18" charset="0"/>
                <a:ea typeface="Cambria" pitchFamily="18" charset="0"/>
              </a:rPr>
              <a:t> Initialize the substitution set to be empty.</a:t>
            </a:r>
          </a:p>
          <a:p>
            <a:r>
              <a:rPr lang="en-IN" sz="2000" b="1" dirty="0">
                <a:latin typeface="Cambria" pitchFamily="18" charset="0"/>
                <a:ea typeface="Cambria" pitchFamily="18" charset="0"/>
              </a:rPr>
              <a:t>Step.2:</a:t>
            </a:r>
            <a:r>
              <a:rPr lang="en-IN" sz="2000" dirty="0">
                <a:latin typeface="Cambria" pitchFamily="18" charset="0"/>
                <a:ea typeface="Cambria" pitchFamily="18" charset="0"/>
              </a:rPr>
              <a:t> Recursively unify atomic sentences:</a:t>
            </a:r>
          </a:p>
          <a:p>
            <a:pPr marL="0" indent="0">
              <a:buNone/>
            </a:pPr>
            <a:r>
              <a:rPr lang="en-IN" sz="2000" dirty="0" smtClean="0">
                <a:latin typeface="Cambria" pitchFamily="18" charset="0"/>
                <a:ea typeface="Cambria" pitchFamily="18" charset="0"/>
              </a:rPr>
              <a:t>	a) Check </a:t>
            </a:r>
            <a:r>
              <a:rPr lang="en-IN" sz="2000" dirty="0">
                <a:latin typeface="Cambria" pitchFamily="18" charset="0"/>
                <a:ea typeface="Cambria" pitchFamily="18" charset="0"/>
              </a:rPr>
              <a:t>for Identical expression match.</a:t>
            </a:r>
          </a:p>
          <a:p>
            <a:pPr marL="0" indent="0">
              <a:buNone/>
            </a:pPr>
            <a:r>
              <a:rPr lang="en-IN" sz="2000" dirty="0" smtClean="0">
                <a:latin typeface="Cambria" pitchFamily="18" charset="0"/>
                <a:ea typeface="Cambria" pitchFamily="18" charset="0"/>
              </a:rPr>
              <a:t>	b) If </a:t>
            </a:r>
            <a:r>
              <a:rPr lang="en-IN" sz="2000" dirty="0">
                <a:latin typeface="Cambria" pitchFamily="18" charset="0"/>
                <a:ea typeface="Cambria" pitchFamily="18" charset="0"/>
              </a:rPr>
              <a:t>one expression is a variable v</a:t>
            </a:r>
            <a:r>
              <a:rPr lang="en-IN" sz="2000" baseline="-25000" dirty="0">
                <a:latin typeface="Cambria" pitchFamily="18" charset="0"/>
                <a:ea typeface="Cambria" pitchFamily="18" charset="0"/>
              </a:rPr>
              <a:t>i</a:t>
            </a:r>
            <a:r>
              <a:rPr lang="en-IN" sz="2000" dirty="0">
                <a:latin typeface="Cambria" pitchFamily="18" charset="0"/>
                <a:ea typeface="Cambria" pitchFamily="18" charset="0"/>
              </a:rPr>
              <a:t>, and the other is a term </a:t>
            </a:r>
            <a:r>
              <a:rPr lang="en-IN" sz="2000" dirty="0" smtClean="0">
                <a:latin typeface="Cambria" pitchFamily="18" charset="0"/>
                <a:ea typeface="Cambria" pitchFamily="18" charset="0"/>
              </a:rPr>
              <a:t>	     </a:t>
            </a:r>
            <a:r>
              <a:rPr lang="en-IN" sz="2000" dirty="0" err="1" smtClean="0">
                <a:latin typeface="Cambria" pitchFamily="18" charset="0"/>
                <a:ea typeface="Cambria" pitchFamily="18" charset="0"/>
              </a:rPr>
              <a:t>t</a:t>
            </a:r>
            <a:r>
              <a:rPr lang="en-IN" sz="2000" baseline="-25000" dirty="0" err="1" smtClean="0">
                <a:latin typeface="Cambria" pitchFamily="18" charset="0"/>
                <a:ea typeface="Cambria" pitchFamily="18" charset="0"/>
              </a:rPr>
              <a:t>i</a:t>
            </a:r>
            <a:r>
              <a:rPr lang="en-IN" sz="2000" dirty="0">
                <a:latin typeface="Cambria" pitchFamily="18" charset="0"/>
                <a:ea typeface="Cambria" pitchFamily="18" charset="0"/>
              </a:rPr>
              <a:t> which does not </a:t>
            </a:r>
            <a:r>
              <a:rPr lang="en-IN" sz="2000" dirty="0" smtClean="0">
                <a:latin typeface="Cambria" pitchFamily="18" charset="0"/>
                <a:ea typeface="Cambria" pitchFamily="18" charset="0"/>
              </a:rPr>
              <a:t> contain </a:t>
            </a:r>
            <a:r>
              <a:rPr lang="en-IN" sz="2000" dirty="0">
                <a:latin typeface="Cambria" pitchFamily="18" charset="0"/>
                <a:ea typeface="Cambria" pitchFamily="18" charset="0"/>
              </a:rPr>
              <a:t>variable v</a:t>
            </a:r>
            <a:r>
              <a:rPr lang="en-IN" sz="2000" baseline="-25000" dirty="0">
                <a:latin typeface="Cambria" pitchFamily="18" charset="0"/>
                <a:ea typeface="Cambria" pitchFamily="18" charset="0"/>
              </a:rPr>
              <a:t>i</a:t>
            </a:r>
            <a:r>
              <a:rPr lang="en-IN" sz="2000" dirty="0">
                <a:latin typeface="Cambria" pitchFamily="18" charset="0"/>
                <a:ea typeface="Cambria" pitchFamily="18" charset="0"/>
              </a:rPr>
              <a:t>, then:</a:t>
            </a:r>
          </a:p>
          <a:p>
            <a:pPr marL="457200" lvl="1" indent="0">
              <a:buNone/>
            </a:pPr>
            <a:r>
              <a:rPr lang="en-IN" sz="2000" dirty="0" smtClean="0">
                <a:latin typeface="Cambria" pitchFamily="18" charset="0"/>
                <a:ea typeface="Cambria" pitchFamily="18" charset="0"/>
              </a:rPr>
              <a:t>		a) Substitute </a:t>
            </a:r>
            <a:r>
              <a:rPr lang="en-IN" sz="2000" dirty="0" err="1">
                <a:latin typeface="Cambria" pitchFamily="18" charset="0"/>
                <a:ea typeface="Cambria" pitchFamily="18" charset="0"/>
              </a:rPr>
              <a:t>t</a:t>
            </a:r>
            <a:r>
              <a:rPr lang="en-IN" sz="2000" baseline="-25000" dirty="0" err="1">
                <a:latin typeface="Cambria" pitchFamily="18" charset="0"/>
                <a:ea typeface="Cambria" pitchFamily="18" charset="0"/>
              </a:rPr>
              <a:t>i</a:t>
            </a:r>
            <a:r>
              <a:rPr lang="en-IN" sz="2000" dirty="0">
                <a:latin typeface="Cambria" pitchFamily="18" charset="0"/>
                <a:ea typeface="Cambria" pitchFamily="18" charset="0"/>
              </a:rPr>
              <a:t> / v</a:t>
            </a:r>
            <a:r>
              <a:rPr lang="en-IN" sz="2000" baseline="-25000" dirty="0">
                <a:latin typeface="Cambria" pitchFamily="18" charset="0"/>
                <a:ea typeface="Cambria" pitchFamily="18" charset="0"/>
              </a:rPr>
              <a:t>i</a:t>
            </a:r>
            <a:r>
              <a:rPr lang="en-IN" sz="2000" dirty="0">
                <a:latin typeface="Cambria" pitchFamily="18" charset="0"/>
                <a:ea typeface="Cambria" pitchFamily="18" charset="0"/>
              </a:rPr>
              <a:t> in the existing substitutions</a:t>
            </a:r>
          </a:p>
          <a:p>
            <a:pPr marL="457200" lvl="1" indent="0">
              <a:buNone/>
            </a:pPr>
            <a:r>
              <a:rPr lang="en-IN" sz="2000" dirty="0" smtClean="0">
                <a:latin typeface="Cambria" pitchFamily="18" charset="0"/>
                <a:ea typeface="Cambria" pitchFamily="18" charset="0"/>
              </a:rPr>
              <a:t>		b) Add </a:t>
            </a:r>
            <a:r>
              <a:rPr lang="en-IN" sz="2000" dirty="0" err="1">
                <a:latin typeface="Cambria" pitchFamily="18" charset="0"/>
                <a:ea typeface="Cambria" pitchFamily="18" charset="0"/>
              </a:rPr>
              <a:t>t</a:t>
            </a:r>
            <a:r>
              <a:rPr lang="en-IN" sz="2000" baseline="-25000" dirty="0" err="1">
                <a:latin typeface="Cambria" pitchFamily="18" charset="0"/>
                <a:ea typeface="Cambria" pitchFamily="18" charset="0"/>
              </a:rPr>
              <a:t>i</a:t>
            </a:r>
            <a:r>
              <a:rPr lang="en-IN" sz="2000" dirty="0">
                <a:latin typeface="Cambria" pitchFamily="18" charset="0"/>
                <a:ea typeface="Cambria" pitchFamily="18" charset="0"/>
              </a:rPr>
              <a:t> /v</a:t>
            </a:r>
            <a:r>
              <a:rPr lang="en-IN" sz="2000" baseline="-25000" dirty="0">
                <a:latin typeface="Cambria" pitchFamily="18" charset="0"/>
                <a:ea typeface="Cambria" pitchFamily="18" charset="0"/>
              </a:rPr>
              <a:t>i</a:t>
            </a:r>
            <a:r>
              <a:rPr lang="en-IN" sz="2000" dirty="0">
                <a:latin typeface="Cambria" pitchFamily="18" charset="0"/>
                <a:ea typeface="Cambria" pitchFamily="18" charset="0"/>
              </a:rPr>
              <a:t> to the substitution </a:t>
            </a:r>
            <a:r>
              <a:rPr lang="en-IN" sz="2000" dirty="0" err="1">
                <a:latin typeface="Cambria" pitchFamily="18" charset="0"/>
                <a:ea typeface="Cambria" pitchFamily="18" charset="0"/>
              </a:rPr>
              <a:t>setlist</a:t>
            </a:r>
            <a:r>
              <a:rPr lang="en-IN" sz="2000" dirty="0">
                <a:latin typeface="Cambria" pitchFamily="18" charset="0"/>
                <a:ea typeface="Cambria" pitchFamily="18" charset="0"/>
              </a:rPr>
              <a:t>.</a:t>
            </a:r>
          </a:p>
          <a:p>
            <a:pPr marL="457200" lvl="1" indent="0">
              <a:buNone/>
            </a:pPr>
            <a:r>
              <a:rPr lang="en-IN" sz="2000" dirty="0" smtClean="0">
                <a:latin typeface="Cambria" pitchFamily="18" charset="0"/>
                <a:ea typeface="Cambria" pitchFamily="18" charset="0"/>
              </a:rPr>
              <a:t>		c) If </a:t>
            </a:r>
            <a:r>
              <a:rPr lang="en-IN" sz="2000" dirty="0">
                <a:latin typeface="Cambria" pitchFamily="18" charset="0"/>
                <a:ea typeface="Cambria" pitchFamily="18" charset="0"/>
              </a:rPr>
              <a:t>both the expressions are functions, then </a:t>
            </a:r>
            <a:r>
              <a:rPr lang="en-IN" sz="2000" dirty="0" smtClean="0">
                <a:latin typeface="Cambria" pitchFamily="18" charset="0"/>
                <a:ea typeface="Cambria" pitchFamily="18" charset="0"/>
              </a:rPr>
              <a:t>			     function </a:t>
            </a:r>
            <a:r>
              <a:rPr lang="en-IN" sz="2000" dirty="0">
                <a:latin typeface="Cambria" pitchFamily="18" charset="0"/>
                <a:ea typeface="Cambria" pitchFamily="18" charset="0"/>
              </a:rPr>
              <a:t>name must be </a:t>
            </a:r>
            <a:r>
              <a:rPr lang="en-IN" sz="2000" dirty="0" smtClean="0">
                <a:latin typeface="Cambria" pitchFamily="18" charset="0"/>
                <a:ea typeface="Cambria" pitchFamily="18" charset="0"/>
              </a:rPr>
              <a:t> similar</a:t>
            </a:r>
            <a:r>
              <a:rPr lang="en-IN" sz="2000" dirty="0">
                <a:latin typeface="Cambria" pitchFamily="18" charset="0"/>
                <a:ea typeface="Cambria" pitchFamily="18" charset="0"/>
              </a:rPr>
              <a:t>, and the number of </a:t>
            </a:r>
            <a:r>
              <a:rPr lang="en-IN" sz="2000" dirty="0" smtClean="0">
                <a:latin typeface="Cambria" pitchFamily="18" charset="0"/>
                <a:ea typeface="Cambria" pitchFamily="18" charset="0"/>
              </a:rPr>
              <a:t>		     arguments </a:t>
            </a:r>
            <a:r>
              <a:rPr lang="en-IN" sz="2000" dirty="0">
                <a:latin typeface="Cambria" pitchFamily="18" charset="0"/>
                <a:ea typeface="Cambria" pitchFamily="18" charset="0"/>
              </a:rPr>
              <a:t>must be the same in both the </a:t>
            </a:r>
            <a:r>
              <a:rPr lang="en-IN" sz="2000" dirty="0" smtClean="0">
                <a:latin typeface="Cambria" pitchFamily="18" charset="0"/>
                <a:ea typeface="Cambria" pitchFamily="18" charset="0"/>
              </a:rPr>
              <a:t>			     expression</a:t>
            </a:r>
            <a:r>
              <a:rPr lang="en-IN" sz="2000" dirty="0">
                <a:latin typeface="Cambria" pitchFamily="18" charset="0"/>
                <a:ea typeface="Cambria" pitchFamily="18" charset="0"/>
              </a:rPr>
              <a:t>.</a:t>
            </a:r>
          </a:p>
          <a:p>
            <a:endParaRPr lang="en-IN" dirty="0"/>
          </a:p>
        </p:txBody>
      </p:sp>
    </p:spTree>
    <p:extLst>
      <p:ext uri="{BB962C8B-B14F-4D97-AF65-F5344CB8AC3E}">
        <p14:creationId xmlns:p14="http://schemas.microsoft.com/office/powerpoint/2010/main" val="3423949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r>
              <a:rPr lang="en-IN" sz="2000" b="1" u="sng" dirty="0" smtClean="0">
                <a:latin typeface="Cambria" pitchFamily="18" charset="0"/>
                <a:ea typeface="Cambria" pitchFamily="18" charset="0"/>
              </a:rPr>
              <a:t>EXAMPLE:</a:t>
            </a:r>
          </a:p>
          <a:p>
            <a:pPr marL="0" indent="0">
              <a:buNone/>
            </a:pPr>
            <a:r>
              <a:rPr lang="en-IN" sz="2000" dirty="0" smtClean="0">
                <a:latin typeface="Cambria" pitchFamily="18" charset="0"/>
                <a:ea typeface="Cambria" pitchFamily="18" charset="0"/>
              </a:rPr>
              <a:t>		consider p(</a:t>
            </a:r>
            <a:r>
              <a:rPr lang="en-IN" sz="2000" dirty="0" err="1" smtClean="0">
                <a:latin typeface="Cambria" pitchFamily="18" charset="0"/>
                <a:ea typeface="Cambria" pitchFamily="18" charset="0"/>
              </a:rPr>
              <a:t>x,g</a:t>
            </a:r>
            <a:r>
              <a:rPr lang="en-IN" sz="2000" dirty="0" smtClean="0">
                <a:latin typeface="Cambria" pitchFamily="18" charset="0"/>
                <a:ea typeface="Cambria" pitchFamily="18" charset="0"/>
              </a:rPr>
              <a:t>(x))</a:t>
            </a:r>
          </a:p>
          <a:p>
            <a:pPr marL="0" indent="0">
              <a:buNone/>
            </a:pPr>
            <a:r>
              <a:rPr lang="en-IN" sz="2000" dirty="0" smtClean="0">
                <a:latin typeface="Cambria" pitchFamily="18" charset="0"/>
                <a:ea typeface="Cambria" pitchFamily="18" charset="0"/>
              </a:rPr>
              <a:t>Solutions:</a:t>
            </a:r>
          </a:p>
          <a:p>
            <a:pPr>
              <a:buAutoNum type="arabicPeriod"/>
            </a:pPr>
            <a:r>
              <a:rPr lang="en-IN" sz="2000" dirty="0" smtClean="0">
                <a:latin typeface="Cambria" pitchFamily="18" charset="0"/>
                <a:ea typeface="Cambria" pitchFamily="18" charset="0"/>
              </a:rPr>
              <a:t>p(z, y) : unifies with [x/z, g(x)/y].</a:t>
            </a:r>
          </a:p>
          <a:p>
            <a:pPr>
              <a:buAutoNum type="arabicPeriod"/>
            </a:pPr>
            <a:r>
              <a:rPr lang="en-IN" sz="2000" dirty="0" smtClean="0">
                <a:latin typeface="Cambria" pitchFamily="18" charset="0"/>
                <a:ea typeface="Cambria" pitchFamily="18" charset="0"/>
              </a:rPr>
              <a:t>P(z, g(z)) : unifies with [x/z or z/x].</a:t>
            </a:r>
          </a:p>
          <a:p>
            <a:pPr>
              <a:buAutoNum type="arabicPeriod"/>
            </a:pPr>
            <a:r>
              <a:rPr lang="en-IN" sz="2000" dirty="0" smtClean="0">
                <a:latin typeface="Cambria" pitchFamily="18" charset="0"/>
                <a:ea typeface="Cambria" pitchFamily="18" charset="0"/>
              </a:rPr>
              <a:t>P(prime ,f(prime)) : does not  unifies ( f and g does not match )</a:t>
            </a: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val="1323600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924800" cy="652934"/>
          </a:xfrm>
        </p:spPr>
        <p:txBody>
          <a:bodyPr/>
          <a:lstStyle/>
          <a:p>
            <a:r>
              <a:rPr lang="en-IN" b="1" u="sng" dirty="0">
                <a:latin typeface="Cambria" pitchFamily="18" charset="0"/>
                <a:ea typeface="Cambria" pitchFamily="18" charset="0"/>
              </a:rPr>
              <a:t>Resolution in </a:t>
            </a:r>
            <a:r>
              <a:rPr lang="en-IN" b="1" u="sng" dirty="0" smtClean="0">
                <a:latin typeface="Cambria" pitchFamily="18" charset="0"/>
                <a:ea typeface="Cambria" pitchFamily="18" charset="0"/>
              </a:rPr>
              <a:t>FOL</a:t>
            </a:r>
            <a:endParaRPr lang="en-IN" b="1" u="sng" dirty="0">
              <a:latin typeface="Cambria" pitchFamily="18" charset="0"/>
              <a:ea typeface="Cambria" pitchFamily="18" charset="0"/>
            </a:endParaRPr>
          </a:p>
        </p:txBody>
      </p:sp>
      <p:sp>
        <p:nvSpPr>
          <p:cNvPr id="3" name="Content Placeholder 2"/>
          <p:cNvSpPr>
            <a:spLocks noGrp="1"/>
          </p:cNvSpPr>
          <p:nvPr>
            <p:ph sz="quarter" idx="13"/>
          </p:nvPr>
        </p:nvSpPr>
        <p:spPr>
          <a:xfrm>
            <a:off x="395536" y="1340768"/>
            <a:ext cx="8424936" cy="5112568"/>
          </a:xfrm>
        </p:spPr>
        <p:txBody>
          <a:bodyPr/>
          <a:lstStyle/>
          <a:p>
            <a:r>
              <a:rPr lang="en-IN" sz="2000" dirty="0">
                <a:latin typeface="Cambria" pitchFamily="18" charset="0"/>
                <a:ea typeface="Cambria" pitchFamily="18" charset="0"/>
              </a:rPr>
              <a:t>Resolution is a theorem proving technique that </a:t>
            </a:r>
            <a:r>
              <a:rPr lang="en-IN" sz="2000" dirty="0" smtClean="0">
                <a:latin typeface="Cambria" pitchFamily="18" charset="0"/>
                <a:ea typeface="Cambria" pitchFamily="18" charset="0"/>
              </a:rPr>
              <a:t>, </a:t>
            </a:r>
            <a:r>
              <a:rPr lang="en-IN" sz="2000" dirty="0">
                <a:solidFill>
                  <a:srgbClr val="FFC000"/>
                </a:solidFill>
                <a:latin typeface="Cambria" pitchFamily="18" charset="0"/>
                <a:ea typeface="Cambria" pitchFamily="18" charset="0"/>
              </a:rPr>
              <a:t>proofs by contradictions</a:t>
            </a:r>
            <a:r>
              <a:rPr lang="en-IN" sz="2000" dirty="0" smtClean="0">
                <a:solidFill>
                  <a:srgbClr val="FFC000"/>
                </a:solidFill>
                <a:latin typeface="Cambria" pitchFamily="18" charset="0"/>
                <a:ea typeface="Cambria" pitchFamily="18" charset="0"/>
              </a:rPr>
              <a:t>.</a:t>
            </a:r>
          </a:p>
          <a:p>
            <a:r>
              <a:rPr lang="en-IN" sz="2000" dirty="0" smtClean="0">
                <a:latin typeface="Cambria" pitchFamily="18" charset="0"/>
                <a:ea typeface="Cambria" pitchFamily="18" charset="0"/>
              </a:rPr>
              <a:t>It is used , if there are </a:t>
            </a:r>
            <a:r>
              <a:rPr lang="en-IN" sz="2000" dirty="0" smtClean="0">
                <a:solidFill>
                  <a:srgbClr val="FFC000"/>
                </a:solidFill>
                <a:latin typeface="Cambria" pitchFamily="18" charset="0"/>
                <a:ea typeface="Cambria" pitchFamily="18" charset="0"/>
              </a:rPr>
              <a:t>various statements are given and need to prove a conclusion of those statements</a:t>
            </a:r>
            <a:r>
              <a:rPr lang="en-IN" sz="2000" dirty="0">
                <a:latin typeface="Cambria" pitchFamily="18" charset="0"/>
                <a:ea typeface="Cambria" pitchFamily="18" charset="0"/>
              </a:rPr>
              <a:t> </a:t>
            </a:r>
            <a:r>
              <a:rPr lang="en-IN" sz="2000" dirty="0" smtClean="0">
                <a:latin typeface="Cambria" pitchFamily="18" charset="0"/>
                <a:ea typeface="Cambria" pitchFamily="18" charset="0"/>
              </a:rPr>
              <a:t>.</a:t>
            </a:r>
          </a:p>
          <a:p>
            <a:r>
              <a:rPr lang="en-IN" sz="2000" dirty="0" smtClean="0">
                <a:latin typeface="Cambria" pitchFamily="18" charset="0"/>
                <a:ea typeface="Cambria" pitchFamily="18" charset="0"/>
              </a:rPr>
              <a:t>Unification(</a:t>
            </a:r>
            <a:r>
              <a:rPr lang="en-IN" sz="2000" dirty="0" err="1" smtClean="0">
                <a:latin typeface="Cambria" pitchFamily="18" charset="0"/>
                <a:ea typeface="Cambria" pitchFamily="18" charset="0"/>
              </a:rPr>
              <a:t>substition</a:t>
            </a:r>
            <a:r>
              <a:rPr lang="en-IN" sz="2000" dirty="0" smtClean="0">
                <a:latin typeface="Cambria" pitchFamily="18" charset="0"/>
                <a:ea typeface="Cambria" pitchFamily="18" charset="0"/>
              </a:rPr>
              <a:t>) is a key concept in proof’s by resolutions.</a:t>
            </a:r>
          </a:p>
          <a:p>
            <a:r>
              <a:rPr lang="en-IN" sz="2000" dirty="0" smtClean="0">
                <a:latin typeface="Cambria" pitchFamily="18" charset="0"/>
                <a:ea typeface="Cambria" pitchFamily="18" charset="0"/>
              </a:rPr>
              <a:t>Resolution is a single inference rule which can efficiently operate on conjunctive normal form or clause form.</a:t>
            </a:r>
          </a:p>
          <a:p>
            <a:pPr marL="0" indent="0">
              <a:buNone/>
            </a:pPr>
            <a:r>
              <a:rPr lang="en-IN" sz="2000" dirty="0">
                <a:latin typeface="Cambria" pitchFamily="18" charset="0"/>
                <a:ea typeface="Cambria" pitchFamily="18" charset="0"/>
              </a:rPr>
              <a:t>	</a:t>
            </a:r>
            <a:r>
              <a:rPr lang="en-IN" sz="2000" dirty="0" smtClean="0">
                <a:latin typeface="Cambria" pitchFamily="18" charset="0"/>
                <a:ea typeface="Cambria" pitchFamily="18" charset="0"/>
              </a:rPr>
              <a:t>Clause: Disjunction of literals is called clause.</a:t>
            </a:r>
          </a:p>
          <a:p>
            <a:pPr marL="0" indent="0">
              <a:buNone/>
            </a:pPr>
            <a:r>
              <a:rPr lang="en-IN" sz="2000" dirty="0">
                <a:latin typeface="Cambria" pitchFamily="18" charset="0"/>
                <a:ea typeface="Cambria" pitchFamily="18" charset="0"/>
              </a:rPr>
              <a:t>	</a:t>
            </a:r>
            <a:r>
              <a:rPr lang="en-IN" sz="2000" dirty="0" smtClean="0">
                <a:latin typeface="Cambria" pitchFamily="18" charset="0"/>
                <a:ea typeface="Cambria" pitchFamily="18" charset="0"/>
              </a:rPr>
              <a:t>Conjunctive NF : A Sentence represented as a conjunction of 	clauses said to be CNF.</a:t>
            </a:r>
          </a:p>
          <a:p>
            <a:pPr marL="0" indent="0">
              <a:buNone/>
            </a:pPr>
            <a:endParaRPr lang="en-IN" dirty="0" smtClean="0"/>
          </a:p>
          <a:p>
            <a:endParaRPr lang="en-IN" dirty="0"/>
          </a:p>
        </p:txBody>
      </p:sp>
    </p:spTree>
    <p:extLst>
      <p:ext uri="{BB962C8B-B14F-4D97-AF65-F5344CB8AC3E}">
        <p14:creationId xmlns:p14="http://schemas.microsoft.com/office/powerpoint/2010/main" val="1504155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67544" y="332656"/>
            <a:ext cx="8280920" cy="6048672"/>
          </a:xfrm>
        </p:spPr>
        <p:txBody>
          <a:bodyPr>
            <a:normAutofit/>
          </a:bodyPr>
          <a:lstStyle/>
          <a:p>
            <a:pPr algn="just"/>
            <a:r>
              <a:rPr lang="en-IN" sz="2000" dirty="0">
                <a:latin typeface="Cambria" pitchFamily="18" charset="0"/>
                <a:ea typeface="Cambria" pitchFamily="18" charset="0"/>
              </a:rPr>
              <a:t>Inference in First-Order Logic is used to </a:t>
            </a:r>
            <a:r>
              <a:rPr lang="en-IN" sz="2000" dirty="0">
                <a:solidFill>
                  <a:srgbClr val="FFC000"/>
                </a:solidFill>
                <a:latin typeface="Cambria" pitchFamily="18" charset="0"/>
                <a:ea typeface="Cambria" pitchFamily="18" charset="0"/>
              </a:rPr>
              <a:t>deduce new facts or sentences from existing sentences.</a:t>
            </a:r>
            <a:r>
              <a:rPr lang="en-IN" sz="2000" dirty="0">
                <a:latin typeface="Cambria" pitchFamily="18" charset="0"/>
                <a:ea typeface="Cambria" pitchFamily="18" charset="0"/>
              </a:rPr>
              <a:t> Before understanding the </a:t>
            </a:r>
            <a:r>
              <a:rPr lang="en-IN" sz="2000" dirty="0">
                <a:solidFill>
                  <a:srgbClr val="00B0F0"/>
                </a:solidFill>
                <a:latin typeface="Cambria" pitchFamily="18" charset="0"/>
                <a:ea typeface="Cambria" pitchFamily="18" charset="0"/>
              </a:rPr>
              <a:t>FOL inference rule</a:t>
            </a:r>
            <a:r>
              <a:rPr lang="en-IN" sz="2000" dirty="0">
                <a:latin typeface="Cambria" pitchFamily="18" charset="0"/>
                <a:ea typeface="Cambria" pitchFamily="18" charset="0"/>
              </a:rPr>
              <a:t>, let's understand some basic terminologies used in FOL.</a:t>
            </a:r>
          </a:p>
          <a:p>
            <a:pPr marL="0" indent="0" algn="just">
              <a:buNone/>
            </a:pPr>
            <a:r>
              <a:rPr lang="en-IN" sz="2000" b="1" u="sng" dirty="0">
                <a:latin typeface="Cambria" pitchFamily="18" charset="0"/>
                <a:ea typeface="Cambria" pitchFamily="18" charset="0"/>
              </a:rPr>
              <a:t>Substitution</a:t>
            </a:r>
            <a:r>
              <a:rPr lang="en-IN" sz="2000" b="1" dirty="0">
                <a:latin typeface="Cambria" pitchFamily="18" charset="0"/>
                <a:ea typeface="Cambria" pitchFamily="18" charset="0"/>
              </a:rPr>
              <a:t>:</a:t>
            </a:r>
            <a:endParaRPr lang="en-IN" sz="2000" dirty="0">
              <a:latin typeface="Cambria" pitchFamily="18" charset="0"/>
              <a:ea typeface="Cambria" pitchFamily="18" charset="0"/>
            </a:endParaRPr>
          </a:p>
          <a:p>
            <a:pPr algn="just"/>
            <a:r>
              <a:rPr lang="en-IN" sz="2000" dirty="0">
                <a:latin typeface="Cambria" pitchFamily="18" charset="0"/>
                <a:ea typeface="Cambria" pitchFamily="18" charset="0"/>
              </a:rPr>
              <a:t>Substitution is a fundamental operation performed on </a:t>
            </a:r>
            <a:r>
              <a:rPr lang="en-IN" sz="2000" dirty="0">
                <a:solidFill>
                  <a:srgbClr val="FFC000"/>
                </a:solidFill>
                <a:latin typeface="Cambria" pitchFamily="18" charset="0"/>
                <a:ea typeface="Cambria" pitchFamily="18" charset="0"/>
              </a:rPr>
              <a:t>terms and formulas.</a:t>
            </a:r>
            <a:r>
              <a:rPr lang="en-IN" sz="2000" dirty="0">
                <a:latin typeface="Cambria" pitchFamily="18" charset="0"/>
                <a:ea typeface="Cambria" pitchFamily="18" charset="0"/>
              </a:rPr>
              <a:t> It occurs in all inference systems in first-order logic. The substitution is complex in the presence of quantifiers in FOL. If we write</a:t>
            </a:r>
            <a:r>
              <a:rPr lang="en-IN" sz="2000" dirty="0">
                <a:solidFill>
                  <a:srgbClr val="00B0F0"/>
                </a:solidFill>
                <a:latin typeface="Cambria" pitchFamily="18" charset="0"/>
                <a:ea typeface="Cambria" pitchFamily="18" charset="0"/>
              </a:rPr>
              <a:t> </a:t>
            </a:r>
            <a:r>
              <a:rPr lang="en-IN" sz="2000" b="1" dirty="0">
                <a:solidFill>
                  <a:srgbClr val="00B0F0"/>
                </a:solidFill>
                <a:latin typeface="Cambria" pitchFamily="18" charset="0"/>
                <a:ea typeface="Cambria" pitchFamily="18" charset="0"/>
              </a:rPr>
              <a:t>F[a/x]</a:t>
            </a:r>
            <a:r>
              <a:rPr lang="en-IN" sz="2000" dirty="0">
                <a:solidFill>
                  <a:srgbClr val="00B0F0"/>
                </a:solidFill>
                <a:latin typeface="Cambria" pitchFamily="18" charset="0"/>
                <a:ea typeface="Cambria" pitchFamily="18" charset="0"/>
              </a:rPr>
              <a:t>, so it refers to substitute a constant "</a:t>
            </a:r>
            <a:r>
              <a:rPr lang="en-IN" sz="2000" b="1" dirty="0">
                <a:solidFill>
                  <a:srgbClr val="00B0F0"/>
                </a:solidFill>
                <a:latin typeface="Cambria" pitchFamily="18" charset="0"/>
                <a:ea typeface="Cambria" pitchFamily="18" charset="0"/>
              </a:rPr>
              <a:t>a</a:t>
            </a:r>
            <a:r>
              <a:rPr lang="en-IN" sz="2000" dirty="0">
                <a:solidFill>
                  <a:srgbClr val="00B0F0"/>
                </a:solidFill>
                <a:latin typeface="Cambria" pitchFamily="18" charset="0"/>
                <a:ea typeface="Cambria" pitchFamily="18" charset="0"/>
              </a:rPr>
              <a:t>" in place of variable "</a:t>
            </a:r>
            <a:r>
              <a:rPr lang="en-IN" sz="2000" b="1" dirty="0">
                <a:solidFill>
                  <a:srgbClr val="00B0F0"/>
                </a:solidFill>
                <a:latin typeface="Cambria" pitchFamily="18" charset="0"/>
                <a:ea typeface="Cambria" pitchFamily="18" charset="0"/>
              </a:rPr>
              <a:t>x</a:t>
            </a:r>
            <a:r>
              <a:rPr lang="en-IN" sz="2000" dirty="0" smtClean="0">
                <a:solidFill>
                  <a:srgbClr val="00B0F0"/>
                </a:solidFill>
                <a:latin typeface="Cambria" pitchFamily="18" charset="0"/>
                <a:ea typeface="Cambria" pitchFamily="18" charset="0"/>
              </a:rPr>
              <a:t>".</a:t>
            </a:r>
          </a:p>
          <a:p>
            <a:pPr marL="0" indent="0" algn="just">
              <a:buNone/>
            </a:pPr>
            <a:r>
              <a:rPr lang="en-IN" sz="2000" b="1" u="sng" dirty="0">
                <a:latin typeface="Cambria" pitchFamily="18" charset="0"/>
                <a:ea typeface="Cambria" pitchFamily="18" charset="0"/>
              </a:rPr>
              <a:t>Equality</a:t>
            </a:r>
            <a:r>
              <a:rPr lang="en-IN" sz="2000" b="1" u="sng" dirty="0" smtClean="0">
                <a:latin typeface="Cambria" pitchFamily="18" charset="0"/>
                <a:ea typeface="Cambria" pitchFamily="18" charset="0"/>
              </a:rPr>
              <a:t>:</a:t>
            </a:r>
          </a:p>
          <a:p>
            <a:pPr algn="just"/>
            <a:r>
              <a:rPr lang="en-IN" sz="2000" dirty="0">
                <a:latin typeface="Cambria" pitchFamily="18" charset="0"/>
                <a:ea typeface="Cambria" pitchFamily="18" charset="0"/>
              </a:rPr>
              <a:t>First-Order logic does not only use </a:t>
            </a:r>
            <a:r>
              <a:rPr lang="en-IN" sz="2000" dirty="0">
                <a:solidFill>
                  <a:srgbClr val="FFC000"/>
                </a:solidFill>
                <a:latin typeface="Cambria" pitchFamily="18" charset="0"/>
                <a:ea typeface="Cambria" pitchFamily="18" charset="0"/>
              </a:rPr>
              <a:t>predicate and terms for making atomic sentences</a:t>
            </a:r>
            <a:r>
              <a:rPr lang="en-IN" sz="2000" dirty="0">
                <a:latin typeface="Cambria" pitchFamily="18" charset="0"/>
                <a:ea typeface="Cambria" pitchFamily="18" charset="0"/>
              </a:rPr>
              <a:t> but also uses another way, which is equality in FOL. For this, we can use </a:t>
            </a:r>
            <a:r>
              <a:rPr lang="en-IN" sz="2000" b="1" dirty="0">
                <a:solidFill>
                  <a:srgbClr val="00B0F0"/>
                </a:solidFill>
                <a:latin typeface="Cambria" pitchFamily="18" charset="0"/>
                <a:ea typeface="Cambria" pitchFamily="18" charset="0"/>
              </a:rPr>
              <a:t>equality symbols</a:t>
            </a:r>
            <a:r>
              <a:rPr lang="en-IN" sz="2000" dirty="0">
                <a:latin typeface="Cambria" pitchFamily="18" charset="0"/>
                <a:ea typeface="Cambria" pitchFamily="18" charset="0"/>
              </a:rPr>
              <a:t> which specify that the two terms refer to the same object.</a:t>
            </a:r>
          </a:p>
          <a:p>
            <a:pPr algn="just"/>
            <a:r>
              <a:rPr lang="en-IN" sz="2000" b="1" dirty="0">
                <a:latin typeface="Cambria" pitchFamily="18" charset="0"/>
                <a:ea typeface="Cambria" pitchFamily="18" charset="0"/>
              </a:rPr>
              <a:t>Example: Brother (John) = Smith.</a:t>
            </a:r>
            <a:endParaRPr lang="en-IN" sz="2000" dirty="0">
              <a:latin typeface="Cambria" pitchFamily="18" charset="0"/>
              <a:ea typeface="Cambria" pitchFamily="18" charset="0"/>
            </a:endParaRPr>
          </a:p>
          <a:p>
            <a:endParaRPr lang="en-IN" dirty="0"/>
          </a:p>
          <a:p>
            <a:endParaRPr lang="en-IN" dirty="0"/>
          </a:p>
        </p:txBody>
      </p:sp>
    </p:spTree>
    <p:extLst>
      <p:ext uri="{BB962C8B-B14F-4D97-AF65-F5344CB8AC3E}">
        <p14:creationId xmlns:p14="http://schemas.microsoft.com/office/powerpoint/2010/main" val="2970094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67544" y="332656"/>
            <a:ext cx="8066856" cy="6048672"/>
          </a:xfrm>
        </p:spPr>
        <p:txBody>
          <a:bodyPr/>
          <a:lstStyle/>
          <a:p>
            <a:pPr marL="0" indent="0">
              <a:buNone/>
            </a:pPr>
            <a:r>
              <a:rPr lang="en-IN" sz="2000" b="1" u="sng" dirty="0" smtClean="0">
                <a:latin typeface="Cambria" pitchFamily="18" charset="0"/>
                <a:ea typeface="Cambria" pitchFamily="18" charset="0"/>
              </a:rPr>
              <a:t>Resolution steps</a:t>
            </a:r>
          </a:p>
          <a:p>
            <a:pPr>
              <a:buFont typeface="+mj-lt"/>
              <a:buAutoNum type="arabicPeriod"/>
            </a:pPr>
            <a:r>
              <a:rPr lang="en-IN" sz="2000" dirty="0" smtClean="0">
                <a:latin typeface="Cambria" pitchFamily="18" charset="0"/>
                <a:ea typeface="Cambria" pitchFamily="18" charset="0"/>
              </a:rPr>
              <a:t>Conversion of facts into FOL.</a:t>
            </a:r>
          </a:p>
          <a:p>
            <a:pPr>
              <a:buFont typeface="+mj-lt"/>
              <a:buAutoNum type="arabicPeriod"/>
            </a:pPr>
            <a:r>
              <a:rPr lang="en-IN" sz="2000" dirty="0" smtClean="0">
                <a:latin typeface="Cambria" pitchFamily="18" charset="0"/>
                <a:ea typeface="Cambria" pitchFamily="18" charset="0"/>
              </a:rPr>
              <a:t>Convert FOL Statements into CNF</a:t>
            </a:r>
          </a:p>
          <a:p>
            <a:pPr>
              <a:buFont typeface="+mj-lt"/>
              <a:buAutoNum type="arabicPeriod"/>
            </a:pPr>
            <a:r>
              <a:rPr lang="en-IN" sz="2000" dirty="0" smtClean="0">
                <a:latin typeface="Cambria" pitchFamily="18" charset="0"/>
                <a:ea typeface="Cambria" pitchFamily="18" charset="0"/>
              </a:rPr>
              <a:t>Negate the statements which needs to prove (by contradiction).</a:t>
            </a:r>
          </a:p>
          <a:p>
            <a:pPr>
              <a:buFont typeface="+mj-lt"/>
              <a:buAutoNum type="arabicPeriod"/>
            </a:pPr>
            <a:r>
              <a:rPr lang="en-IN" sz="2000" dirty="0" smtClean="0">
                <a:latin typeface="Cambria" pitchFamily="18" charset="0"/>
                <a:ea typeface="Cambria" pitchFamily="18" charset="0"/>
              </a:rPr>
              <a:t>Draw resolution graph (unification).</a:t>
            </a:r>
          </a:p>
          <a:p>
            <a:pPr marL="0" indent="0">
              <a:buNone/>
            </a:pPr>
            <a:r>
              <a:rPr lang="en-IN" sz="2000" u="sng" dirty="0" smtClean="0">
                <a:latin typeface="Cambria" pitchFamily="18" charset="0"/>
                <a:ea typeface="Cambria" pitchFamily="18" charset="0"/>
              </a:rPr>
              <a:t>Examples:-</a:t>
            </a:r>
          </a:p>
          <a:p>
            <a:r>
              <a:rPr lang="en-IN" sz="2000" b="1" dirty="0">
                <a:latin typeface="Cambria" pitchFamily="18" charset="0"/>
                <a:ea typeface="Cambria" pitchFamily="18" charset="0"/>
              </a:rPr>
              <a:t>John likes all kind of food.</a:t>
            </a:r>
            <a:endParaRPr lang="en-IN" sz="2000" dirty="0">
              <a:latin typeface="Cambria" pitchFamily="18" charset="0"/>
              <a:ea typeface="Cambria" pitchFamily="18" charset="0"/>
            </a:endParaRPr>
          </a:p>
          <a:p>
            <a:r>
              <a:rPr lang="en-IN" sz="2000" b="1" dirty="0">
                <a:latin typeface="Cambria" pitchFamily="18" charset="0"/>
                <a:ea typeface="Cambria" pitchFamily="18" charset="0"/>
              </a:rPr>
              <a:t>Apple and vegetable are food</a:t>
            </a:r>
            <a:endParaRPr lang="en-IN" sz="2000" dirty="0">
              <a:latin typeface="Cambria" pitchFamily="18" charset="0"/>
              <a:ea typeface="Cambria" pitchFamily="18" charset="0"/>
            </a:endParaRPr>
          </a:p>
          <a:p>
            <a:r>
              <a:rPr lang="en-IN" sz="2000" b="1" dirty="0">
                <a:latin typeface="Cambria" pitchFamily="18" charset="0"/>
                <a:ea typeface="Cambria" pitchFamily="18" charset="0"/>
              </a:rPr>
              <a:t>Anything anyone eats and not killed is food.</a:t>
            </a:r>
            <a:endParaRPr lang="en-IN" sz="2000" dirty="0">
              <a:latin typeface="Cambria" pitchFamily="18" charset="0"/>
              <a:ea typeface="Cambria" pitchFamily="18" charset="0"/>
            </a:endParaRPr>
          </a:p>
          <a:p>
            <a:r>
              <a:rPr lang="en-IN" sz="2000" b="1" dirty="0">
                <a:latin typeface="Cambria" pitchFamily="18" charset="0"/>
                <a:ea typeface="Cambria" pitchFamily="18" charset="0"/>
              </a:rPr>
              <a:t>Anil eats peanuts and still alive</a:t>
            </a:r>
            <a:endParaRPr lang="en-IN" sz="2000" dirty="0">
              <a:latin typeface="Cambria" pitchFamily="18" charset="0"/>
              <a:ea typeface="Cambria" pitchFamily="18" charset="0"/>
            </a:endParaRPr>
          </a:p>
          <a:p>
            <a:r>
              <a:rPr lang="en-IN" sz="2000" b="1" dirty="0">
                <a:latin typeface="Cambria" pitchFamily="18" charset="0"/>
                <a:ea typeface="Cambria" pitchFamily="18" charset="0"/>
              </a:rPr>
              <a:t>Harry eats everything that Anil eats.</a:t>
            </a:r>
            <a:r>
              <a:rPr lang="en-IN" sz="2000" dirty="0">
                <a:latin typeface="Cambria" pitchFamily="18" charset="0"/>
                <a:ea typeface="Cambria" pitchFamily="18" charset="0"/>
              </a:rPr>
              <a:t/>
            </a:r>
            <a:br>
              <a:rPr lang="en-IN" sz="2000" dirty="0">
                <a:latin typeface="Cambria" pitchFamily="18" charset="0"/>
                <a:ea typeface="Cambria" pitchFamily="18" charset="0"/>
              </a:rPr>
            </a:br>
            <a:r>
              <a:rPr lang="en-IN" sz="2000" b="1" dirty="0">
                <a:latin typeface="Cambria" pitchFamily="18" charset="0"/>
                <a:ea typeface="Cambria" pitchFamily="18" charset="0"/>
              </a:rPr>
              <a:t>Prove by resolution that:</a:t>
            </a:r>
            <a:endParaRPr lang="en-IN" sz="2000" dirty="0">
              <a:latin typeface="Cambria" pitchFamily="18" charset="0"/>
              <a:ea typeface="Cambria" pitchFamily="18" charset="0"/>
            </a:endParaRPr>
          </a:p>
          <a:p>
            <a:r>
              <a:rPr lang="en-IN" sz="2000" b="1" dirty="0">
                <a:latin typeface="Cambria" pitchFamily="18" charset="0"/>
                <a:ea typeface="Cambria" pitchFamily="18" charset="0"/>
              </a:rPr>
              <a:t>John likes peanuts.</a:t>
            </a:r>
            <a:endParaRPr lang="en-IN" sz="2000" dirty="0">
              <a:latin typeface="Cambria" pitchFamily="18" charset="0"/>
              <a:ea typeface="Cambria" pitchFamily="18" charset="0"/>
            </a:endParaRPr>
          </a:p>
          <a:p>
            <a:pPr marL="0" indent="0">
              <a:buNone/>
            </a:pPr>
            <a:endParaRPr lang="en-IN" sz="2000" u="sng" dirty="0">
              <a:latin typeface="Cambria" pitchFamily="18" charset="0"/>
              <a:ea typeface="Cambria" pitchFamily="18" charset="0"/>
            </a:endParaRPr>
          </a:p>
        </p:txBody>
      </p:sp>
    </p:spTree>
    <p:extLst>
      <p:ext uri="{BB962C8B-B14F-4D97-AF65-F5344CB8AC3E}">
        <p14:creationId xmlns:p14="http://schemas.microsoft.com/office/powerpoint/2010/main" val="1377249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494928"/>
            <a:ext cx="7924800" cy="5238328"/>
          </a:xfrm>
        </p:spPr>
        <p:txBody>
          <a:bodyPr/>
          <a:lstStyle/>
          <a:p>
            <a:pPr marL="0" indent="0">
              <a:buNone/>
            </a:pPr>
            <a:r>
              <a:rPr lang="en-IN" sz="2000" b="1" dirty="0">
                <a:latin typeface="Cambria" pitchFamily="18" charset="0"/>
                <a:ea typeface="Cambria" pitchFamily="18" charset="0"/>
              </a:rPr>
              <a:t>Step-1: Conversion of Facts into FOL</a:t>
            </a:r>
            <a:endParaRPr lang="en-IN" sz="2000" dirty="0">
              <a:latin typeface="Cambria" pitchFamily="18" charset="0"/>
              <a:ea typeface="Cambria" pitchFamily="18" charset="0"/>
            </a:endParaRPr>
          </a:p>
          <a:p>
            <a:r>
              <a:rPr lang="en-IN" sz="2000" dirty="0">
                <a:latin typeface="Cambria" pitchFamily="18" charset="0"/>
                <a:ea typeface="Cambria" pitchFamily="18" charset="0"/>
              </a:rPr>
              <a:t>In the first step we will convert all the given statements into its first order logic.</a:t>
            </a:r>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88840"/>
            <a:ext cx="6696743"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500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476672"/>
            <a:ext cx="7924800" cy="5238328"/>
          </a:xfrm>
        </p:spPr>
        <p:txBody>
          <a:bodyPr/>
          <a:lstStyle/>
          <a:p>
            <a:pPr marL="0" indent="0">
              <a:buNone/>
            </a:pPr>
            <a:r>
              <a:rPr lang="en-IN" sz="2000" b="1" dirty="0">
                <a:latin typeface="Cambria" pitchFamily="18" charset="0"/>
                <a:ea typeface="Cambria" pitchFamily="18" charset="0"/>
              </a:rPr>
              <a:t>Step-2: Conversion of FOL into CNF</a:t>
            </a:r>
            <a:endParaRPr lang="en-IN" sz="2000" dirty="0">
              <a:latin typeface="Cambria" pitchFamily="18" charset="0"/>
              <a:ea typeface="Cambria" pitchFamily="18" charset="0"/>
            </a:endParaRPr>
          </a:p>
          <a:p>
            <a:r>
              <a:rPr lang="en-IN" sz="2000" dirty="0">
                <a:latin typeface="Cambria" pitchFamily="18" charset="0"/>
                <a:ea typeface="Cambria" pitchFamily="18" charset="0"/>
              </a:rPr>
              <a:t>In First order logic resolution, it is required to convert the FOL into CNF as CNF form makes </a:t>
            </a:r>
            <a:r>
              <a:rPr lang="en-IN" sz="2000" dirty="0">
                <a:solidFill>
                  <a:srgbClr val="FFC000"/>
                </a:solidFill>
                <a:latin typeface="Cambria" pitchFamily="18" charset="0"/>
                <a:ea typeface="Cambria" pitchFamily="18" charset="0"/>
              </a:rPr>
              <a:t>easier for resolution proofs</a:t>
            </a:r>
            <a:r>
              <a:rPr lang="en-IN" sz="2000" dirty="0">
                <a:latin typeface="Cambria" pitchFamily="18" charset="0"/>
                <a:ea typeface="Cambria" pitchFamily="18" charset="0"/>
              </a:rPr>
              <a:t>.</a:t>
            </a:r>
          </a:p>
          <a:p>
            <a:r>
              <a:rPr lang="en-IN" sz="2000" b="1" dirty="0">
                <a:latin typeface="Cambria" pitchFamily="18" charset="0"/>
                <a:ea typeface="Cambria" pitchFamily="18" charset="0"/>
              </a:rPr>
              <a:t>Eliminate all implication (→) and rewrite</a:t>
            </a:r>
            <a:endParaRPr lang="en-IN" sz="2000" dirty="0">
              <a:latin typeface="Cambria" pitchFamily="18" charset="0"/>
              <a:ea typeface="Cambria" pitchFamily="18" charset="0"/>
            </a:endParaRPr>
          </a:p>
          <a:p>
            <a:pPr lvl="1">
              <a:buFont typeface="Wingdings" pitchFamily="2" charset="2"/>
              <a:buChar char="ü"/>
            </a:pPr>
            <a:r>
              <a:rPr lang="en-IN" sz="2000" dirty="0">
                <a:latin typeface="Cambria" pitchFamily="18" charset="0"/>
                <a:ea typeface="Cambria" pitchFamily="18" charset="0"/>
              </a:rPr>
              <a:t>∀x ¬ food(x) V likes(John, x)</a:t>
            </a:r>
          </a:p>
          <a:p>
            <a:pPr lvl="1">
              <a:buFont typeface="Wingdings" pitchFamily="2" charset="2"/>
              <a:buChar char="ü"/>
            </a:pPr>
            <a:r>
              <a:rPr lang="en-IN" sz="2000" dirty="0">
                <a:latin typeface="Cambria" pitchFamily="18" charset="0"/>
                <a:ea typeface="Cambria" pitchFamily="18" charset="0"/>
              </a:rPr>
              <a:t>food(Apple) </a:t>
            </a:r>
            <a:r>
              <a:rPr lang="el-GR" sz="2000" dirty="0">
                <a:latin typeface="Cambria" pitchFamily="18" charset="0"/>
                <a:ea typeface="Cambria" pitchFamily="18" charset="0"/>
              </a:rPr>
              <a:t>Λ </a:t>
            </a:r>
            <a:r>
              <a:rPr lang="en-IN" sz="2000" dirty="0">
                <a:latin typeface="Cambria" pitchFamily="18" charset="0"/>
                <a:ea typeface="Cambria" pitchFamily="18" charset="0"/>
              </a:rPr>
              <a:t>food(vegetables)</a:t>
            </a:r>
          </a:p>
          <a:p>
            <a:pPr lvl="1">
              <a:buFont typeface="Wingdings" pitchFamily="2" charset="2"/>
              <a:buChar char="ü"/>
            </a:pPr>
            <a:r>
              <a:rPr lang="en-IN" sz="2000" dirty="0">
                <a:latin typeface="Cambria" pitchFamily="18" charset="0"/>
                <a:ea typeface="Cambria" pitchFamily="18" charset="0"/>
              </a:rPr>
              <a:t>∀x ∀y ¬ [eats(x, y) </a:t>
            </a:r>
            <a:r>
              <a:rPr lang="el-GR" sz="2000" dirty="0">
                <a:latin typeface="Cambria" pitchFamily="18" charset="0"/>
                <a:ea typeface="Cambria" pitchFamily="18" charset="0"/>
              </a:rPr>
              <a:t>Λ ¬ </a:t>
            </a:r>
            <a:r>
              <a:rPr lang="en-IN" sz="2000" dirty="0">
                <a:latin typeface="Cambria" pitchFamily="18" charset="0"/>
                <a:ea typeface="Cambria" pitchFamily="18" charset="0"/>
              </a:rPr>
              <a:t>killed(x)] V food(y)</a:t>
            </a:r>
          </a:p>
          <a:p>
            <a:pPr lvl="1">
              <a:buFont typeface="Wingdings" pitchFamily="2" charset="2"/>
              <a:buChar char="ü"/>
            </a:pPr>
            <a:r>
              <a:rPr lang="en-IN" sz="2000" dirty="0">
                <a:latin typeface="Cambria" pitchFamily="18" charset="0"/>
                <a:ea typeface="Cambria" pitchFamily="18" charset="0"/>
              </a:rPr>
              <a:t>eats (Anil, Peanuts) </a:t>
            </a:r>
            <a:r>
              <a:rPr lang="el-GR" sz="2000" dirty="0">
                <a:latin typeface="Cambria" pitchFamily="18" charset="0"/>
                <a:ea typeface="Cambria" pitchFamily="18" charset="0"/>
              </a:rPr>
              <a:t>Λ </a:t>
            </a:r>
            <a:r>
              <a:rPr lang="en-IN" sz="2000" dirty="0">
                <a:latin typeface="Cambria" pitchFamily="18" charset="0"/>
                <a:ea typeface="Cambria" pitchFamily="18" charset="0"/>
              </a:rPr>
              <a:t>alive(Anil)</a:t>
            </a:r>
          </a:p>
          <a:p>
            <a:pPr lvl="1">
              <a:buFont typeface="Wingdings" pitchFamily="2" charset="2"/>
              <a:buChar char="ü"/>
            </a:pPr>
            <a:r>
              <a:rPr lang="en-IN" sz="2000" dirty="0">
                <a:latin typeface="Cambria" pitchFamily="18" charset="0"/>
                <a:ea typeface="Cambria" pitchFamily="18" charset="0"/>
              </a:rPr>
              <a:t>∀x ¬ eats(Anil, x) V eats(Harry, x)</a:t>
            </a:r>
          </a:p>
          <a:p>
            <a:pPr lvl="1">
              <a:buFont typeface="Wingdings" pitchFamily="2" charset="2"/>
              <a:buChar char="ü"/>
            </a:pPr>
            <a:r>
              <a:rPr lang="en-IN" sz="2000" dirty="0">
                <a:latin typeface="Cambria" pitchFamily="18" charset="0"/>
                <a:ea typeface="Cambria" pitchFamily="18" charset="0"/>
              </a:rPr>
              <a:t>∀x¬ [¬ killed(x) ] V alive(x)</a:t>
            </a:r>
          </a:p>
          <a:p>
            <a:pPr lvl="1">
              <a:buFont typeface="Wingdings" pitchFamily="2" charset="2"/>
              <a:buChar char="ü"/>
            </a:pPr>
            <a:r>
              <a:rPr lang="en-IN" sz="2000" dirty="0">
                <a:latin typeface="Cambria" pitchFamily="18" charset="0"/>
                <a:ea typeface="Cambria" pitchFamily="18" charset="0"/>
              </a:rPr>
              <a:t>∀x ¬ alive(x) V ¬ killed(x)</a:t>
            </a:r>
          </a:p>
          <a:p>
            <a:pPr lvl="1">
              <a:buFont typeface="Wingdings" pitchFamily="2" charset="2"/>
              <a:buChar char="ü"/>
            </a:pPr>
            <a:r>
              <a:rPr lang="en-IN" sz="2000" dirty="0">
                <a:latin typeface="Cambria" pitchFamily="18" charset="0"/>
                <a:ea typeface="Cambria" pitchFamily="18" charset="0"/>
              </a:rPr>
              <a:t>likes(John, Peanuts).</a:t>
            </a:r>
          </a:p>
          <a:p>
            <a:endParaRPr lang="en-IN" dirty="0"/>
          </a:p>
        </p:txBody>
      </p:sp>
    </p:spTree>
    <p:extLst>
      <p:ext uri="{BB962C8B-B14F-4D97-AF65-F5344CB8AC3E}">
        <p14:creationId xmlns:p14="http://schemas.microsoft.com/office/powerpoint/2010/main" val="2778466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548680"/>
            <a:ext cx="7924800" cy="5166320"/>
          </a:xfrm>
        </p:spPr>
        <p:txBody>
          <a:bodyPr/>
          <a:lstStyle/>
          <a:p>
            <a:r>
              <a:rPr lang="en-IN" sz="2000" b="1" dirty="0">
                <a:latin typeface="Cambria" pitchFamily="18" charset="0"/>
                <a:ea typeface="Cambria" pitchFamily="18" charset="0"/>
              </a:rPr>
              <a:t>Move negation (¬)inwards and rewrite</a:t>
            </a:r>
            <a:endParaRPr lang="en-IN" sz="2000" dirty="0">
              <a:latin typeface="Cambria" pitchFamily="18" charset="0"/>
              <a:ea typeface="Cambria" pitchFamily="18" charset="0"/>
            </a:endParaRPr>
          </a:p>
          <a:p>
            <a:pPr lvl="1">
              <a:buFont typeface="Wingdings" pitchFamily="2" charset="2"/>
              <a:buChar char="ü"/>
            </a:pPr>
            <a:r>
              <a:rPr lang="en-IN" sz="2000" dirty="0">
                <a:latin typeface="Cambria" pitchFamily="18" charset="0"/>
                <a:ea typeface="Cambria" pitchFamily="18" charset="0"/>
              </a:rPr>
              <a:t>∀x ¬ food(x) V likes(John, x)</a:t>
            </a:r>
          </a:p>
          <a:p>
            <a:pPr lvl="1">
              <a:buFont typeface="Wingdings" pitchFamily="2" charset="2"/>
              <a:buChar char="ü"/>
            </a:pPr>
            <a:r>
              <a:rPr lang="en-IN" sz="2000" dirty="0">
                <a:latin typeface="Cambria" pitchFamily="18" charset="0"/>
                <a:ea typeface="Cambria" pitchFamily="18" charset="0"/>
              </a:rPr>
              <a:t>food(Apple) </a:t>
            </a:r>
            <a:r>
              <a:rPr lang="el-GR" sz="2000" dirty="0">
                <a:latin typeface="Cambria" pitchFamily="18" charset="0"/>
                <a:ea typeface="Cambria" pitchFamily="18" charset="0"/>
              </a:rPr>
              <a:t>Λ </a:t>
            </a:r>
            <a:r>
              <a:rPr lang="en-IN" sz="2000" dirty="0">
                <a:latin typeface="Cambria" pitchFamily="18" charset="0"/>
                <a:ea typeface="Cambria" pitchFamily="18" charset="0"/>
              </a:rPr>
              <a:t>food(vegetables)</a:t>
            </a:r>
          </a:p>
          <a:p>
            <a:pPr lvl="1">
              <a:buFont typeface="Wingdings" pitchFamily="2" charset="2"/>
              <a:buChar char="ü"/>
            </a:pPr>
            <a:r>
              <a:rPr lang="en-IN" sz="2000" dirty="0">
                <a:latin typeface="Cambria" pitchFamily="18" charset="0"/>
                <a:ea typeface="Cambria" pitchFamily="18" charset="0"/>
              </a:rPr>
              <a:t>∀x ∀y ¬ eats(x, y) V killed(x) V food(y)</a:t>
            </a:r>
          </a:p>
          <a:p>
            <a:pPr lvl="1">
              <a:buFont typeface="Wingdings" pitchFamily="2" charset="2"/>
              <a:buChar char="ü"/>
            </a:pPr>
            <a:r>
              <a:rPr lang="en-IN" sz="2000" dirty="0">
                <a:latin typeface="Cambria" pitchFamily="18" charset="0"/>
                <a:ea typeface="Cambria" pitchFamily="18" charset="0"/>
              </a:rPr>
              <a:t>eats (Anil, Peanuts) </a:t>
            </a:r>
            <a:r>
              <a:rPr lang="el-GR" sz="2000" dirty="0">
                <a:latin typeface="Cambria" pitchFamily="18" charset="0"/>
                <a:ea typeface="Cambria" pitchFamily="18" charset="0"/>
              </a:rPr>
              <a:t>Λ </a:t>
            </a:r>
            <a:r>
              <a:rPr lang="en-IN" sz="2000" dirty="0">
                <a:latin typeface="Cambria" pitchFamily="18" charset="0"/>
                <a:ea typeface="Cambria" pitchFamily="18" charset="0"/>
              </a:rPr>
              <a:t>alive(Anil)</a:t>
            </a:r>
          </a:p>
          <a:p>
            <a:pPr lvl="1">
              <a:buFont typeface="Wingdings" pitchFamily="2" charset="2"/>
              <a:buChar char="ü"/>
            </a:pPr>
            <a:r>
              <a:rPr lang="en-IN" sz="2000" dirty="0">
                <a:latin typeface="Cambria" pitchFamily="18" charset="0"/>
                <a:ea typeface="Cambria" pitchFamily="18" charset="0"/>
              </a:rPr>
              <a:t>∀x ¬ eats(Anil, x) V eats(Harry, x)</a:t>
            </a:r>
          </a:p>
          <a:p>
            <a:pPr lvl="1">
              <a:buFont typeface="Wingdings" pitchFamily="2" charset="2"/>
              <a:buChar char="ü"/>
            </a:pPr>
            <a:r>
              <a:rPr lang="en-IN" sz="2000" dirty="0">
                <a:latin typeface="Cambria" pitchFamily="18" charset="0"/>
                <a:ea typeface="Cambria" pitchFamily="18" charset="0"/>
              </a:rPr>
              <a:t>∀x ¬killed(x) ] V alive(x)</a:t>
            </a:r>
          </a:p>
          <a:p>
            <a:pPr lvl="1">
              <a:buFont typeface="Wingdings" pitchFamily="2" charset="2"/>
              <a:buChar char="ü"/>
            </a:pPr>
            <a:r>
              <a:rPr lang="en-IN" sz="2000" dirty="0">
                <a:latin typeface="Cambria" pitchFamily="18" charset="0"/>
                <a:ea typeface="Cambria" pitchFamily="18" charset="0"/>
              </a:rPr>
              <a:t>∀x ¬ alive(x) V ¬ killed(x)</a:t>
            </a:r>
          </a:p>
          <a:p>
            <a:pPr lvl="1">
              <a:buFont typeface="Wingdings" pitchFamily="2" charset="2"/>
              <a:buChar char="ü"/>
            </a:pPr>
            <a:r>
              <a:rPr lang="en-IN" sz="2000" dirty="0">
                <a:latin typeface="Cambria" pitchFamily="18" charset="0"/>
                <a:ea typeface="Cambria" pitchFamily="18" charset="0"/>
              </a:rPr>
              <a:t>likes(John, Peanuts).</a:t>
            </a:r>
          </a:p>
          <a:p>
            <a:endParaRPr lang="en-IN" dirty="0"/>
          </a:p>
        </p:txBody>
      </p:sp>
    </p:spTree>
    <p:extLst>
      <p:ext uri="{BB962C8B-B14F-4D97-AF65-F5344CB8AC3E}">
        <p14:creationId xmlns:p14="http://schemas.microsoft.com/office/powerpoint/2010/main" val="432503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908720"/>
            <a:ext cx="7924800" cy="4806280"/>
          </a:xfrm>
        </p:spPr>
        <p:txBody>
          <a:bodyPr/>
          <a:lstStyle/>
          <a:p>
            <a:r>
              <a:rPr lang="en-IN" sz="2000" b="1" dirty="0">
                <a:latin typeface="Cambria" pitchFamily="18" charset="0"/>
                <a:ea typeface="Cambria" pitchFamily="18" charset="0"/>
              </a:rPr>
              <a:t>Rename variables or standardize variables</a:t>
            </a:r>
            <a:endParaRPr lang="en-IN" sz="2000" dirty="0">
              <a:latin typeface="Cambria" pitchFamily="18" charset="0"/>
              <a:ea typeface="Cambria" pitchFamily="18" charset="0"/>
            </a:endParaRPr>
          </a:p>
          <a:p>
            <a:pPr lvl="1">
              <a:buFont typeface="Wingdings" pitchFamily="2" charset="2"/>
              <a:buChar char="ü"/>
            </a:pPr>
            <a:r>
              <a:rPr lang="en-IN" sz="2000" dirty="0">
                <a:latin typeface="Cambria" pitchFamily="18" charset="0"/>
                <a:ea typeface="Cambria" pitchFamily="18" charset="0"/>
              </a:rPr>
              <a:t>∀x ¬ food(x) V likes(John, x)</a:t>
            </a:r>
          </a:p>
          <a:p>
            <a:pPr lvl="1">
              <a:buFont typeface="Wingdings" pitchFamily="2" charset="2"/>
              <a:buChar char="ü"/>
            </a:pPr>
            <a:r>
              <a:rPr lang="en-IN" sz="2000" dirty="0">
                <a:latin typeface="Cambria" pitchFamily="18" charset="0"/>
                <a:ea typeface="Cambria" pitchFamily="18" charset="0"/>
              </a:rPr>
              <a:t>food(Apple) </a:t>
            </a:r>
            <a:r>
              <a:rPr lang="el-GR" sz="2000" dirty="0">
                <a:latin typeface="Cambria" pitchFamily="18" charset="0"/>
                <a:ea typeface="Cambria" pitchFamily="18" charset="0"/>
              </a:rPr>
              <a:t>Λ </a:t>
            </a:r>
            <a:r>
              <a:rPr lang="en-IN" sz="2000" dirty="0">
                <a:latin typeface="Cambria" pitchFamily="18" charset="0"/>
                <a:ea typeface="Cambria" pitchFamily="18" charset="0"/>
              </a:rPr>
              <a:t>food(vegetables)</a:t>
            </a:r>
          </a:p>
          <a:p>
            <a:pPr lvl="1">
              <a:buFont typeface="Wingdings" pitchFamily="2" charset="2"/>
              <a:buChar char="ü"/>
            </a:pPr>
            <a:r>
              <a:rPr lang="en-IN" sz="2000" dirty="0">
                <a:latin typeface="Cambria" pitchFamily="18" charset="0"/>
                <a:ea typeface="Cambria" pitchFamily="18" charset="0"/>
              </a:rPr>
              <a:t>∀y ∀z ¬ eats(y, z) V killed(y) V food(z)</a:t>
            </a:r>
          </a:p>
          <a:p>
            <a:pPr lvl="1">
              <a:buFont typeface="Wingdings" pitchFamily="2" charset="2"/>
              <a:buChar char="ü"/>
            </a:pPr>
            <a:r>
              <a:rPr lang="en-IN" sz="2000" dirty="0">
                <a:latin typeface="Cambria" pitchFamily="18" charset="0"/>
                <a:ea typeface="Cambria" pitchFamily="18" charset="0"/>
              </a:rPr>
              <a:t>eats (Anil, Peanuts) </a:t>
            </a:r>
            <a:r>
              <a:rPr lang="el-GR" sz="2000" dirty="0">
                <a:latin typeface="Cambria" pitchFamily="18" charset="0"/>
                <a:ea typeface="Cambria" pitchFamily="18" charset="0"/>
              </a:rPr>
              <a:t>Λ </a:t>
            </a:r>
            <a:r>
              <a:rPr lang="en-IN" sz="2000" dirty="0">
                <a:latin typeface="Cambria" pitchFamily="18" charset="0"/>
                <a:ea typeface="Cambria" pitchFamily="18" charset="0"/>
              </a:rPr>
              <a:t>alive(Anil)</a:t>
            </a:r>
          </a:p>
          <a:p>
            <a:pPr lvl="1">
              <a:buFont typeface="Wingdings" pitchFamily="2" charset="2"/>
              <a:buChar char="ü"/>
            </a:pPr>
            <a:r>
              <a:rPr lang="en-IN" sz="2000" dirty="0">
                <a:latin typeface="Cambria" pitchFamily="18" charset="0"/>
                <a:ea typeface="Cambria" pitchFamily="18" charset="0"/>
              </a:rPr>
              <a:t>∀w¬ eats(Anil, w) V eats(Harry, w)</a:t>
            </a:r>
          </a:p>
          <a:p>
            <a:pPr lvl="1">
              <a:buFont typeface="Wingdings" pitchFamily="2" charset="2"/>
              <a:buChar char="ü"/>
            </a:pPr>
            <a:r>
              <a:rPr lang="en-IN" sz="2000" dirty="0">
                <a:latin typeface="Cambria" pitchFamily="18" charset="0"/>
                <a:ea typeface="Cambria" pitchFamily="18" charset="0"/>
              </a:rPr>
              <a:t>∀g ¬killed(g) ] V alive(g)</a:t>
            </a:r>
          </a:p>
          <a:p>
            <a:pPr lvl="1">
              <a:buFont typeface="Wingdings" pitchFamily="2" charset="2"/>
              <a:buChar char="ü"/>
            </a:pPr>
            <a:r>
              <a:rPr lang="en-IN" sz="2000" dirty="0">
                <a:latin typeface="Cambria" pitchFamily="18" charset="0"/>
                <a:ea typeface="Cambria" pitchFamily="18" charset="0"/>
              </a:rPr>
              <a:t>∀k ¬ alive(k) V ¬ killed(k)</a:t>
            </a:r>
          </a:p>
          <a:p>
            <a:pPr lvl="1">
              <a:buFont typeface="Wingdings" pitchFamily="2" charset="2"/>
              <a:buChar char="ü"/>
            </a:pPr>
            <a:r>
              <a:rPr lang="en-IN" sz="2000" dirty="0">
                <a:latin typeface="Cambria" pitchFamily="18" charset="0"/>
                <a:ea typeface="Cambria" pitchFamily="18" charset="0"/>
              </a:rPr>
              <a:t>likes(John, Peanuts).</a:t>
            </a:r>
          </a:p>
          <a:p>
            <a:endParaRPr lang="en-IN" dirty="0"/>
          </a:p>
        </p:txBody>
      </p:sp>
    </p:spTree>
    <p:extLst>
      <p:ext uri="{BB962C8B-B14F-4D97-AF65-F5344CB8AC3E}">
        <p14:creationId xmlns:p14="http://schemas.microsoft.com/office/powerpoint/2010/main" val="3411372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404664"/>
            <a:ext cx="7924800" cy="5976664"/>
          </a:xfrm>
        </p:spPr>
        <p:txBody>
          <a:bodyPr>
            <a:normAutofit lnSpcReduction="10000"/>
          </a:bodyPr>
          <a:lstStyle/>
          <a:p>
            <a:r>
              <a:rPr lang="en-IN" sz="1800" b="1" dirty="0">
                <a:latin typeface="Cambria" pitchFamily="18" charset="0"/>
                <a:ea typeface="Cambria" pitchFamily="18" charset="0"/>
              </a:rPr>
              <a:t>Eliminate existential instantiation quantifier by elimination.</a:t>
            </a:r>
            <a:r>
              <a:rPr lang="en-IN" sz="1800" dirty="0">
                <a:latin typeface="Cambria" pitchFamily="18" charset="0"/>
                <a:ea typeface="Cambria" pitchFamily="18" charset="0"/>
              </a:rPr>
              <a:t/>
            </a:r>
            <a:br>
              <a:rPr lang="en-IN" sz="1800" dirty="0">
                <a:latin typeface="Cambria" pitchFamily="18" charset="0"/>
                <a:ea typeface="Cambria" pitchFamily="18" charset="0"/>
              </a:rPr>
            </a:br>
            <a:r>
              <a:rPr lang="en-IN" sz="1800" dirty="0">
                <a:latin typeface="Cambria" pitchFamily="18" charset="0"/>
                <a:ea typeface="Cambria" pitchFamily="18" charset="0"/>
              </a:rPr>
              <a:t>In this step, we will eliminate </a:t>
            </a:r>
            <a:r>
              <a:rPr lang="en-IN" sz="1800" dirty="0">
                <a:solidFill>
                  <a:srgbClr val="FFC000"/>
                </a:solidFill>
                <a:latin typeface="Cambria" pitchFamily="18" charset="0"/>
                <a:ea typeface="Cambria" pitchFamily="18" charset="0"/>
              </a:rPr>
              <a:t>existential quantifier ∃</a:t>
            </a:r>
            <a:r>
              <a:rPr lang="en-IN" sz="1800" dirty="0">
                <a:latin typeface="Cambria" pitchFamily="18" charset="0"/>
                <a:ea typeface="Cambria" pitchFamily="18" charset="0"/>
              </a:rPr>
              <a:t>, and this process is known as </a:t>
            </a:r>
            <a:r>
              <a:rPr lang="en-IN" sz="1800" b="1" dirty="0" err="1">
                <a:latin typeface="Cambria" pitchFamily="18" charset="0"/>
                <a:ea typeface="Cambria" pitchFamily="18" charset="0"/>
              </a:rPr>
              <a:t>Skolemization</a:t>
            </a:r>
            <a:r>
              <a:rPr lang="en-IN" sz="1800" dirty="0">
                <a:latin typeface="Cambria" pitchFamily="18" charset="0"/>
                <a:ea typeface="Cambria" pitchFamily="18" charset="0"/>
              </a:rPr>
              <a:t>. But in this example problem since there is no existential quantifier so all the statements will remain same in this step.</a:t>
            </a:r>
          </a:p>
          <a:p>
            <a:r>
              <a:rPr lang="en-IN" sz="1800" b="1" dirty="0">
                <a:latin typeface="Cambria" pitchFamily="18" charset="0"/>
                <a:ea typeface="Cambria" pitchFamily="18" charset="0"/>
              </a:rPr>
              <a:t>Drop Universal quantifiers.</a:t>
            </a:r>
            <a:r>
              <a:rPr lang="en-IN" sz="1800" dirty="0">
                <a:latin typeface="Cambria" pitchFamily="18" charset="0"/>
                <a:ea typeface="Cambria" pitchFamily="18" charset="0"/>
              </a:rPr>
              <a:t/>
            </a:r>
            <a:br>
              <a:rPr lang="en-IN" sz="1800" dirty="0">
                <a:latin typeface="Cambria" pitchFamily="18" charset="0"/>
                <a:ea typeface="Cambria" pitchFamily="18" charset="0"/>
              </a:rPr>
            </a:br>
            <a:r>
              <a:rPr lang="en-IN" sz="1800" dirty="0">
                <a:latin typeface="Cambria" pitchFamily="18" charset="0"/>
                <a:ea typeface="Cambria" pitchFamily="18" charset="0"/>
              </a:rPr>
              <a:t>In this step we will drop all universal quantifier since all the statements are not implicitly quantified so we don't need it</a:t>
            </a:r>
            <a:r>
              <a:rPr lang="en-IN" sz="1800" dirty="0" smtClean="0">
                <a:latin typeface="Cambria" pitchFamily="18" charset="0"/>
                <a:ea typeface="Cambria" pitchFamily="18" charset="0"/>
              </a:rPr>
              <a:t>.</a:t>
            </a:r>
          </a:p>
          <a:p>
            <a:pPr>
              <a:buFont typeface="+mj-lt"/>
              <a:buAutoNum type="alphaLcParenR"/>
            </a:pPr>
            <a:r>
              <a:rPr lang="en-IN" sz="1800" dirty="0">
                <a:latin typeface="Cambria" pitchFamily="18" charset="0"/>
                <a:ea typeface="Cambria" pitchFamily="18" charset="0"/>
              </a:rPr>
              <a:t>¬ food(x) V likes(John, x)</a:t>
            </a:r>
          </a:p>
          <a:p>
            <a:pPr>
              <a:buFont typeface="+mj-lt"/>
              <a:buAutoNum type="alphaLcParenR"/>
            </a:pPr>
            <a:r>
              <a:rPr lang="en-IN" sz="1800" dirty="0">
                <a:latin typeface="Cambria" pitchFamily="18" charset="0"/>
                <a:ea typeface="Cambria" pitchFamily="18" charset="0"/>
              </a:rPr>
              <a:t>food(Apple)</a:t>
            </a:r>
          </a:p>
          <a:p>
            <a:pPr>
              <a:buFont typeface="+mj-lt"/>
              <a:buAutoNum type="alphaLcParenR"/>
            </a:pPr>
            <a:r>
              <a:rPr lang="en-IN" sz="1800" dirty="0">
                <a:latin typeface="Cambria" pitchFamily="18" charset="0"/>
                <a:ea typeface="Cambria" pitchFamily="18" charset="0"/>
              </a:rPr>
              <a:t>food(vegetables)</a:t>
            </a:r>
          </a:p>
          <a:p>
            <a:pPr>
              <a:buFont typeface="+mj-lt"/>
              <a:buAutoNum type="alphaLcParenR"/>
            </a:pPr>
            <a:r>
              <a:rPr lang="en-IN" sz="1800" dirty="0">
                <a:latin typeface="Cambria" pitchFamily="18" charset="0"/>
                <a:ea typeface="Cambria" pitchFamily="18" charset="0"/>
              </a:rPr>
              <a:t>¬ eats(y, z) V killed(y) V food(z)</a:t>
            </a:r>
          </a:p>
          <a:p>
            <a:pPr>
              <a:buFont typeface="+mj-lt"/>
              <a:buAutoNum type="alphaLcParenR"/>
            </a:pPr>
            <a:r>
              <a:rPr lang="en-IN" sz="1800" dirty="0">
                <a:latin typeface="Cambria" pitchFamily="18" charset="0"/>
                <a:ea typeface="Cambria" pitchFamily="18" charset="0"/>
              </a:rPr>
              <a:t>eats (Anil, Peanuts)</a:t>
            </a:r>
          </a:p>
          <a:p>
            <a:pPr>
              <a:buFont typeface="+mj-lt"/>
              <a:buAutoNum type="alphaLcParenR"/>
            </a:pPr>
            <a:r>
              <a:rPr lang="en-IN" sz="1800" dirty="0">
                <a:latin typeface="Cambria" pitchFamily="18" charset="0"/>
                <a:ea typeface="Cambria" pitchFamily="18" charset="0"/>
              </a:rPr>
              <a:t>alive(Anil)</a:t>
            </a:r>
          </a:p>
          <a:p>
            <a:pPr>
              <a:buFont typeface="+mj-lt"/>
              <a:buAutoNum type="alphaLcParenR"/>
            </a:pPr>
            <a:r>
              <a:rPr lang="en-IN" sz="1800" dirty="0">
                <a:latin typeface="Cambria" pitchFamily="18" charset="0"/>
                <a:ea typeface="Cambria" pitchFamily="18" charset="0"/>
              </a:rPr>
              <a:t>¬ eats(Anil, w) V eats(Harry, w)</a:t>
            </a:r>
          </a:p>
          <a:p>
            <a:pPr>
              <a:buFont typeface="+mj-lt"/>
              <a:buAutoNum type="alphaLcParenR"/>
            </a:pPr>
            <a:r>
              <a:rPr lang="en-IN" sz="1800" dirty="0">
                <a:latin typeface="Cambria" pitchFamily="18" charset="0"/>
                <a:ea typeface="Cambria" pitchFamily="18" charset="0"/>
              </a:rPr>
              <a:t>killed(g) V alive(g)</a:t>
            </a:r>
          </a:p>
          <a:p>
            <a:pPr>
              <a:buFont typeface="+mj-lt"/>
              <a:buAutoNum type="alphaLcParenR"/>
            </a:pPr>
            <a:r>
              <a:rPr lang="en-IN" sz="1800" dirty="0">
                <a:latin typeface="Cambria" pitchFamily="18" charset="0"/>
                <a:ea typeface="Cambria" pitchFamily="18" charset="0"/>
              </a:rPr>
              <a:t>¬ alive(k) V ¬ killed(k)</a:t>
            </a:r>
          </a:p>
          <a:p>
            <a:pPr>
              <a:buFont typeface="+mj-lt"/>
              <a:buAutoNum type="alphaLcParenR"/>
            </a:pPr>
            <a:r>
              <a:rPr lang="en-IN" sz="1800" dirty="0">
                <a:latin typeface="Cambria" pitchFamily="18" charset="0"/>
                <a:ea typeface="Cambria" pitchFamily="18" charset="0"/>
              </a:rPr>
              <a:t>likes(John, Peanuts).</a:t>
            </a:r>
          </a:p>
          <a:p>
            <a:pPr marL="0" indent="0">
              <a:buNone/>
            </a:pPr>
            <a:endParaRPr lang="en-IN" dirty="0"/>
          </a:p>
        </p:txBody>
      </p:sp>
    </p:spTree>
    <p:extLst>
      <p:ext uri="{BB962C8B-B14F-4D97-AF65-F5344CB8AC3E}">
        <p14:creationId xmlns:p14="http://schemas.microsoft.com/office/powerpoint/2010/main" val="1190776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IN" sz="1800" b="1" dirty="0">
                <a:latin typeface="Cambria" pitchFamily="18" charset="0"/>
                <a:ea typeface="Cambria" pitchFamily="18" charset="0"/>
              </a:rPr>
              <a:t>Distribute conjunction ∧ over disjunction ¬.</a:t>
            </a:r>
            <a:r>
              <a:rPr lang="en-IN" sz="1800" dirty="0">
                <a:latin typeface="Cambria" pitchFamily="18" charset="0"/>
                <a:ea typeface="Cambria" pitchFamily="18" charset="0"/>
              </a:rPr>
              <a:t/>
            </a:r>
            <a:br>
              <a:rPr lang="en-IN" sz="1800" dirty="0">
                <a:latin typeface="Cambria" pitchFamily="18" charset="0"/>
                <a:ea typeface="Cambria" pitchFamily="18" charset="0"/>
              </a:rPr>
            </a:br>
            <a:r>
              <a:rPr lang="en-IN" sz="1800" dirty="0">
                <a:latin typeface="Cambria" pitchFamily="18" charset="0"/>
                <a:ea typeface="Cambria" pitchFamily="18" charset="0"/>
              </a:rPr>
              <a:t>This step will not make any change in this problem.</a:t>
            </a:r>
          </a:p>
          <a:p>
            <a:pPr marL="0" indent="0">
              <a:buNone/>
            </a:pPr>
            <a:r>
              <a:rPr lang="en-IN" sz="1800" b="1" dirty="0">
                <a:latin typeface="Cambria" pitchFamily="18" charset="0"/>
                <a:ea typeface="Cambria" pitchFamily="18" charset="0"/>
              </a:rPr>
              <a:t>Step-3: Negate the statement to be proved</a:t>
            </a:r>
            <a:endParaRPr lang="en-IN" sz="1800" dirty="0">
              <a:latin typeface="Cambria" pitchFamily="18" charset="0"/>
              <a:ea typeface="Cambria" pitchFamily="18" charset="0"/>
            </a:endParaRPr>
          </a:p>
          <a:p>
            <a:r>
              <a:rPr lang="en-IN" sz="1800" dirty="0">
                <a:latin typeface="Cambria" pitchFamily="18" charset="0"/>
                <a:ea typeface="Cambria" pitchFamily="18" charset="0"/>
              </a:rPr>
              <a:t>In this statement, we will apply negation to the conclusion statements, which will be written as </a:t>
            </a:r>
            <a:r>
              <a:rPr lang="en-IN" sz="1800" dirty="0">
                <a:solidFill>
                  <a:srgbClr val="FFC000"/>
                </a:solidFill>
                <a:latin typeface="Cambria" pitchFamily="18" charset="0"/>
                <a:ea typeface="Cambria" pitchFamily="18" charset="0"/>
              </a:rPr>
              <a:t>¬likes(John, Peanuts)</a:t>
            </a:r>
          </a:p>
          <a:p>
            <a:pPr marL="0" indent="0">
              <a:buNone/>
            </a:pPr>
            <a:r>
              <a:rPr lang="en-IN" sz="1800" b="1" dirty="0">
                <a:latin typeface="Cambria" pitchFamily="18" charset="0"/>
                <a:ea typeface="Cambria" pitchFamily="18" charset="0"/>
              </a:rPr>
              <a:t>Step-4: Draw Resolution graph</a:t>
            </a:r>
            <a:r>
              <a:rPr lang="en-IN" sz="1800" b="1" dirty="0" smtClean="0">
                <a:latin typeface="Cambria" pitchFamily="18" charset="0"/>
                <a:ea typeface="Cambria" pitchFamily="18" charset="0"/>
              </a:rPr>
              <a:t>:</a:t>
            </a:r>
          </a:p>
          <a:p>
            <a:r>
              <a:rPr lang="en-IN" sz="1800" dirty="0">
                <a:latin typeface="Cambria" pitchFamily="18" charset="0"/>
                <a:ea typeface="Cambria" pitchFamily="18" charset="0"/>
              </a:rPr>
              <a:t>Now in this step, we will solve the problem by resolution tree using substitution. For the above problem, it will be given as follows</a:t>
            </a:r>
            <a:r>
              <a:rPr lang="en-IN" sz="1800" dirty="0" smtClean="0">
                <a:latin typeface="Cambria" pitchFamily="18" charset="0"/>
                <a:ea typeface="Cambria" pitchFamily="18" charset="0"/>
              </a:rPr>
              <a:t>:</a:t>
            </a:r>
          </a:p>
          <a:p>
            <a:r>
              <a:rPr lang="en-IN" sz="1800" dirty="0">
                <a:latin typeface="Cambria" pitchFamily="18" charset="0"/>
                <a:ea typeface="Cambria" pitchFamily="18" charset="0"/>
              </a:rPr>
              <a:t>Hence the negation of the conclusion has been proved as a complete contradiction with the given set of statements.</a:t>
            </a:r>
            <a:endParaRPr lang="en-IN" sz="1800" dirty="0" smtClean="0">
              <a:latin typeface="Cambria" pitchFamily="18" charset="0"/>
              <a:ea typeface="Cambria" pitchFamily="18" charset="0"/>
            </a:endParaRPr>
          </a:p>
          <a:p>
            <a:pPr marL="0" indent="0">
              <a:buNone/>
            </a:pPr>
            <a:endParaRPr lang="en-IN" dirty="0"/>
          </a:p>
        </p:txBody>
      </p:sp>
    </p:spTree>
    <p:extLst>
      <p:ext uri="{BB962C8B-B14F-4D97-AF65-F5344CB8AC3E}">
        <p14:creationId xmlns:p14="http://schemas.microsoft.com/office/powerpoint/2010/main" val="387742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115616" y="476672"/>
            <a:ext cx="6840760" cy="5009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0872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548680"/>
            <a:ext cx="7924800" cy="5166320"/>
          </a:xfrm>
        </p:spPr>
        <p:txBody>
          <a:bodyPr>
            <a:normAutofit/>
          </a:bodyPr>
          <a:lstStyle/>
          <a:p>
            <a:pPr marL="0" indent="0">
              <a:buNone/>
            </a:pPr>
            <a:r>
              <a:rPr lang="en-IN" sz="1800" b="1" dirty="0">
                <a:latin typeface="Cambria" pitchFamily="18" charset="0"/>
                <a:ea typeface="Cambria" pitchFamily="18" charset="0"/>
              </a:rPr>
              <a:t>Explanation of Resolution graph:</a:t>
            </a:r>
          </a:p>
          <a:p>
            <a:r>
              <a:rPr lang="en-IN" sz="1800" dirty="0">
                <a:latin typeface="Cambria" pitchFamily="18" charset="0"/>
                <a:ea typeface="Cambria" pitchFamily="18" charset="0"/>
              </a:rPr>
              <a:t>In the first step of resolution graph, </a:t>
            </a:r>
            <a:r>
              <a:rPr lang="en-IN" sz="1800" b="1" dirty="0">
                <a:latin typeface="Cambria" pitchFamily="18" charset="0"/>
                <a:ea typeface="Cambria" pitchFamily="18" charset="0"/>
              </a:rPr>
              <a:t>¬likes(John, Peanuts) </a:t>
            </a:r>
            <a:r>
              <a:rPr lang="en-IN" sz="1800" dirty="0">
                <a:latin typeface="Cambria" pitchFamily="18" charset="0"/>
                <a:ea typeface="Cambria" pitchFamily="18" charset="0"/>
              </a:rPr>
              <a:t>, and </a:t>
            </a:r>
            <a:r>
              <a:rPr lang="en-IN" sz="1800" b="1" dirty="0">
                <a:latin typeface="Cambria" pitchFamily="18" charset="0"/>
                <a:ea typeface="Cambria" pitchFamily="18" charset="0"/>
              </a:rPr>
              <a:t>likes(John, x) </a:t>
            </a:r>
            <a:r>
              <a:rPr lang="en-IN" sz="1800" dirty="0">
                <a:latin typeface="Cambria" pitchFamily="18" charset="0"/>
                <a:ea typeface="Cambria" pitchFamily="18" charset="0"/>
              </a:rPr>
              <a:t>get resolved(</a:t>
            </a:r>
            <a:r>
              <a:rPr lang="en-IN" sz="1800" dirty="0" err="1">
                <a:latin typeface="Cambria" pitchFamily="18" charset="0"/>
                <a:ea typeface="Cambria" pitchFamily="18" charset="0"/>
              </a:rPr>
              <a:t>canceled</a:t>
            </a:r>
            <a:r>
              <a:rPr lang="en-IN" sz="1800" dirty="0">
                <a:latin typeface="Cambria" pitchFamily="18" charset="0"/>
                <a:ea typeface="Cambria" pitchFamily="18" charset="0"/>
              </a:rPr>
              <a:t>) by substitution of </a:t>
            </a:r>
            <a:r>
              <a:rPr lang="en-IN" sz="1800" b="1" dirty="0">
                <a:latin typeface="Cambria" pitchFamily="18" charset="0"/>
                <a:ea typeface="Cambria" pitchFamily="18" charset="0"/>
              </a:rPr>
              <a:t>{Peanuts/x}</a:t>
            </a:r>
            <a:r>
              <a:rPr lang="en-IN" sz="1800" dirty="0">
                <a:latin typeface="Cambria" pitchFamily="18" charset="0"/>
                <a:ea typeface="Cambria" pitchFamily="18" charset="0"/>
              </a:rPr>
              <a:t>, and we are left with </a:t>
            </a:r>
            <a:r>
              <a:rPr lang="en-IN" sz="1800" b="1" dirty="0">
                <a:latin typeface="Cambria" pitchFamily="18" charset="0"/>
                <a:ea typeface="Cambria" pitchFamily="18" charset="0"/>
              </a:rPr>
              <a:t>¬ food(Peanuts)</a:t>
            </a:r>
            <a:endParaRPr lang="en-IN" sz="1800" dirty="0">
              <a:latin typeface="Cambria" pitchFamily="18" charset="0"/>
              <a:ea typeface="Cambria" pitchFamily="18" charset="0"/>
            </a:endParaRPr>
          </a:p>
          <a:p>
            <a:r>
              <a:rPr lang="en-IN" sz="1800" dirty="0">
                <a:latin typeface="Cambria" pitchFamily="18" charset="0"/>
                <a:ea typeface="Cambria" pitchFamily="18" charset="0"/>
              </a:rPr>
              <a:t>In the second step of the resolution graph, </a:t>
            </a:r>
            <a:r>
              <a:rPr lang="en-IN" sz="1800" b="1" dirty="0">
                <a:latin typeface="Cambria" pitchFamily="18" charset="0"/>
                <a:ea typeface="Cambria" pitchFamily="18" charset="0"/>
              </a:rPr>
              <a:t>¬ food(Peanuts) </a:t>
            </a:r>
            <a:r>
              <a:rPr lang="en-IN" sz="1800" dirty="0">
                <a:latin typeface="Cambria" pitchFamily="18" charset="0"/>
                <a:ea typeface="Cambria" pitchFamily="18" charset="0"/>
              </a:rPr>
              <a:t>, and </a:t>
            </a:r>
            <a:r>
              <a:rPr lang="en-IN" sz="1800" b="1" dirty="0">
                <a:latin typeface="Cambria" pitchFamily="18" charset="0"/>
                <a:ea typeface="Cambria" pitchFamily="18" charset="0"/>
              </a:rPr>
              <a:t>food(z) </a:t>
            </a:r>
            <a:r>
              <a:rPr lang="en-IN" sz="1800" dirty="0">
                <a:latin typeface="Cambria" pitchFamily="18" charset="0"/>
                <a:ea typeface="Cambria" pitchFamily="18" charset="0"/>
              </a:rPr>
              <a:t>get resolved (</a:t>
            </a:r>
            <a:r>
              <a:rPr lang="en-IN" sz="1800" dirty="0" err="1">
                <a:latin typeface="Cambria" pitchFamily="18" charset="0"/>
                <a:ea typeface="Cambria" pitchFamily="18" charset="0"/>
              </a:rPr>
              <a:t>canceled</a:t>
            </a:r>
            <a:r>
              <a:rPr lang="en-IN" sz="1800" dirty="0">
                <a:latin typeface="Cambria" pitchFamily="18" charset="0"/>
                <a:ea typeface="Cambria" pitchFamily="18" charset="0"/>
              </a:rPr>
              <a:t>) by substitution of </a:t>
            </a:r>
            <a:r>
              <a:rPr lang="en-IN" sz="1800" b="1" dirty="0">
                <a:latin typeface="Cambria" pitchFamily="18" charset="0"/>
                <a:ea typeface="Cambria" pitchFamily="18" charset="0"/>
              </a:rPr>
              <a:t>{ Peanuts/z}</a:t>
            </a:r>
            <a:r>
              <a:rPr lang="en-IN" sz="1800" dirty="0">
                <a:latin typeface="Cambria" pitchFamily="18" charset="0"/>
                <a:ea typeface="Cambria" pitchFamily="18" charset="0"/>
              </a:rPr>
              <a:t>, and we are left with </a:t>
            </a:r>
            <a:r>
              <a:rPr lang="en-IN" sz="1800" b="1" dirty="0">
                <a:latin typeface="Cambria" pitchFamily="18" charset="0"/>
                <a:ea typeface="Cambria" pitchFamily="18" charset="0"/>
              </a:rPr>
              <a:t>¬ eats(y, Peanuts) V killed(y) </a:t>
            </a:r>
            <a:r>
              <a:rPr lang="en-IN" sz="1800" dirty="0">
                <a:latin typeface="Cambria" pitchFamily="18" charset="0"/>
                <a:ea typeface="Cambria" pitchFamily="18" charset="0"/>
              </a:rPr>
              <a:t>.</a:t>
            </a:r>
          </a:p>
          <a:p>
            <a:r>
              <a:rPr lang="en-IN" sz="1800" dirty="0">
                <a:latin typeface="Cambria" pitchFamily="18" charset="0"/>
                <a:ea typeface="Cambria" pitchFamily="18" charset="0"/>
              </a:rPr>
              <a:t>In the third step of the resolution graph, </a:t>
            </a:r>
            <a:r>
              <a:rPr lang="en-IN" sz="1800" b="1" dirty="0">
                <a:latin typeface="Cambria" pitchFamily="18" charset="0"/>
                <a:ea typeface="Cambria" pitchFamily="18" charset="0"/>
              </a:rPr>
              <a:t>¬ eats(y, Peanuts) </a:t>
            </a:r>
            <a:r>
              <a:rPr lang="en-IN" sz="1800" dirty="0">
                <a:latin typeface="Cambria" pitchFamily="18" charset="0"/>
                <a:ea typeface="Cambria" pitchFamily="18" charset="0"/>
              </a:rPr>
              <a:t>and </a:t>
            </a:r>
            <a:r>
              <a:rPr lang="en-IN" sz="1800" b="1" dirty="0">
                <a:latin typeface="Cambria" pitchFamily="18" charset="0"/>
                <a:ea typeface="Cambria" pitchFamily="18" charset="0"/>
              </a:rPr>
              <a:t>eats (Anil, Peanuts) </a:t>
            </a:r>
            <a:r>
              <a:rPr lang="en-IN" sz="1800" dirty="0">
                <a:latin typeface="Cambria" pitchFamily="18" charset="0"/>
                <a:ea typeface="Cambria" pitchFamily="18" charset="0"/>
              </a:rPr>
              <a:t>get resolved by substitution </a:t>
            </a:r>
            <a:r>
              <a:rPr lang="en-IN" sz="1800" b="1" dirty="0">
                <a:latin typeface="Cambria" pitchFamily="18" charset="0"/>
                <a:ea typeface="Cambria" pitchFamily="18" charset="0"/>
              </a:rPr>
              <a:t>{Anil/y}</a:t>
            </a:r>
            <a:r>
              <a:rPr lang="en-IN" sz="1800" dirty="0">
                <a:latin typeface="Cambria" pitchFamily="18" charset="0"/>
                <a:ea typeface="Cambria" pitchFamily="18" charset="0"/>
              </a:rPr>
              <a:t>, and we are left with </a:t>
            </a:r>
            <a:r>
              <a:rPr lang="en-IN" sz="1800" b="1" dirty="0">
                <a:latin typeface="Cambria" pitchFamily="18" charset="0"/>
                <a:ea typeface="Cambria" pitchFamily="18" charset="0"/>
              </a:rPr>
              <a:t>Killed(Anil) </a:t>
            </a:r>
            <a:r>
              <a:rPr lang="en-IN" sz="1800" dirty="0">
                <a:latin typeface="Cambria" pitchFamily="18" charset="0"/>
                <a:ea typeface="Cambria" pitchFamily="18" charset="0"/>
              </a:rPr>
              <a:t>.</a:t>
            </a:r>
          </a:p>
          <a:p>
            <a:r>
              <a:rPr lang="en-IN" sz="1800" dirty="0">
                <a:latin typeface="Cambria" pitchFamily="18" charset="0"/>
                <a:ea typeface="Cambria" pitchFamily="18" charset="0"/>
              </a:rPr>
              <a:t>In the fourth step of the resolution graph, </a:t>
            </a:r>
            <a:r>
              <a:rPr lang="en-IN" sz="1800" b="1" dirty="0">
                <a:latin typeface="Cambria" pitchFamily="18" charset="0"/>
                <a:ea typeface="Cambria" pitchFamily="18" charset="0"/>
              </a:rPr>
              <a:t>Killed(Anil) </a:t>
            </a:r>
            <a:r>
              <a:rPr lang="en-IN" sz="1800" dirty="0">
                <a:latin typeface="Cambria" pitchFamily="18" charset="0"/>
                <a:ea typeface="Cambria" pitchFamily="18" charset="0"/>
              </a:rPr>
              <a:t>and </a:t>
            </a:r>
            <a:r>
              <a:rPr lang="en-IN" sz="1800" b="1" dirty="0">
                <a:latin typeface="Cambria" pitchFamily="18" charset="0"/>
                <a:ea typeface="Cambria" pitchFamily="18" charset="0"/>
              </a:rPr>
              <a:t>¬ killed(k) </a:t>
            </a:r>
            <a:r>
              <a:rPr lang="en-IN" sz="1800" dirty="0">
                <a:latin typeface="Cambria" pitchFamily="18" charset="0"/>
                <a:ea typeface="Cambria" pitchFamily="18" charset="0"/>
              </a:rPr>
              <a:t>get resolve by substitution </a:t>
            </a:r>
            <a:r>
              <a:rPr lang="en-IN" sz="1800" b="1" dirty="0">
                <a:latin typeface="Cambria" pitchFamily="18" charset="0"/>
                <a:ea typeface="Cambria" pitchFamily="18" charset="0"/>
              </a:rPr>
              <a:t>{Anil/k}</a:t>
            </a:r>
            <a:r>
              <a:rPr lang="en-IN" sz="1800" dirty="0">
                <a:latin typeface="Cambria" pitchFamily="18" charset="0"/>
                <a:ea typeface="Cambria" pitchFamily="18" charset="0"/>
              </a:rPr>
              <a:t>, and we are left with </a:t>
            </a:r>
            <a:r>
              <a:rPr lang="en-IN" sz="1800" b="1" dirty="0">
                <a:latin typeface="Cambria" pitchFamily="18" charset="0"/>
                <a:ea typeface="Cambria" pitchFamily="18" charset="0"/>
              </a:rPr>
              <a:t>¬ alive(Anil) </a:t>
            </a:r>
            <a:r>
              <a:rPr lang="en-IN" sz="1800" dirty="0">
                <a:latin typeface="Cambria" pitchFamily="18" charset="0"/>
                <a:ea typeface="Cambria" pitchFamily="18" charset="0"/>
              </a:rPr>
              <a:t>.</a:t>
            </a:r>
          </a:p>
          <a:p>
            <a:r>
              <a:rPr lang="en-IN" sz="1800" dirty="0">
                <a:latin typeface="Cambria" pitchFamily="18" charset="0"/>
                <a:ea typeface="Cambria" pitchFamily="18" charset="0"/>
              </a:rPr>
              <a:t>In the last step of the resolution graph </a:t>
            </a:r>
            <a:r>
              <a:rPr lang="en-IN" sz="1800" b="1" dirty="0">
                <a:latin typeface="Cambria" pitchFamily="18" charset="0"/>
                <a:ea typeface="Cambria" pitchFamily="18" charset="0"/>
              </a:rPr>
              <a:t>¬ alive(Anil) </a:t>
            </a:r>
            <a:r>
              <a:rPr lang="en-IN" sz="1800" dirty="0">
                <a:latin typeface="Cambria" pitchFamily="18" charset="0"/>
                <a:ea typeface="Cambria" pitchFamily="18" charset="0"/>
              </a:rPr>
              <a:t>and </a:t>
            </a:r>
            <a:r>
              <a:rPr lang="en-IN" sz="1800" b="1" dirty="0">
                <a:latin typeface="Cambria" pitchFamily="18" charset="0"/>
                <a:ea typeface="Cambria" pitchFamily="18" charset="0"/>
              </a:rPr>
              <a:t>alive(Anil) </a:t>
            </a:r>
            <a:r>
              <a:rPr lang="en-IN" sz="1800" dirty="0">
                <a:latin typeface="Cambria" pitchFamily="18" charset="0"/>
                <a:ea typeface="Cambria" pitchFamily="18" charset="0"/>
              </a:rPr>
              <a:t>get resolved.</a:t>
            </a:r>
          </a:p>
          <a:p>
            <a:endParaRPr lang="en-IN" sz="1800" dirty="0">
              <a:latin typeface="Cambria" pitchFamily="18" charset="0"/>
              <a:ea typeface="Cambria" pitchFamily="18" charset="0"/>
            </a:endParaRPr>
          </a:p>
        </p:txBody>
      </p:sp>
    </p:spTree>
    <p:extLst>
      <p:ext uri="{BB962C8B-B14F-4D97-AF65-F5344CB8AC3E}">
        <p14:creationId xmlns:p14="http://schemas.microsoft.com/office/powerpoint/2010/main" val="20139352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50106"/>
          </a:xfrm>
        </p:spPr>
        <p:txBody>
          <a:bodyPr/>
          <a:lstStyle/>
          <a:p>
            <a:r>
              <a:rPr lang="en-IN" sz="2500" b="1" dirty="0" smtClean="0">
                <a:latin typeface="Cambria" pitchFamily="18" charset="0"/>
                <a:ea typeface="Cambria" pitchFamily="18" charset="0"/>
              </a:rPr>
              <a:t>Forward chaining(forward reasoning) </a:t>
            </a:r>
            <a:endParaRPr lang="en-IN" sz="2500" b="1" dirty="0">
              <a:latin typeface="Cambria" pitchFamily="18" charset="0"/>
              <a:ea typeface="Cambria" pitchFamily="18" charset="0"/>
            </a:endParaRPr>
          </a:p>
        </p:txBody>
      </p:sp>
      <p:sp>
        <p:nvSpPr>
          <p:cNvPr id="3" name="Content Placeholder 2"/>
          <p:cNvSpPr>
            <a:spLocks noGrp="1"/>
          </p:cNvSpPr>
          <p:nvPr>
            <p:ph sz="quarter" idx="13"/>
          </p:nvPr>
        </p:nvSpPr>
        <p:spPr>
          <a:xfrm>
            <a:off x="609600" y="1268760"/>
            <a:ext cx="7924800" cy="4968552"/>
          </a:xfrm>
        </p:spPr>
        <p:txBody>
          <a:bodyPr>
            <a:normAutofit/>
          </a:bodyPr>
          <a:lstStyle/>
          <a:p>
            <a:r>
              <a:rPr lang="en-IN" sz="1800" dirty="0" smtClean="0">
                <a:latin typeface="Cambria" pitchFamily="18" charset="0"/>
                <a:ea typeface="Cambria" pitchFamily="18" charset="0"/>
              </a:rPr>
              <a:t>It is a form of reasoning which starts with </a:t>
            </a:r>
            <a:r>
              <a:rPr lang="en-IN" sz="1800" dirty="0" smtClean="0">
                <a:solidFill>
                  <a:srgbClr val="FFC000"/>
                </a:solidFill>
                <a:latin typeface="Cambria" pitchFamily="18" charset="0"/>
                <a:ea typeface="Cambria" pitchFamily="18" charset="0"/>
              </a:rPr>
              <a:t>atomic sentences </a:t>
            </a:r>
            <a:r>
              <a:rPr lang="en-IN" sz="1800" dirty="0" smtClean="0">
                <a:latin typeface="Cambria" pitchFamily="18" charset="0"/>
                <a:ea typeface="Cambria" pitchFamily="18" charset="0"/>
              </a:rPr>
              <a:t>in the knowledge base and </a:t>
            </a:r>
            <a:r>
              <a:rPr lang="en-IN" sz="1800" dirty="0" smtClean="0">
                <a:solidFill>
                  <a:srgbClr val="FFC000"/>
                </a:solidFill>
                <a:latin typeface="Cambria" pitchFamily="18" charset="0"/>
                <a:ea typeface="Cambria" pitchFamily="18" charset="0"/>
              </a:rPr>
              <a:t>applies inference rules </a:t>
            </a:r>
            <a:r>
              <a:rPr lang="en-IN" sz="1800" dirty="0" smtClean="0">
                <a:latin typeface="Cambria" pitchFamily="18" charset="0"/>
                <a:ea typeface="Cambria" pitchFamily="18" charset="0"/>
              </a:rPr>
              <a:t>in the </a:t>
            </a:r>
            <a:r>
              <a:rPr lang="en-IN" sz="1800" u="sng" dirty="0" smtClean="0">
                <a:latin typeface="Cambria" pitchFamily="18" charset="0"/>
                <a:ea typeface="Cambria" pitchFamily="18" charset="0"/>
              </a:rPr>
              <a:t>forward direction </a:t>
            </a:r>
            <a:r>
              <a:rPr lang="en-IN" sz="1800" dirty="0" smtClean="0">
                <a:latin typeface="Cambria" pitchFamily="18" charset="0"/>
                <a:ea typeface="Cambria" pitchFamily="18" charset="0"/>
              </a:rPr>
              <a:t>to extract more data until a </a:t>
            </a:r>
            <a:r>
              <a:rPr lang="en-IN" sz="1800" dirty="0" smtClean="0">
                <a:solidFill>
                  <a:srgbClr val="FFC000"/>
                </a:solidFill>
                <a:latin typeface="Cambria" pitchFamily="18" charset="0"/>
                <a:ea typeface="Cambria" pitchFamily="18" charset="0"/>
              </a:rPr>
              <a:t>goal is reached.</a:t>
            </a:r>
          </a:p>
          <a:p>
            <a:pPr marL="0" indent="0">
              <a:buNone/>
            </a:pPr>
            <a:r>
              <a:rPr lang="en-IN" sz="1800" dirty="0" smtClean="0">
                <a:latin typeface="Cambria" pitchFamily="18" charset="0"/>
                <a:ea typeface="Cambria" pitchFamily="18" charset="0"/>
              </a:rPr>
              <a:t>Properties:-</a:t>
            </a:r>
          </a:p>
          <a:p>
            <a:r>
              <a:rPr lang="en-IN" sz="1800" dirty="0" smtClean="0">
                <a:latin typeface="Cambria" pitchFamily="18" charset="0"/>
                <a:ea typeface="Cambria" pitchFamily="18" charset="0"/>
              </a:rPr>
              <a:t>It moves from bottom to up (top)</a:t>
            </a:r>
          </a:p>
          <a:p>
            <a:r>
              <a:rPr lang="en-IN" sz="1800" dirty="0" smtClean="0">
                <a:latin typeface="Cambria" pitchFamily="18" charset="0"/>
                <a:ea typeface="Cambria" pitchFamily="18" charset="0"/>
              </a:rPr>
              <a:t>It is a process of making a conclusion  based on known </a:t>
            </a:r>
            <a:r>
              <a:rPr lang="en-IN" sz="1800" dirty="0" smtClean="0">
                <a:solidFill>
                  <a:srgbClr val="FFC000"/>
                </a:solidFill>
                <a:latin typeface="Cambria" pitchFamily="18" charset="0"/>
                <a:ea typeface="Cambria" pitchFamily="18" charset="0"/>
              </a:rPr>
              <a:t>facts or data </a:t>
            </a:r>
            <a:r>
              <a:rPr lang="en-IN" sz="1800" dirty="0" smtClean="0">
                <a:latin typeface="Cambria" pitchFamily="18" charset="0"/>
                <a:ea typeface="Cambria" pitchFamily="18" charset="0"/>
              </a:rPr>
              <a:t>, by starting from the </a:t>
            </a:r>
            <a:r>
              <a:rPr lang="en-IN" sz="1800" dirty="0" smtClean="0">
                <a:solidFill>
                  <a:srgbClr val="FFC000"/>
                </a:solidFill>
                <a:latin typeface="Cambria" pitchFamily="18" charset="0"/>
                <a:ea typeface="Cambria" pitchFamily="18" charset="0"/>
              </a:rPr>
              <a:t>initial state </a:t>
            </a:r>
            <a:r>
              <a:rPr lang="en-IN" sz="1800" dirty="0" smtClean="0">
                <a:latin typeface="Cambria" pitchFamily="18" charset="0"/>
                <a:ea typeface="Cambria" pitchFamily="18" charset="0"/>
              </a:rPr>
              <a:t>and reach the </a:t>
            </a:r>
            <a:r>
              <a:rPr lang="en-IN" sz="1800" dirty="0" smtClean="0">
                <a:solidFill>
                  <a:srgbClr val="FFC000"/>
                </a:solidFill>
                <a:latin typeface="Cambria" pitchFamily="18" charset="0"/>
                <a:ea typeface="Cambria" pitchFamily="18" charset="0"/>
              </a:rPr>
              <a:t>goal state.</a:t>
            </a:r>
          </a:p>
          <a:p>
            <a:r>
              <a:rPr lang="en-IN" sz="1800" dirty="0" smtClean="0">
                <a:latin typeface="Cambria" pitchFamily="18" charset="0"/>
                <a:ea typeface="Cambria" pitchFamily="18" charset="0"/>
              </a:rPr>
              <a:t>Forward chaining approach is also called as data driven as we reach to the goal using </a:t>
            </a:r>
            <a:r>
              <a:rPr lang="en-IN" sz="1800" dirty="0" smtClean="0">
                <a:solidFill>
                  <a:srgbClr val="FFC000"/>
                </a:solidFill>
                <a:latin typeface="Cambria" pitchFamily="18" charset="0"/>
                <a:ea typeface="Cambria" pitchFamily="18" charset="0"/>
              </a:rPr>
              <a:t>available data</a:t>
            </a:r>
            <a:r>
              <a:rPr lang="en-IN" sz="1800" dirty="0" smtClean="0">
                <a:latin typeface="Cambria" pitchFamily="18" charset="0"/>
                <a:ea typeface="Cambria" pitchFamily="18" charset="0"/>
              </a:rPr>
              <a:t>.</a:t>
            </a:r>
          </a:p>
          <a:p>
            <a:r>
              <a:rPr lang="en-IN" sz="1800" dirty="0" smtClean="0">
                <a:latin typeface="Cambria" pitchFamily="18" charset="0"/>
                <a:ea typeface="Cambria" pitchFamily="18" charset="0"/>
              </a:rPr>
              <a:t>Forward chaining approach is commonly used in the </a:t>
            </a:r>
            <a:r>
              <a:rPr lang="en-IN" sz="1800" dirty="0" smtClean="0">
                <a:solidFill>
                  <a:srgbClr val="FFC000"/>
                </a:solidFill>
                <a:latin typeface="Cambria" pitchFamily="18" charset="0"/>
                <a:ea typeface="Cambria" pitchFamily="18" charset="0"/>
              </a:rPr>
              <a:t>expert system</a:t>
            </a:r>
            <a:r>
              <a:rPr lang="en-IN" sz="1800" dirty="0" smtClean="0">
                <a:latin typeface="Cambria" pitchFamily="18" charset="0"/>
                <a:ea typeface="Cambria" pitchFamily="18" charset="0"/>
              </a:rPr>
              <a:t>.</a:t>
            </a:r>
          </a:p>
          <a:p>
            <a:pPr marL="0" indent="0">
              <a:buNone/>
            </a:pPr>
            <a:r>
              <a:rPr lang="en-IN" sz="1800" dirty="0" smtClean="0">
                <a:latin typeface="Cambria" pitchFamily="18" charset="0"/>
                <a:ea typeface="Cambria" pitchFamily="18" charset="0"/>
              </a:rPr>
              <a:t>Example :---(written)</a:t>
            </a:r>
            <a:endParaRPr lang="en-IN" sz="1800" dirty="0">
              <a:latin typeface="Cambria" pitchFamily="18" charset="0"/>
              <a:ea typeface="Cambria" pitchFamily="18" charset="0"/>
            </a:endParaRPr>
          </a:p>
        </p:txBody>
      </p:sp>
    </p:spTree>
    <p:extLst>
      <p:ext uri="{BB962C8B-B14F-4D97-AF65-F5344CB8AC3E}">
        <p14:creationId xmlns:p14="http://schemas.microsoft.com/office/powerpoint/2010/main" val="1062456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548680"/>
            <a:ext cx="7924800" cy="5832648"/>
          </a:xfrm>
        </p:spPr>
        <p:txBody>
          <a:bodyPr/>
          <a:lstStyle/>
          <a:p>
            <a:r>
              <a:rPr lang="en-IN" sz="2000" dirty="0">
                <a:latin typeface="Cambria" pitchFamily="18" charset="0"/>
                <a:ea typeface="Cambria" pitchFamily="18" charset="0"/>
              </a:rPr>
              <a:t>As in the above example, the object referred by the </a:t>
            </a:r>
            <a:r>
              <a:rPr lang="en-IN" sz="2000" b="1" dirty="0">
                <a:latin typeface="Cambria" pitchFamily="18" charset="0"/>
                <a:ea typeface="Cambria" pitchFamily="18" charset="0"/>
              </a:rPr>
              <a:t>Brother (John)</a:t>
            </a:r>
            <a:r>
              <a:rPr lang="en-IN" sz="2000" dirty="0">
                <a:latin typeface="Cambria" pitchFamily="18" charset="0"/>
                <a:ea typeface="Cambria" pitchFamily="18" charset="0"/>
              </a:rPr>
              <a:t> is similar to the object referred by </a:t>
            </a:r>
            <a:r>
              <a:rPr lang="en-IN" sz="2000" b="1" dirty="0">
                <a:latin typeface="Cambria" pitchFamily="18" charset="0"/>
                <a:ea typeface="Cambria" pitchFamily="18" charset="0"/>
              </a:rPr>
              <a:t>Smith</a:t>
            </a:r>
            <a:r>
              <a:rPr lang="en-IN" sz="2000" dirty="0">
                <a:latin typeface="Cambria" pitchFamily="18" charset="0"/>
                <a:ea typeface="Cambria" pitchFamily="18" charset="0"/>
              </a:rPr>
              <a:t>. The equality symbol can also be used with negation to represent that two terms are not the same objects.</a:t>
            </a:r>
          </a:p>
          <a:p>
            <a:r>
              <a:rPr lang="en-IN" sz="2000" b="1" dirty="0">
                <a:latin typeface="Cambria" pitchFamily="18" charset="0"/>
                <a:ea typeface="Cambria" pitchFamily="18" charset="0"/>
              </a:rPr>
              <a:t>Example: ￢(x=y) which is equivalent to x ≠y.</a:t>
            </a:r>
            <a:endParaRPr lang="en-IN" sz="2000" dirty="0">
              <a:latin typeface="Cambria" pitchFamily="18" charset="0"/>
              <a:ea typeface="Cambria" pitchFamily="18" charset="0"/>
            </a:endParaRPr>
          </a:p>
          <a:p>
            <a:pPr marL="0" indent="0">
              <a:buNone/>
            </a:pPr>
            <a:r>
              <a:rPr lang="en-IN" sz="2400" b="1" u="sng" dirty="0" smtClean="0">
                <a:latin typeface="Cambria" pitchFamily="18" charset="0"/>
                <a:ea typeface="Cambria" pitchFamily="18" charset="0"/>
              </a:rPr>
              <a:t>FOL INFERENCE RULES FOR QUANTIFIER:</a:t>
            </a:r>
          </a:p>
          <a:p>
            <a:r>
              <a:rPr lang="en-IN" sz="2000" dirty="0" smtClean="0">
                <a:latin typeface="Cambria" pitchFamily="18" charset="0"/>
                <a:ea typeface="Cambria" pitchFamily="18" charset="0"/>
              </a:rPr>
              <a:t>As </a:t>
            </a:r>
            <a:r>
              <a:rPr lang="en-IN" sz="2000" dirty="0">
                <a:latin typeface="Cambria" pitchFamily="18" charset="0"/>
                <a:ea typeface="Cambria" pitchFamily="18" charset="0"/>
              </a:rPr>
              <a:t>propositional logic we also have inference rules in first-order logic, so following are some basic inference rules in FOL:</a:t>
            </a:r>
          </a:p>
          <a:p>
            <a:r>
              <a:rPr lang="en-IN" sz="2000" b="1" dirty="0">
                <a:latin typeface="Cambria" pitchFamily="18" charset="0"/>
                <a:ea typeface="Cambria" pitchFamily="18" charset="0"/>
              </a:rPr>
              <a:t>Universal Generalization</a:t>
            </a:r>
            <a:endParaRPr lang="en-IN" sz="2000" dirty="0">
              <a:latin typeface="Cambria" pitchFamily="18" charset="0"/>
              <a:ea typeface="Cambria" pitchFamily="18" charset="0"/>
            </a:endParaRPr>
          </a:p>
          <a:p>
            <a:r>
              <a:rPr lang="en-IN" sz="2000" b="1" dirty="0">
                <a:latin typeface="Cambria" pitchFamily="18" charset="0"/>
                <a:ea typeface="Cambria" pitchFamily="18" charset="0"/>
              </a:rPr>
              <a:t>Universal Instantiation</a:t>
            </a:r>
            <a:endParaRPr lang="en-IN" sz="2000" dirty="0">
              <a:latin typeface="Cambria" pitchFamily="18" charset="0"/>
              <a:ea typeface="Cambria" pitchFamily="18" charset="0"/>
            </a:endParaRPr>
          </a:p>
          <a:p>
            <a:r>
              <a:rPr lang="en-IN" sz="2000" b="1" dirty="0">
                <a:latin typeface="Cambria" pitchFamily="18" charset="0"/>
                <a:ea typeface="Cambria" pitchFamily="18" charset="0"/>
              </a:rPr>
              <a:t>Existential Instantiation</a:t>
            </a:r>
            <a:endParaRPr lang="en-IN" sz="2000" dirty="0">
              <a:latin typeface="Cambria" pitchFamily="18" charset="0"/>
              <a:ea typeface="Cambria" pitchFamily="18" charset="0"/>
            </a:endParaRPr>
          </a:p>
          <a:p>
            <a:r>
              <a:rPr lang="en-IN" sz="2000" b="1" dirty="0">
                <a:latin typeface="Cambria" pitchFamily="18" charset="0"/>
                <a:ea typeface="Cambria" pitchFamily="18" charset="0"/>
              </a:rPr>
              <a:t>Existential </a:t>
            </a:r>
            <a:r>
              <a:rPr lang="en-IN" sz="2000" b="1" dirty="0" smtClean="0">
                <a:latin typeface="Cambria" pitchFamily="18" charset="0"/>
                <a:ea typeface="Cambria" pitchFamily="18" charset="0"/>
              </a:rPr>
              <a:t>introduction</a:t>
            </a: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val="3971128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50106"/>
          </a:xfrm>
        </p:spPr>
        <p:txBody>
          <a:bodyPr/>
          <a:lstStyle/>
          <a:p>
            <a:r>
              <a:rPr lang="en-IN" sz="3200" b="1" dirty="0">
                <a:latin typeface="Cambria" pitchFamily="18" charset="0"/>
                <a:ea typeface="Cambria" pitchFamily="18" charset="0"/>
              </a:rPr>
              <a:t>backward chaining</a:t>
            </a:r>
            <a:endParaRPr lang="en-IN" dirty="0"/>
          </a:p>
        </p:txBody>
      </p:sp>
      <p:sp>
        <p:nvSpPr>
          <p:cNvPr id="3" name="Content Placeholder 2"/>
          <p:cNvSpPr>
            <a:spLocks noGrp="1"/>
          </p:cNvSpPr>
          <p:nvPr>
            <p:ph sz="quarter" idx="13"/>
          </p:nvPr>
        </p:nvSpPr>
        <p:spPr>
          <a:xfrm>
            <a:off x="609600" y="1412776"/>
            <a:ext cx="7924800" cy="4824536"/>
          </a:xfrm>
        </p:spPr>
        <p:txBody>
          <a:bodyPr>
            <a:normAutofit lnSpcReduction="10000"/>
          </a:bodyPr>
          <a:lstStyle/>
          <a:p>
            <a:r>
              <a:rPr lang="en-IN" sz="1800" dirty="0" smtClean="0">
                <a:latin typeface="Cambria" pitchFamily="18" charset="0"/>
                <a:ea typeface="Cambria" pitchFamily="18" charset="0"/>
              </a:rPr>
              <a:t>A backward chaining algorithm is a form of reasoning which starts with the </a:t>
            </a:r>
            <a:r>
              <a:rPr lang="en-IN" sz="1800" dirty="0" smtClean="0">
                <a:solidFill>
                  <a:srgbClr val="FFC000"/>
                </a:solidFill>
                <a:latin typeface="Cambria" pitchFamily="18" charset="0"/>
                <a:ea typeface="Cambria" pitchFamily="18" charset="0"/>
              </a:rPr>
              <a:t>goal </a:t>
            </a:r>
            <a:r>
              <a:rPr lang="en-IN" sz="1800" dirty="0" smtClean="0">
                <a:latin typeface="Cambria" pitchFamily="18" charset="0"/>
                <a:ea typeface="Cambria" pitchFamily="18" charset="0"/>
              </a:rPr>
              <a:t>and  </a:t>
            </a:r>
            <a:r>
              <a:rPr lang="en-IN" sz="1800" dirty="0" smtClean="0">
                <a:solidFill>
                  <a:srgbClr val="FFC000"/>
                </a:solidFill>
                <a:latin typeface="Cambria" pitchFamily="18" charset="0"/>
                <a:ea typeface="Cambria" pitchFamily="18" charset="0"/>
              </a:rPr>
              <a:t>works backward</a:t>
            </a:r>
            <a:r>
              <a:rPr lang="en-IN" sz="1800" dirty="0" smtClean="0">
                <a:latin typeface="Cambria" pitchFamily="18" charset="0"/>
                <a:ea typeface="Cambria" pitchFamily="18" charset="0"/>
              </a:rPr>
              <a:t>, chaining through rules to find </a:t>
            </a:r>
            <a:r>
              <a:rPr lang="en-IN" sz="1800" dirty="0" smtClean="0">
                <a:solidFill>
                  <a:srgbClr val="FFC000"/>
                </a:solidFill>
                <a:latin typeface="Cambria" pitchFamily="18" charset="0"/>
                <a:ea typeface="Cambria" pitchFamily="18" charset="0"/>
              </a:rPr>
              <a:t>known facts support the goal</a:t>
            </a:r>
            <a:r>
              <a:rPr lang="en-IN" sz="1800" dirty="0" smtClean="0">
                <a:latin typeface="Cambria" pitchFamily="18" charset="0"/>
                <a:ea typeface="Cambria" pitchFamily="18" charset="0"/>
              </a:rPr>
              <a:t>.</a:t>
            </a:r>
          </a:p>
          <a:p>
            <a:pPr marL="0" indent="0">
              <a:buNone/>
            </a:pPr>
            <a:r>
              <a:rPr lang="en-IN" sz="1800" dirty="0" smtClean="0">
                <a:latin typeface="Cambria" pitchFamily="18" charset="0"/>
                <a:ea typeface="Cambria" pitchFamily="18" charset="0"/>
              </a:rPr>
              <a:t>Properties:-</a:t>
            </a:r>
          </a:p>
          <a:p>
            <a:r>
              <a:rPr lang="en-IN" sz="1800" dirty="0" smtClean="0">
                <a:latin typeface="Cambria" pitchFamily="18" charset="0"/>
                <a:ea typeface="Cambria" pitchFamily="18" charset="0"/>
              </a:rPr>
              <a:t>It is also known as top – down approach.</a:t>
            </a:r>
          </a:p>
          <a:p>
            <a:r>
              <a:rPr lang="en-IN" sz="1800" dirty="0" smtClean="0">
                <a:latin typeface="Cambria" pitchFamily="18" charset="0"/>
                <a:ea typeface="Cambria" pitchFamily="18" charset="0"/>
              </a:rPr>
              <a:t>Backward chaining is based on modus  ponens inference rule.</a:t>
            </a:r>
          </a:p>
          <a:p>
            <a:r>
              <a:rPr lang="en-IN" sz="1800" dirty="0" smtClean="0">
                <a:latin typeface="Cambria" pitchFamily="18" charset="0"/>
                <a:ea typeface="Cambria" pitchFamily="18" charset="0"/>
              </a:rPr>
              <a:t>In backward chaining, the </a:t>
            </a:r>
            <a:r>
              <a:rPr lang="en-IN" sz="1800" dirty="0" smtClean="0">
                <a:solidFill>
                  <a:srgbClr val="FFC000"/>
                </a:solidFill>
                <a:latin typeface="Cambria" pitchFamily="18" charset="0"/>
                <a:ea typeface="Cambria" pitchFamily="18" charset="0"/>
              </a:rPr>
              <a:t>goal is broken into sub goal or sub goals to prove the facts true.</a:t>
            </a:r>
          </a:p>
          <a:p>
            <a:r>
              <a:rPr lang="en-IN" sz="1800" dirty="0" smtClean="0">
                <a:latin typeface="Cambria" pitchFamily="18" charset="0"/>
                <a:ea typeface="Cambria" pitchFamily="18" charset="0"/>
              </a:rPr>
              <a:t>It is called a </a:t>
            </a:r>
            <a:r>
              <a:rPr lang="en-IN" sz="1800" dirty="0" smtClean="0">
                <a:solidFill>
                  <a:srgbClr val="FFC000"/>
                </a:solidFill>
                <a:latin typeface="Cambria" pitchFamily="18" charset="0"/>
                <a:ea typeface="Cambria" pitchFamily="18" charset="0"/>
              </a:rPr>
              <a:t>goal driven approach</a:t>
            </a:r>
            <a:r>
              <a:rPr lang="en-IN" sz="1800" dirty="0" smtClean="0">
                <a:latin typeface="Cambria" pitchFamily="18" charset="0"/>
                <a:ea typeface="Cambria" pitchFamily="18" charset="0"/>
              </a:rPr>
              <a:t>, as a list of goal decides which rules are selected and used.</a:t>
            </a:r>
          </a:p>
          <a:p>
            <a:r>
              <a:rPr lang="en-IN" sz="1800" dirty="0" smtClean="0">
                <a:latin typeface="Cambria" pitchFamily="18" charset="0"/>
                <a:ea typeface="Cambria" pitchFamily="18" charset="0"/>
              </a:rPr>
              <a:t>Backward chaining algorithm is used in </a:t>
            </a:r>
            <a:r>
              <a:rPr lang="en-IN" sz="1800" dirty="0" smtClean="0">
                <a:solidFill>
                  <a:srgbClr val="FFC000"/>
                </a:solidFill>
                <a:latin typeface="Cambria" pitchFamily="18" charset="0"/>
                <a:ea typeface="Cambria" pitchFamily="18" charset="0"/>
              </a:rPr>
              <a:t>game theory, automated theorem proving tools, inference engines, proof assistants and various AI applications.</a:t>
            </a:r>
          </a:p>
          <a:p>
            <a:r>
              <a:rPr lang="en-IN" sz="1800" dirty="0" smtClean="0">
                <a:latin typeface="Cambria" pitchFamily="18" charset="0"/>
                <a:ea typeface="Cambria" pitchFamily="18" charset="0"/>
              </a:rPr>
              <a:t>The backward chaining method mostly used </a:t>
            </a:r>
            <a:r>
              <a:rPr lang="en-IN" sz="1800" dirty="0" smtClean="0">
                <a:solidFill>
                  <a:srgbClr val="FFC000"/>
                </a:solidFill>
                <a:latin typeface="Cambria" pitchFamily="18" charset="0"/>
                <a:ea typeface="Cambria" pitchFamily="18" charset="0"/>
              </a:rPr>
              <a:t>a depth first search strategy </a:t>
            </a:r>
            <a:r>
              <a:rPr lang="en-IN" sz="1800" dirty="0" smtClean="0">
                <a:latin typeface="Cambria" pitchFamily="18" charset="0"/>
                <a:ea typeface="Cambria" pitchFamily="18" charset="0"/>
              </a:rPr>
              <a:t>for proof.</a:t>
            </a:r>
            <a:endParaRPr lang="en-IN" sz="1800" dirty="0">
              <a:latin typeface="Cambria" pitchFamily="18" charset="0"/>
              <a:ea typeface="Cambria" pitchFamily="18" charset="0"/>
            </a:endParaRPr>
          </a:p>
        </p:txBody>
      </p:sp>
    </p:spTree>
    <p:extLst>
      <p:ext uri="{BB962C8B-B14F-4D97-AF65-F5344CB8AC3E}">
        <p14:creationId xmlns:p14="http://schemas.microsoft.com/office/powerpoint/2010/main" val="844380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196752"/>
            <a:ext cx="7924800" cy="5256584"/>
          </a:xfrm>
        </p:spPr>
        <p:txBody>
          <a:bodyPr/>
          <a:lstStyle/>
          <a:p>
            <a:pPr>
              <a:buAutoNum type="arabicPeriod"/>
            </a:pPr>
            <a:r>
              <a:rPr lang="en-IN" sz="2000" b="1" u="sng" dirty="0" smtClean="0">
                <a:latin typeface="Cambria" pitchFamily="18" charset="0"/>
                <a:ea typeface="Cambria" pitchFamily="18" charset="0"/>
              </a:rPr>
              <a:t>Universal </a:t>
            </a:r>
            <a:r>
              <a:rPr lang="en-IN" sz="2000" b="1" u="sng" dirty="0">
                <a:latin typeface="Cambria" pitchFamily="18" charset="0"/>
                <a:ea typeface="Cambria" pitchFamily="18" charset="0"/>
              </a:rPr>
              <a:t>Generalization</a:t>
            </a:r>
            <a:r>
              <a:rPr lang="en-IN" sz="2000" b="1" u="sng" dirty="0" smtClean="0">
                <a:latin typeface="Cambria" pitchFamily="18" charset="0"/>
                <a:ea typeface="Cambria" pitchFamily="18" charset="0"/>
              </a:rPr>
              <a:t>:</a:t>
            </a:r>
          </a:p>
          <a:p>
            <a:r>
              <a:rPr lang="en-IN" sz="2000" dirty="0">
                <a:latin typeface="Cambria" pitchFamily="18" charset="0"/>
                <a:ea typeface="Cambria" pitchFamily="18" charset="0"/>
              </a:rPr>
              <a:t>Universal generalization is a valid inference rule which states that if </a:t>
            </a:r>
            <a:r>
              <a:rPr lang="en-IN" sz="2000" dirty="0">
                <a:solidFill>
                  <a:srgbClr val="FFC000"/>
                </a:solidFill>
                <a:latin typeface="Cambria" pitchFamily="18" charset="0"/>
                <a:ea typeface="Cambria" pitchFamily="18" charset="0"/>
              </a:rPr>
              <a:t>premise P(c) is true </a:t>
            </a:r>
            <a:r>
              <a:rPr lang="en-IN" sz="2000" dirty="0">
                <a:latin typeface="Cambria" pitchFamily="18" charset="0"/>
                <a:ea typeface="Cambria" pitchFamily="18" charset="0"/>
              </a:rPr>
              <a:t>for any arbitrary element c in the universe of discourse, then we can have a conclusion as </a:t>
            </a:r>
            <a:r>
              <a:rPr lang="en-IN" sz="2000" dirty="0">
                <a:solidFill>
                  <a:srgbClr val="FFC000"/>
                </a:solidFill>
                <a:latin typeface="Cambria" pitchFamily="18" charset="0"/>
                <a:ea typeface="Cambria" pitchFamily="18" charset="0"/>
              </a:rPr>
              <a:t>∀ x P(x).</a:t>
            </a:r>
          </a:p>
          <a:p>
            <a:r>
              <a:rPr lang="en-IN" sz="2000" dirty="0">
                <a:latin typeface="Cambria" pitchFamily="18" charset="0"/>
                <a:ea typeface="Cambria" pitchFamily="18" charset="0"/>
              </a:rPr>
              <a:t>It can be represented as</a:t>
            </a:r>
            <a:r>
              <a:rPr lang="en-IN" sz="2000" dirty="0" smtClean="0">
                <a:latin typeface="Cambria" pitchFamily="18" charset="0"/>
                <a:ea typeface="Cambria" pitchFamily="18" charset="0"/>
              </a:rPr>
              <a:t>:</a:t>
            </a:r>
            <a:r>
              <a:rPr lang="en-IN" sz="2000" dirty="0">
                <a:latin typeface="Cambria" pitchFamily="18" charset="0"/>
                <a:ea typeface="Cambria" pitchFamily="18" charset="0"/>
              </a:rPr>
              <a:t> .</a:t>
            </a:r>
          </a:p>
          <a:p>
            <a:r>
              <a:rPr lang="en-IN" sz="2000" dirty="0">
                <a:latin typeface="Cambria" pitchFamily="18" charset="0"/>
                <a:ea typeface="Cambria" pitchFamily="18" charset="0"/>
              </a:rPr>
              <a:t>This rule can be used if we want to show that every element has a similar property.</a:t>
            </a:r>
          </a:p>
          <a:p>
            <a:r>
              <a:rPr lang="en-IN" sz="2000" dirty="0">
                <a:latin typeface="Cambria" pitchFamily="18" charset="0"/>
                <a:ea typeface="Cambria" pitchFamily="18" charset="0"/>
              </a:rPr>
              <a:t>In this rule, x must not appear as a free variable.</a:t>
            </a:r>
          </a:p>
          <a:p>
            <a:r>
              <a:rPr lang="en-IN" sz="2000" b="1" dirty="0">
                <a:latin typeface="Cambria" pitchFamily="18" charset="0"/>
                <a:ea typeface="Cambria" pitchFamily="18" charset="0"/>
              </a:rPr>
              <a:t>Example:</a:t>
            </a:r>
            <a:r>
              <a:rPr lang="en-IN" sz="2000" dirty="0">
                <a:latin typeface="Cambria" pitchFamily="18" charset="0"/>
                <a:ea typeface="Cambria" pitchFamily="18" charset="0"/>
              </a:rPr>
              <a:t> Let's represent, P(c): "</a:t>
            </a:r>
            <a:r>
              <a:rPr lang="en-IN" sz="2000" b="1" dirty="0">
                <a:latin typeface="Cambria" pitchFamily="18" charset="0"/>
                <a:ea typeface="Cambria" pitchFamily="18" charset="0"/>
              </a:rPr>
              <a:t>A byte contains 8 bits</a:t>
            </a:r>
            <a:r>
              <a:rPr lang="en-IN" sz="2000" dirty="0">
                <a:latin typeface="Cambria" pitchFamily="18" charset="0"/>
                <a:ea typeface="Cambria" pitchFamily="18" charset="0"/>
              </a:rPr>
              <a:t>", so for </a:t>
            </a:r>
            <a:r>
              <a:rPr lang="en-IN" sz="2000" b="1" dirty="0">
                <a:latin typeface="Cambria" pitchFamily="18" charset="0"/>
                <a:ea typeface="Cambria" pitchFamily="18" charset="0"/>
              </a:rPr>
              <a:t>∀ x P(x)</a:t>
            </a:r>
            <a:r>
              <a:rPr lang="en-IN" sz="2000" dirty="0">
                <a:latin typeface="Cambria" pitchFamily="18" charset="0"/>
                <a:ea typeface="Cambria" pitchFamily="18" charset="0"/>
              </a:rPr>
              <a:t> "</a:t>
            </a:r>
            <a:r>
              <a:rPr lang="en-IN" sz="2000" b="1" dirty="0">
                <a:latin typeface="Cambria" pitchFamily="18" charset="0"/>
                <a:ea typeface="Cambria" pitchFamily="18" charset="0"/>
              </a:rPr>
              <a:t>All bytes contain 8 bits</a:t>
            </a:r>
            <a:r>
              <a:rPr lang="en-IN" sz="2000" dirty="0">
                <a:latin typeface="Cambria" pitchFamily="18" charset="0"/>
                <a:ea typeface="Cambria" pitchFamily="18" charset="0"/>
              </a:rPr>
              <a:t>.", it will also be true.</a:t>
            </a:r>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2636912"/>
            <a:ext cx="936104" cy="532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63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404664"/>
            <a:ext cx="7924800" cy="5832648"/>
          </a:xfrm>
        </p:spPr>
        <p:txBody>
          <a:bodyPr>
            <a:normAutofit lnSpcReduction="10000"/>
          </a:bodyPr>
          <a:lstStyle/>
          <a:p>
            <a:pPr marL="0" indent="0">
              <a:buNone/>
            </a:pPr>
            <a:r>
              <a:rPr lang="en-IN" sz="2000" b="1" dirty="0">
                <a:latin typeface="Cambria" pitchFamily="18" charset="0"/>
                <a:ea typeface="Cambria" pitchFamily="18" charset="0"/>
              </a:rPr>
              <a:t>2. </a:t>
            </a:r>
            <a:r>
              <a:rPr lang="en-IN" sz="2000" b="1" u="sng" dirty="0">
                <a:latin typeface="Cambria" pitchFamily="18" charset="0"/>
                <a:ea typeface="Cambria" pitchFamily="18" charset="0"/>
              </a:rPr>
              <a:t>Universal Instantiation:</a:t>
            </a:r>
          </a:p>
          <a:p>
            <a:r>
              <a:rPr lang="en-IN" sz="2000" dirty="0">
                <a:latin typeface="Cambria" pitchFamily="18" charset="0"/>
                <a:ea typeface="Cambria" pitchFamily="18" charset="0"/>
              </a:rPr>
              <a:t>Universal instantiation is also called as </a:t>
            </a:r>
            <a:r>
              <a:rPr lang="en-IN" sz="2000" dirty="0">
                <a:solidFill>
                  <a:srgbClr val="FFC000"/>
                </a:solidFill>
                <a:latin typeface="Cambria" pitchFamily="18" charset="0"/>
                <a:ea typeface="Cambria" pitchFamily="18" charset="0"/>
              </a:rPr>
              <a:t>universal elimination </a:t>
            </a:r>
            <a:r>
              <a:rPr lang="en-IN" sz="2000" dirty="0">
                <a:latin typeface="Cambria" pitchFamily="18" charset="0"/>
                <a:ea typeface="Cambria" pitchFamily="18" charset="0"/>
              </a:rPr>
              <a:t>or UI is a valid inference rule. It can be </a:t>
            </a:r>
            <a:r>
              <a:rPr lang="en-IN" sz="2000" dirty="0">
                <a:solidFill>
                  <a:srgbClr val="00B0F0"/>
                </a:solidFill>
                <a:latin typeface="Cambria" pitchFamily="18" charset="0"/>
                <a:ea typeface="Cambria" pitchFamily="18" charset="0"/>
              </a:rPr>
              <a:t>applied multiple times to add new sentences.</a:t>
            </a:r>
          </a:p>
          <a:p>
            <a:r>
              <a:rPr lang="en-IN" sz="2000" dirty="0">
                <a:latin typeface="Cambria" pitchFamily="18" charset="0"/>
                <a:ea typeface="Cambria" pitchFamily="18" charset="0"/>
              </a:rPr>
              <a:t>The new KB is logically equivalent to the previous KB.</a:t>
            </a:r>
          </a:p>
          <a:p>
            <a:r>
              <a:rPr lang="en-IN" sz="2000" dirty="0">
                <a:latin typeface="Cambria" pitchFamily="18" charset="0"/>
                <a:ea typeface="Cambria" pitchFamily="18" charset="0"/>
              </a:rPr>
              <a:t>As per UI, </a:t>
            </a:r>
            <a:r>
              <a:rPr lang="en-IN" sz="2000" b="1" dirty="0">
                <a:solidFill>
                  <a:srgbClr val="FFC000"/>
                </a:solidFill>
                <a:latin typeface="Cambria" pitchFamily="18" charset="0"/>
                <a:ea typeface="Cambria" pitchFamily="18" charset="0"/>
              </a:rPr>
              <a:t>we can infer any sentence obtained by substituting a ground term for the variable</a:t>
            </a:r>
            <a:r>
              <a:rPr lang="en-IN" sz="2000" dirty="0">
                <a:latin typeface="Cambria" pitchFamily="18" charset="0"/>
                <a:ea typeface="Cambria" pitchFamily="18" charset="0"/>
              </a:rPr>
              <a:t>.</a:t>
            </a:r>
          </a:p>
          <a:p>
            <a:r>
              <a:rPr lang="en-IN" sz="2000" dirty="0">
                <a:latin typeface="Cambria" pitchFamily="18" charset="0"/>
                <a:ea typeface="Cambria" pitchFamily="18" charset="0"/>
              </a:rPr>
              <a:t>The UI rule state that we can infer any sentence P(c) by substituting a ground term c (a constant within domain x) from </a:t>
            </a:r>
            <a:r>
              <a:rPr lang="en-IN" sz="2000" b="1" dirty="0">
                <a:latin typeface="Cambria" pitchFamily="18" charset="0"/>
                <a:ea typeface="Cambria" pitchFamily="18" charset="0"/>
              </a:rPr>
              <a:t>∀ x P(x) for any object in the universe of discourse</a:t>
            </a:r>
            <a:r>
              <a:rPr lang="en-IN" sz="2000" dirty="0">
                <a:latin typeface="Cambria" pitchFamily="18" charset="0"/>
                <a:ea typeface="Cambria" pitchFamily="18" charset="0"/>
              </a:rPr>
              <a:t>.</a:t>
            </a:r>
          </a:p>
          <a:p>
            <a:r>
              <a:rPr lang="en-IN" sz="2000" dirty="0">
                <a:latin typeface="Cambria" pitchFamily="18" charset="0"/>
                <a:ea typeface="Cambria" pitchFamily="18" charset="0"/>
              </a:rPr>
              <a:t>It can be represented as</a:t>
            </a:r>
            <a:r>
              <a:rPr lang="en-IN" sz="2000" dirty="0" smtClean="0">
                <a:latin typeface="Cambria" pitchFamily="18" charset="0"/>
                <a:ea typeface="Cambria" pitchFamily="18" charset="0"/>
              </a:rPr>
              <a:t>:</a:t>
            </a:r>
          </a:p>
          <a:p>
            <a:endParaRPr lang="en-IN" sz="2000" dirty="0">
              <a:latin typeface="Cambria" pitchFamily="18" charset="0"/>
              <a:ea typeface="Cambria" pitchFamily="18" charset="0"/>
            </a:endParaRPr>
          </a:p>
          <a:p>
            <a:r>
              <a:rPr lang="en-IN" sz="2000" b="1" dirty="0">
                <a:latin typeface="Cambria" pitchFamily="18" charset="0"/>
                <a:ea typeface="Cambria" pitchFamily="18" charset="0"/>
              </a:rPr>
              <a:t>Example:1.</a:t>
            </a:r>
            <a:endParaRPr lang="en-IN" sz="2000" dirty="0">
              <a:latin typeface="Cambria" pitchFamily="18" charset="0"/>
              <a:ea typeface="Cambria" pitchFamily="18" charset="0"/>
            </a:endParaRPr>
          </a:p>
          <a:p>
            <a:r>
              <a:rPr lang="en-IN" sz="2000" dirty="0">
                <a:latin typeface="Cambria" pitchFamily="18" charset="0"/>
                <a:ea typeface="Cambria" pitchFamily="18" charset="0"/>
              </a:rPr>
              <a:t>IF "Every person like ice-cream"=&gt; ∀x P(x) so we can infer that</a:t>
            </a:r>
            <a:br>
              <a:rPr lang="en-IN" sz="2000" dirty="0">
                <a:latin typeface="Cambria" pitchFamily="18" charset="0"/>
                <a:ea typeface="Cambria" pitchFamily="18" charset="0"/>
              </a:rPr>
            </a:br>
            <a:r>
              <a:rPr lang="en-IN" sz="2000" dirty="0">
                <a:latin typeface="Cambria" pitchFamily="18" charset="0"/>
                <a:ea typeface="Cambria" pitchFamily="18" charset="0"/>
              </a:rPr>
              <a:t>"John likes ice-cream" =&gt; P(c)</a:t>
            </a:r>
          </a:p>
          <a:p>
            <a:endParaRPr lang="en-IN" sz="2000" dirty="0">
              <a:latin typeface="Cambria" pitchFamily="18" charset="0"/>
              <a:ea typeface="Cambria" pitchFamily="18" charset="0"/>
            </a:endParaRP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3932610"/>
            <a:ext cx="991542" cy="72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152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404664"/>
            <a:ext cx="7924800" cy="5976664"/>
          </a:xfrm>
        </p:spPr>
        <p:txBody>
          <a:bodyPr/>
          <a:lstStyle/>
          <a:p>
            <a:pPr marL="0" indent="0">
              <a:buNone/>
            </a:pPr>
            <a:r>
              <a:rPr lang="en-IN" sz="2000" b="1" u="sng" dirty="0">
                <a:latin typeface="Cambria" pitchFamily="18" charset="0"/>
                <a:ea typeface="Cambria" pitchFamily="18" charset="0"/>
              </a:rPr>
              <a:t>3. Existential Instantiation</a:t>
            </a:r>
            <a:r>
              <a:rPr lang="en-IN" sz="2000" b="1" u="sng" dirty="0" smtClean="0">
                <a:latin typeface="Cambria" pitchFamily="18" charset="0"/>
                <a:ea typeface="Cambria" pitchFamily="18" charset="0"/>
              </a:rPr>
              <a:t>:</a:t>
            </a:r>
          </a:p>
          <a:p>
            <a:r>
              <a:rPr lang="en-IN" sz="2000" dirty="0">
                <a:latin typeface="Cambria" pitchFamily="18" charset="0"/>
                <a:ea typeface="Cambria" pitchFamily="18" charset="0"/>
              </a:rPr>
              <a:t>Existential instantiation is also called as </a:t>
            </a:r>
            <a:r>
              <a:rPr lang="en-IN" sz="2000" dirty="0">
                <a:solidFill>
                  <a:srgbClr val="FFC000"/>
                </a:solidFill>
                <a:latin typeface="Cambria" pitchFamily="18" charset="0"/>
                <a:ea typeface="Cambria" pitchFamily="18" charset="0"/>
              </a:rPr>
              <a:t>Existential Elimination</a:t>
            </a:r>
            <a:r>
              <a:rPr lang="en-IN" sz="2000" dirty="0">
                <a:latin typeface="Cambria" pitchFamily="18" charset="0"/>
                <a:ea typeface="Cambria" pitchFamily="18" charset="0"/>
              </a:rPr>
              <a:t>, which is a valid inference rule in first-order logic.</a:t>
            </a:r>
          </a:p>
          <a:p>
            <a:r>
              <a:rPr lang="en-IN" sz="2000" dirty="0">
                <a:latin typeface="Cambria" pitchFamily="18" charset="0"/>
                <a:ea typeface="Cambria" pitchFamily="18" charset="0"/>
              </a:rPr>
              <a:t>It can be </a:t>
            </a:r>
            <a:r>
              <a:rPr lang="en-IN" sz="2000" dirty="0">
                <a:solidFill>
                  <a:srgbClr val="00B0F0"/>
                </a:solidFill>
                <a:latin typeface="Cambria" pitchFamily="18" charset="0"/>
                <a:ea typeface="Cambria" pitchFamily="18" charset="0"/>
              </a:rPr>
              <a:t>applied only once to replace the existential sentence</a:t>
            </a:r>
            <a:r>
              <a:rPr lang="en-IN" sz="2000" dirty="0">
                <a:latin typeface="Cambria" pitchFamily="18" charset="0"/>
                <a:ea typeface="Cambria" pitchFamily="18" charset="0"/>
              </a:rPr>
              <a:t>.</a:t>
            </a:r>
          </a:p>
          <a:p>
            <a:r>
              <a:rPr lang="en-IN" sz="2000" dirty="0">
                <a:latin typeface="Cambria" pitchFamily="18" charset="0"/>
                <a:ea typeface="Cambria" pitchFamily="18" charset="0"/>
              </a:rPr>
              <a:t>The new KB is not logically equivalent to old KB, but it will be </a:t>
            </a:r>
            <a:r>
              <a:rPr lang="en-IN" sz="2000" dirty="0" err="1">
                <a:latin typeface="Cambria" pitchFamily="18" charset="0"/>
                <a:ea typeface="Cambria" pitchFamily="18" charset="0"/>
              </a:rPr>
              <a:t>satisfiable</a:t>
            </a:r>
            <a:r>
              <a:rPr lang="en-IN" sz="2000" dirty="0">
                <a:latin typeface="Cambria" pitchFamily="18" charset="0"/>
                <a:ea typeface="Cambria" pitchFamily="18" charset="0"/>
              </a:rPr>
              <a:t> if old KB was </a:t>
            </a:r>
            <a:r>
              <a:rPr lang="en-IN" sz="2000" dirty="0" err="1">
                <a:latin typeface="Cambria" pitchFamily="18" charset="0"/>
                <a:ea typeface="Cambria" pitchFamily="18" charset="0"/>
              </a:rPr>
              <a:t>satisfiable</a:t>
            </a:r>
            <a:r>
              <a:rPr lang="en-IN" sz="2000" dirty="0">
                <a:latin typeface="Cambria" pitchFamily="18" charset="0"/>
                <a:ea typeface="Cambria" pitchFamily="18" charset="0"/>
              </a:rPr>
              <a:t>.</a:t>
            </a:r>
          </a:p>
          <a:p>
            <a:r>
              <a:rPr lang="en-IN" sz="2000" dirty="0">
                <a:latin typeface="Cambria" pitchFamily="18" charset="0"/>
                <a:ea typeface="Cambria" pitchFamily="18" charset="0"/>
              </a:rPr>
              <a:t>This rule states that one can infer P(c) from the formula given in the form of ∃x P(x) for a new constant symbol c.</a:t>
            </a:r>
          </a:p>
          <a:p>
            <a:r>
              <a:rPr lang="en-IN" sz="2000" dirty="0">
                <a:latin typeface="Cambria" pitchFamily="18" charset="0"/>
                <a:ea typeface="Cambria" pitchFamily="18" charset="0"/>
              </a:rPr>
              <a:t>The restriction with this rule is that c used in the rule must be a new term for which P(c ) is true.</a:t>
            </a:r>
          </a:p>
          <a:p>
            <a:r>
              <a:rPr lang="en-IN" sz="2000" dirty="0">
                <a:latin typeface="Cambria" pitchFamily="18" charset="0"/>
                <a:ea typeface="Cambria" pitchFamily="18" charset="0"/>
              </a:rPr>
              <a:t>It can be represented as:</a:t>
            </a:r>
          </a:p>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4293096"/>
            <a:ext cx="934665"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43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980728"/>
            <a:ext cx="7924800" cy="4734272"/>
          </a:xfrm>
        </p:spPr>
        <p:txBody>
          <a:bodyPr/>
          <a:lstStyle/>
          <a:p>
            <a:pPr marL="0" indent="0">
              <a:buNone/>
            </a:pPr>
            <a:r>
              <a:rPr lang="en-IN" sz="2000" b="1" u="sng" dirty="0">
                <a:latin typeface="Cambria" pitchFamily="18" charset="0"/>
                <a:ea typeface="Cambria" pitchFamily="18" charset="0"/>
              </a:rPr>
              <a:t>4. Existential introduction</a:t>
            </a:r>
          </a:p>
          <a:p>
            <a:r>
              <a:rPr lang="en-IN" sz="2000" dirty="0">
                <a:latin typeface="Cambria" pitchFamily="18" charset="0"/>
                <a:ea typeface="Cambria" pitchFamily="18" charset="0"/>
              </a:rPr>
              <a:t>An existential introduction is also known as an </a:t>
            </a:r>
            <a:r>
              <a:rPr lang="en-IN" sz="2000" dirty="0">
                <a:solidFill>
                  <a:srgbClr val="FFC000"/>
                </a:solidFill>
                <a:latin typeface="Cambria" pitchFamily="18" charset="0"/>
                <a:ea typeface="Cambria" pitchFamily="18" charset="0"/>
              </a:rPr>
              <a:t>existential generalization</a:t>
            </a:r>
            <a:r>
              <a:rPr lang="en-IN" sz="2000" dirty="0">
                <a:latin typeface="Cambria" pitchFamily="18" charset="0"/>
                <a:ea typeface="Cambria" pitchFamily="18" charset="0"/>
              </a:rPr>
              <a:t>, which is a valid inference rule in first-order logic.</a:t>
            </a:r>
          </a:p>
          <a:p>
            <a:r>
              <a:rPr lang="en-IN" sz="2000" dirty="0">
                <a:latin typeface="Cambria" pitchFamily="18" charset="0"/>
                <a:ea typeface="Cambria" pitchFamily="18" charset="0"/>
              </a:rPr>
              <a:t>This rule states that if there is some element c in the universe of discourse which has a property P, then we can infer that there exists something in the universe which has the property P.</a:t>
            </a:r>
          </a:p>
          <a:p>
            <a:r>
              <a:rPr lang="en-IN" sz="2000" dirty="0">
                <a:latin typeface="Cambria" pitchFamily="18" charset="0"/>
                <a:ea typeface="Cambria" pitchFamily="18" charset="0"/>
              </a:rPr>
              <a:t>It can be represented as: </a:t>
            </a:r>
            <a:endParaRPr lang="en-IN" sz="2000" dirty="0" smtClean="0">
              <a:latin typeface="Cambria" pitchFamily="18" charset="0"/>
              <a:ea typeface="Cambria" pitchFamily="18" charset="0"/>
            </a:endParaRPr>
          </a:p>
          <a:p>
            <a:pPr marL="0" indent="0">
              <a:buNone/>
            </a:pPr>
            <a:endParaRPr lang="en-IN" sz="2000" dirty="0">
              <a:latin typeface="Cambria" pitchFamily="18" charset="0"/>
              <a:ea typeface="Cambria" pitchFamily="18" charset="0"/>
            </a:endParaRPr>
          </a:p>
          <a:p>
            <a:r>
              <a:rPr lang="en-IN" sz="2000" b="1" dirty="0">
                <a:latin typeface="Cambria" pitchFamily="18" charset="0"/>
                <a:ea typeface="Cambria" pitchFamily="18" charset="0"/>
              </a:rPr>
              <a:t>Example: Let's say that,</a:t>
            </a:r>
            <a:r>
              <a:rPr lang="en-IN" sz="2000" dirty="0">
                <a:latin typeface="Cambria" pitchFamily="18" charset="0"/>
                <a:ea typeface="Cambria" pitchFamily="18" charset="0"/>
              </a:rPr>
              <a:t/>
            </a:r>
            <a:br>
              <a:rPr lang="en-IN" sz="2000" dirty="0">
                <a:latin typeface="Cambria" pitchFamily="18" charset="0"/>
                <a:ea typeface="Cambria" pitchFamily="18" charset="0"/>
              </a:rPr>
            </a:br>
            <a:r>
              <a:rPr lang="en-IN" sz="2000" dirty="0">
                <a:latin typeface="Cambria" pitchFamily="18" charset="0"/>
                <a:ea typeface="Cambria" pitchFamily="18" charset="0"/>
              </a:rPr>
              <a:t>"</a:t>
            </a:r>
            <a:r>
              <a:rPr lang="en-IN" sz="2000" dirty="0" err="1">
                <a:latin typeface="Cambria" pitchFamily="18" charset="0"/>
                <a:ea typeface="Cambria" pitchFamily="18" charset="0"/>
              </a:rPr>
              <a:t>Priyanka</a:t>
            </a:r>
            <a:r>
              <a:rPr lang="en-IN" sz="2000" dirty="0">
                <a:latin typeface="Cambria" pitchFamily="18" charset="0"/>
                <a:ea typeface="Cambria" pitchFamily="18" charset="0"/>
              </a:rPr>
              <a:t> got good marks in English."</a:t>
            </a:r>
            <a:br>
              <a:rPr lang="en-IN" sz="2000" dirty="0">
                <a:latin typeface="Cambria" pitchFamily="18" charset="0"/>
                <a:ea typeface="Cambria" pitchFamily="18" charset="0"/>
              </a:rPr>
            </a:br>
            <a:r>
              <a:rPr lang="en-IN" sz="2000" dirty="0">
                <a:latin typeface="Cambria" pitchFamily="18" charset="0"/>
                <a:ea typeface="Cambria" pitchFamily="18" charset="0"/>
              </a:rPr>
              <a:t>"Therefore, someone got good marks in English."</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3356992"/>
            <a:ext cx="933822" cy="726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810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922114"/>
          </a:xfrm>
        </p:spPr>
        <p:txBody>
          <a:bodyPr/>
          <a:lstStyle/>
          <a:p>
            <a:r>
              <a:rPr lang="en-IN" sz="2000" b="1" u="sng" dirty="0">
                <a:latin typeface="Cambria" pitchFamily="18" charset="0"/>
                <a:ea typeface="Cambria" pitchFamily="18" charset="0"/>
              </a:rPr>
              <a:t>Difference between Propositional Logic and Predicate </a:t>
            </a:r>
            <a:r>
              <a:rPr lang="en-IN" sz="2000" b="1" u="sng" dirty="0" smtClean="0">
                <a:latin typeface="Cambria" pitchFamily="18" charset="0"/>
                <a:ea typeface="Cambria" pitchFamily="18" charset="0"/>
              </a:rPr>
              <a:t>Logic</a:t>
            </a:r>
            <a:endParaRPr lang="en-IN" sz="2000" u="sng" dirty="0">
              <a:latin typeface="Cambria" pitchFamily="18" charset="0"/>
              <a:ea typeface="Cambria" pitchFamily="18" charset="0"/>
            </a:endParaRPr>
          </a:p>
        </p:txBody>
      </p:sp>
      <p:sp>
        <p:nvSpPr>
          <p:cNvPr id="3" name="Content Placeholder 2"/>
          <p:cNvSpPr>
            <a:spLocks noGrp="1"/>
          </p:cNvSpPr>
          <p:nvPr>
            <p:ph sz="quarter" idx="13"/>
          </p:nvPr>
        </p:nvSpPr>
        <p:spPr>
          <a:xfrm>
            <a:off x="395536" y="1196752"/>
            <a:ext cx="8496944" cy="5256584"/>
          </a:xfrm>
        </p:spPr>
        <p:txBody>
          <a:bodyPr>
            <a:noAutofit/>
          </a:bodyPr>
          <a:lstStyle/>
          <a:p>
            <a:pPr marL="0" indent="0">
              <a:buNone/>
            </a:pPr>
            <a:r>
              <a:rPr lang="en-IN" sz="2000" b="1" dirty="0">
                <a:latin typeface="Cambria" pitchFamily="18" charset="0"/>
                <a:ea typeface="Cambria" pitchFamily="18" charset="0"/>
              </a:rPr>
              <a:t>1. Propositional Logic :</a:t>
            </a:r>
          </a:p>
          <a:p>
            <a:r>
              <a:rPr lang="en-IN" sz="2000" dirty="0">
                <a:latin typeface="Cambria" pitchFamily="18" charset="0"/>
                <a:ea typeface="Cambria" pitchFamily="18" charset="0"/>
              </a:rPr>
              <a:t>A proposition is basically a declarative sentence that has a truth value. Truth value can either be true or false, but it needs to be assigned any of the two values and not be ambiguous. The purpose of using propositional logic is to </a:t>
            </a:r>
            <a:r>
              <a:rPr lang="en-IN" sz="2000" dirty="0" err="1">
                <a:latin typeface="Cambria" pitchFamily="18" charset="0"/>
                <a:ea typeface="Cambria" pitchFamily="18" charset="0"/>
              </a:rPr>
              <a:t>analyze</a:t>
            </a:r>
            <a:r>
              <a:rPr lang="en-IN" sz="2000" dirty="0">
                <a:latin typeface="Cambria" pitchFamily="18" charset="0"/>
                <a:ea typeface="Cambria" pitchFamily="18" charset="0"/>
              </a:rPr>
              <a:t> a statement, individually or compositely.</a:t>
            </a:r>
          </a:p>
          <a:p>
            <a:pPr marL="0" indent="0">
              <a:buNone/>
            </a:pPr>
            <a:r>
              <a:rPr lang="en-IN" sz="2000" dirty="0">
                <a:latin typeface="Cambria" pitchFamily="18" charset="0"/>
                <a:ea typeface="Cambria" pitchFamily="18" charset="0"/>
              </a:rPr>
              <a:t>For example </a:t>
            </a:r>
            <a:r>
              <a:rPr lang="en-IN" sz="2000" dirty="0" smtClean="0">
                <a:latin typeface="Cambria" pitchFamily="18" charset="0"/>
                <a:ea typeface="Cambria" pitchFamily="18" charset="0"/>
              </a:rPr>
              <a:t>: The </a:t>
            </a:r>
            <a:r>
              <a:rPr lang="en-IN" sz="2000" dirty="0">
                <a:latin typeface="Cambria" pitchFamily="18" charset="0"/>
                <a:ea typeface="Cambria" pitchFamily="18" charset="0"/>
              </a:rPr>
              <a:t>following statements </a:t>
            </a:r>
            <a:r>
              <a:rPr lang="en-IN" sz="2000" dirty="0" smtClean="0">
                <a:latin typeface="Cambria" pitchFamily="18" charset="0"/>
                <a:ea typeface="Cambria" pitchFamily="18" charset="0"/>
              </a:rPr>
              <a:t>:</a:t>
            </a:r>
            <a:endParaRPr lang="en-IN" sz="2000" dirty="0">
              <a:latin typeface="Cambria" pitchFamily="18" charset="0"/>
              <a:ea typeface="Cambria" pitchFamily="18" charset="0"/>
            </a:endParaRPr>
          </a:p>
          <a:p>
            <a:r>
              <a:rPr lang="en-IN" sz="2000" dirty="0">
                <a:latin typeface="Cambria" pitchFamily="18" charset="0"/>
                <a:ea typeface="Cambria" pitchFamily="18" charset="0"/>
              </a:rPr>
              <a:t>If x is real, then x2 &gt; 0</a:t>
            </a:r>
          </a:p>
          <a:p>
            <a:r>
              <a:rPr lang="en-IN" sz="2000" dirty="0">
                <a:latin typeface="Cambria" pitchFamily="18" charset="0"/>
                <a:ea typeface="Cambria" pitchFamily="18" charset="0"/>
              </a:rPr>
              <a:t>What is your name?</a:t>
            </a:r>
          </a:p>
          <a:p>
            <a:r>
              <a:rPr lang="en-IN" sz="2000" dirty="0">
                <a:latin typeface="Cambria" pitchFamily="18" charset="0"/>
                <a:ea typeface="Cambria" pitchFamily="18" charset="0"/>
              </a:rPr>
              <a:t>(</a:t>
            </a:r>
            <a:r>
              <a:rPr lang="en-IN" sz="2000" dirty="0" err="1">
                <a:latin typeface="Cambria" pitchFamily="18" charset="0"/>
                <a:ea typeface="Cambria" pitchFamily="18" charset="0"/>
              </a:rPr>
              <a:t>a+b</a:t>
            </a:r>
            <a:r>
              <a:rPr lang="en-IN" sz="2000" dirty="0">
                <a:latin typeface="Cambria" pitchFamily="18" charset="0"/>
                <a:ea typeface="Cambria" pitchFamily="18" charset="0"/>
              </a:rPr>
              <a:t>)2 = 100</a:t>
            </a:r>
          </a:p>
          <a:p>
            <a:r>
              <a:rPr lang="en-IN" sz="2000" dirty="0">
                <a:latin typeface="Cambria" pitchFamily="18" charset="0"/>
                <a:ea typeface="Cambria" pitchFamily="18" charset="0"/>
              </a:rPr>
              <a:t>This statement is false.</a:t>
            </a:r>
          </a:p>
          <a:p>
            <a:r>
              <a:rPr lang="en-IN" sz="2000" dirty="0">
                <a:latin typeface="Cambria" pitchFamily="18" charset="0"/>
                <a:ea typeface="Cambria" pitchFamily="18" charset="0"/>
              </a:rPr>
              <a:t>This statement is true.</a:t>
            </a:r>
          </a:p>
          <a:p>
            <a:pPr>
              <a:buFont typeface="Wingdings" pitchFamily="2" charset="2"/>
              <a:buChar char="ü"/>
            </a:pPr>
            <a:r>
              <a:rPr lang="en-IN" sz="2000" dirty="0">
                <a:latin typeface="Cambria" pitchFamily="18" charset="0"/>
                <a:ea typeface="Cambria" pitchFamily="18" charset="0"/>
              </a:rPr>
              <a:t>Are not propositions because they do not have a truth value. They are ambiguous.</a:t>
            </a:r>
          </a:p>
        </p:txBody>
      </p:sp>
    </p:spTree>
    <p:extLst>
      <p:ext uri="{BB962C8B-B14F-4D97-AF65-F5344CB8AC3E}">
        <p14:creationId xmlns:p14="http://schemas.microsoft.com/office/powerpoint/2010/main" val="2637695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23528" y="908720"/>
            <a:ext cx="8424936" cy="5544616"/>
          </a:xfrm>
        </p:spPr>
        <p:txBody>
          <a:bodyPr>
            <a:normAutofit/>
          </a:bodyPr>
          <a:lstStyle/>
          <a:p>
            <a:pPr marL="0" indent="0">
              <a:buNone/>
            </a:pPr>
            <a:r>
              <a:rPr lang="en-IN" sz="2000" dirty="0">
                <a:latin typeface="Cambria" pitchFamily="18" charset="0"/>
                <a:ea typeface="Cambria" pitchFamily="18" charset="0"/>
              </a:rPr>
              <a:t>But the following statements </a:t>
            </a:r>
            <a:r>
              <a:rPr lang="en-IN" sz="2000" dirty="0" smtClean="0">
                <a:latin typeface="Cambria" pitchFamily="18" charset="0"/>
                <a:ea typeface="Cambria" pitchFamily="18" charset="0"/>
              </a:rPr>
              <a:t>:</a:t>
            </a:r>
            <a:endParaRPr lang="en-IN" sz="2000" dirty="0">
              <a:latin typeface="Cambria" pitchFamily="18" charset="0"/>
              <a:ea typeface="Cambria" pitchFamily="18" charset="0"/>
            </a:endParaRPr>
          </a:p>
          <a:p>
            <a:r>
              <a:rPr lang="en-IN" sz="2000" dirty="0">
                <a:latin typeface="Cambria" pitchFamily="18" charset="0"/>
                <a:ea typeface="Cambria" pitchFamily="18" charset="0"/>
              </a:rPr>
              <a:t>(</a:t>
            </a:r>
            <a:r>
              <a:rPr lang="en-IN" sz="2000" dirty="0" err="1">
                <a:latin typeface="Cambria" pitchFamily="18" charset="0"/>
                <a:ea typeface="Cambria" pitchFamily="18" charset="0"/>
              </a:rPr>
              <a:t>a+b</a:t>
            </a:r>
            <a:r>
              <a:rPr lang="en-IN" sz="2000" dirty="0">
                <a:latin typeface="Cambria" pitchFamily="18" charset="0"/>
                <a:ea typeface="Cambria" pitchFamily="18" charset="0"/>
              </a:rPr>
              <a:t>)2 = a2 + 2ab + b2</a:t>
            </a:r>
          </a:p>
          <a:p>
            <a:r>
              <a:rPr lang="en-IN" sz="2000" dirty="0">
                <a:latin typeface="Cambria" pitchFamily="18" charset="0"/>
                <a:ea typeface="Cambria" pitchFamily="18" charset="0"/>
              </a:rPr>
              <a:t>If x is real, then x2 &gt;= 0</a:t>
            </a:r>
          </a:p>
          <a:p>
            <a:r>
              <a:rPr lang="en-IN" sz="2000" dirty="0">
                <a:latin typeface="Cambria" pitchFamily="18" charset="0"/>
                <a:ea typeface="Cambria" pitchFamily="18" charset="0"/>
              </a:rPr>
              <a:t>If x is real, then x2 &lt; 0</a:t>
            </a:r>
          </a:p>
          <a:p>
            <a:r>
              <a:rPr lang="en-IN" sz="2000" dirty="0">
                <a:latin typeface="Cambria" pitchFamily="18" charset="0"/>
                <a:ea typeface="Cambria" pitchFamily="18" charset="0"/>
              </a:rPr>
              <a:t>The sun rises in the east.</a:t>
            </a:r>
          </a:p>
          <a:p>
            <a:r>
              <a:rPr lang="en-IN" sz="2000" dirty="0">
                <a:latin typeface="Cambria" pitchFamily="18" charset="0"/>
                <a:ea typeface="Cambria" pitchFamily="18" charset="0"/>
              </a:rPr>
              <a:t>The sun rises in the west.</a:t>
            </a:r>
          </a:p>
          <a:p>
            <a:pPr>
              <a:buFont typeface="Wingdings" pitchFamily="2" charset="2"/>
              <a:buChar char="ü"/>
            </a:pPr>
            <a:r>
              <a:rPr lang="en-IN" sz="2000" dirty="0">
                <a:latin typeface="Cambria" pitchFamily="18" charset="0"/>
                <a:ea typeface="Cambria" pitchFamily="18" charset="0"/>
              </a:rPr>
              <a:t>Are all propositions because they have a specific truth value, true or false</a:t>
            </a:r>
            <a:r>
              <a:rPr lang="en-IN" sz="2000" dirty="0" smtClean="0">
                <a:latin typeface="Cambria" pitchFamily="18" charset="0"/>
                <a:ea typeface="Cambria" pitchFamily="18" charset="0"/>
              </a:rPr>
              <a:t>.</a:t>
            </a:r>
            <a:endParaRPr lang="en-IN" sz="2000" dirty="0">
              <a:latin typeface="Cambria" pitchFamily="18" charset="0"/>
              <a:ea typeface="Cambria" pitchFamily="18" charset="0"/>
            </a:endParaRPr>
          </a:p>
          <a:p>
            <a:pPr>
              <a:buFont typeface="Wingdings" pitchFamily="2" charset="2"/>
              <a:buChar char="ü"/>
            </a:pPr>
            <a:r>
              <a:rPr lang="en-IN" sz="2000" dirty="0">
                <a:latin typeface="Cambria" pitchFamily="18" charset="0"/>
                <a:ea typeface="Cambria" pitchFamily="18" charset="0"/>
              </a:rPr>
              <a:t>The branch of logic that deals with proposition is propositional logic</a:t>
            </a:r>
            <a:r>
              <a:rPr lang="en-IN" sz="2000" dirty="0" smtClean="0">
                <a:latin typeface="Cambria" pitchFamily="18" charset="0"/>
                <a:ea typeface="Cambria" pitchFamily="18" charset="0"/>
              </a:rPr>
              <a:t>.</a:t>
            </a: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val="604294032"/>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307</TotalTime>
  <Words>1773</Words>
  <Application>Microsoft Office PowerPoint</Application>
  <PresentationFormat>On-screen Show (4:3)</PresentationFormat>
  <Paragraphs>222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Horizon</vt:lpstr>
      <vt:lpstr>Inference IN FIRST ORDER LOGIC</vt:lpstr>
      <vt:lpstr>PowerPoint Presentation</vt:lpstr>
      <vt:lpstr>PowerPoint Presentation</vt:lpstr>
      <vt:lpstr>PowerPoint Presentation</vt:lpstr>
      <vt:lpstr>PowerPoint Presentation</vt:lpstr>
      <vt:lpstr>PowerPoint Presentation</vt:lpstr>
      <vt:lpstr>PowerPoint Presentation</vt:lpstr>
      <vt:lpstr>Difference between Propositional Logic and Predicate Logic</vt:lpstr>
      <vt:lpstr>PowerPoint Presentation</vt:lpstr>
      <vt:lpstr>PowerPoint Presentation</vt:lpstr>
      <vt:lpstr>PowerPoint Presentation</vt:lpstr>
      <vt:lpstr>PowerPoint Presentation</vt:lpstr>
      <vt:lpstr>UNIFICATION:</vt:lpstr>
      <vt:lpstr>PowerPoint Presentation</vt:lpstr>
      <vt:lpstr>PowerPoint Presentation</vt:lpstr>
      <vt:lpstr>PowerPoint Presentation</vt:lpstr>
      <vt:lpstr>PowerPoint Presentation</vt:lpstr>
      <vt:lpstr>PowerPoint Presentation</vt:lpstr>
      <vt:lpstr>Resolution in FOL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Forward chaining(forward reasoning) </vt:lpstr>
      <vt:lpstr>backward chaining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Inference IN FIRST ORDER LOGIC</dc:title>
  <dc:creator>Lenovo</dc:creator>
  <cp:lastModifiedBy>Lenovo</cp:lastModifiedBy>
  <cp:revision>51</cp:revision>
  <dcterms:created xsi:type="dcterms:W3CDTF">2024-06-04T23:54:32Z</dcterms:created>
  <dcterms:modified xsi:type="dcterms:W3CDTF">2024-06-13T09:13:33Z</dcterms:modified>
</cp:coreProperties>
</file>