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23554F-9F91-4EAA-B68A-8782A80E0523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5D5005C-CA14-47C2-BF60-B0674C1CF68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705097"/>
          </a:xfrm>
        </p:spPr>
        <p:txBody>
          <a:bodyPr/>
          <a:lstStyle/>
          <a:p>
            <a:r>
              <a:rPr lang="en-IN" dirty="0">
                <a:latin typeface="Comic Sans MS" pitchFamily="66" charset="0"/>
                <a:ea typeface="Cambria" pitchFamily="18" charset="0"/>
              </a:rPr>
              <a:t>Knowledge Representation: </a:t>
            </a:r>
            <a:r>
              <a:rPr lang="en-IN" dirty="0">
                <a:solidFill>
                  <a:srgbClr val="FFC000"/>
                </a:solidFill>
                <a:latin typeface="Comic Sans MS" pitchFamily="66" charset="0"/>
                <a:ea typeface="Cambria" pitchFamily="18" charset="0"/>
              </a:rPr>
              <a:t>Ontological Engineering</a:t>
            </a:r>
            <a:r>
              <a:rPr lang="en-IN" dirty="0">
                <a:latin typeface="Comic Sans MS" pitchFamily="66" charset="0"/>
                <a:ea typeface="Cambria" pitchFamily="18" charset="0"/>
              </a:rPr>
              <a:t>, </a:t>
            </a:r>
            <a:r>
              <a:rPr lang="en-IN" dirty="0">
                <a:solidFill>
                  <a:srgbClr val="0070C0"/>
                </a:solidFill>
                <a:latin typeface="Comic Sans MS" pitchFamily="66" charset="0"/>
                <a:ea typeface="Cambria" pitchFamily="18" charset="0"/>
              </a:rPr>
              <a:t>Categories and Objects</a:t>
            </a:r>
            <a:r>
              <a:rPr lang="en-IN" dirty="0">
                <a:latin typeface="Comic Sans MS" pitchFamily="66" charset="0"/>
                <a:ea typeface="Cambria" pitchFamily="18" charset="0"/>
              </a:rPr>
              <a:t>, </a:t>
            </a:r>
            <a:r>
              <a:rPr lang="en-IN" dirty="0">
                <a:solidFill>
                  <a:srgbClr val="FFFF00"/>
                </a:solidFill>
                <a:latin typeface="Comic Sans MS" pitchFamily="66" charset="0"/>
                <a:ea typeface="Cambria" pitchFamily="18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9650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352928" cy="5832648"/>
          </a:xfrm>
        </p:spPr>
        <p:txBody>
          <a:bodyPr/>
          <a:lstStyle/>
          <a:p>
            <a:r>
              <a:rPr lang="en-IN" sz="1800" b="1" u="sng" dirty="0">
                <a:solidFill>
                  <a:srgbClr val="FFC000"/>
                </a:solidFill>
                <a:latin typeface="Comic Sans MS" pitchFamily="66" charset="0"/>
              </a:rPr>
              <a:t>Knowledge Representation (KR</a:t>
            </a:r>
            <a:r>
              <a:rPr lang="en-IN" sz="1800" dirty="0">
                <a:solidFill>
                  <a:srgbClr val="FFC000"/>
                </a:solidFill>
                <a:latin typeface="Comic Sans MS" pitchFamily="66" charset="0"/>
              </a:rPr>
              <a:t>) </a:t>
            </a:r>
            <a:r>
              <a:rPr lang="en-IN" sz="1800" dirty="0">
                <a:latin typeface="Comic Sans MS" pitchFamily="66" charset="0"/>
              </a:rPr>
              <a:t>in Artificial Intelligence (AI) involves encoding information about the world into a format that an AI system can utilize to solve complex tasks like diagnosing a medical condition, understanding natural language, or performing automated reasoning. Here, we'll delve into three critical areas of KR: Ontological Engineering, Categories and Objects, and Events</a:t>
            </a:r>
            <a:r>
              <a:rPr lang="en-IN" sz="1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>
                <a:latin typeface="Comic Sans MS" pitchFamily="66" charset="0"/>
              </a:rPr>
              <a:t>1. </a:t>
            </a:r>
            <a:r>
              <a:rPr lang="en-IN" sz="1800" b="1" u="sng" dirty="0">
                <a:solidFill>
                  <a:srgbClr val="FFC000"/>
                </a:solidFill>
                <a:latin typeface="Comic Sans MS" pitchFamily="66" charset="0"/>
              </a:rPr>
              <a:t>Ontological Engineering</a:t>
            </a:r>
          </a:p>
          <a:p>
            <a:r>
              <a:rPr lang="en-IN" sz="1800" b="1" dirty="0">
                <a:latin typeface="Comic Sans MS" pitchFamily="66" charset="0"/>
              </a:rPr>
              <a:t>Definition:</a:t>
            </a:r>
            <a:r>
              <a:rPr lang="en-IN" sz="1800" dirty="0">
                <a:latin typeface="Comic Sans MS" pitchFamily="66" charset="0"/>
              </a:rPr>
              <a:t> Ontological engineering is the practice of creating a structured framework (ontology) that describes the concepts, </a:t>
            </a:r>
            <a:r>
              <a:rPr lang="en-IN" sz="1800" dirty="0">
                <a:solidFill>
                  <a:srgbClr val="FF66FF"/>
                </a:solidFill>
                <a:latin typeface="Comic Sans MS" pitchFamily="66" charset="0"/>
              </a:rPr>
              <a:t>relationships, and categories within a specific domain</a:t>
            </a:r>
            <a:r>
              <a:rPr lang="en-IN" sz="1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Components: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Concepts:</a:t>
            </a:r>
            <a:r>
              <a:rPr lang="en-IN" sz="1800" dirty="0">
                <a:latin typeface="Comic Sans MS" pitchFamily="66" charset="0"/>
              </a:rPr>
              <a:t> The primary entities or classes in a domain.</a:t>
            </a:r>
          </a:p>
          <a:p>
            <a:r>
              <a:rPr lang="en-IN" sz="1800" b="1" dirty="0">
                <a:latin typeface="Comic Sans MS" pitchFamily="66" charset="0"/>
              </a:rPr>
              <a:t>Relationships:</a:t>
            </a:r>
            <a:r>
              <a:rPr lang="en-IN" sz="1800" dirty="0">
                <a:latin typeface="Comic Sans MS" pitchFamily="66" charset="0"/>
              </a:rPr>
              <a:t> Ways in which concepts are related to each other.</a:t>
            </a:r>
          </a:p>
          <a:p>
            <a:r>
              <a:rPr lang="en-IN" sz="1800" b="1" dirty="0">
                <a:latin typeface="Comic Sans MS" pitchFamily="66" charset="0"/>
              </a:rPr>
              <a:t>Attributes:</a:t>
            </a:r>
            <a:r>
              <a:rPr lang="en-IN" sz="1800" dirty="0">
                <a:latin typeface="Comic Sans MS" pitchFamily="66" charset="0"/>
              </a:rPr>
              <a:t> Properties or characteristics of the concepts.</a:t>
            </a:r>
          </a:p>
          <a:p>
            <a:r>
              <a:rPr lang="en-IN" sz="1800" b="1" dirty="0">
                <a:latin typeface="Comic Sans MS" pitchFamily="66" charset="0"/>
              </a:rPr>
              <a:t>Instances:</a:t>
            </a:r>
            <a:r>
              <a:rPr lang="en-IN" sz="1800" dirty="0">
                <a:latin typeface="Comic Sans MS" pitchFamily="66" charset="0"/>
              </a:rPr>
              <a:t> Specific examples of concepts</a:t>
            </a:r>
            <a:r>
              <a:rPr lang="en-IN" sz="18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5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473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Purpose: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Standardization:</a:t>
            </a:r>
            <a:r>
              <a:rPr lang="en-IN" sz="1800" dirty="0">
                <a:latin typeface="Comic Sans MS" pitchFamily="66" charset="0"/>
              </a:rPr>
              <a:t> Provides a common understanding and terminology for a domain.</a:t>
            </a:r>
          </a:p>
          <a:p>
            <a:r>
              <a:rPr lang="en-IN" sz="1800" b="1" dirty="0">
                <a:latin typeface="Comic Sans MS" pitchFamily="66" charset="0"/>
              </a:rPr>
              <a:t>Interoperability:</a:t>
            </a:r>
            <a:r>
              <a:rPr lang="en-IN" sz="1800" dirty="0">
                <a:latin typeface="Comic Sans MS" pitchFamily="66" charset="0"/>
              </a:rPr>
              <a:t> Facilitates information sharing between different systems and organizations.</a:t>
            </a:r>
          </a:p>
          <a:p>
            <a:r>
              <a:rPr lang="en-IN" sz="1800" b="1" dirty="0">
                <a:latin typeface="Comic Sans MS" pitchFamily="66" charset="0"/>
              </a:rPr>
              <a:t>Reasoning:</a:t>
            </a:r>
            <a:r>
              <a:rPr lang="en-IN" sz="1800" dirty="0">
                <a:latin typeface="Comic Sans MS" pitchFamily="66" charset="0"/>
              </a:rPr>
              <a:t> Enables automated reasoning about the entities and their relationships.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Examples: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Gene Ontology:</a:t>
            </a:r>
            <a:r>
              <a:rPr lang="en-IN" sz="1800" dirty="0">
                <a:latin typeface="Comic Sans MS" pitchFamily="66" charset="0"/>
              </a:rPr>
              <a:t> Used in bioinformatics to represent gene functions.</a:t>
            </a:r>
          </a:p>
          <a:p>
            <a:r>
              <a:rPr lang="en-IN" sz="1800" b="1" dirty="0">
                <a:latin typeface="Comic Sans MS" pitchFamily="66" charset="0"/>
              </a:rPr>
              <a:t>Semantic Web Ontologies:</a:t>
            </a:r>
            <a:r>
              <a:rPr lang="en-IN" sz="1800" dirty="0">
                <a:latin typeface="Comic Sans MS" pitchFamily="66" charset="0"/>
              </a:rPr>
              <a:t> Such as FOAF (Friend of a Friend), which describes relationships among people.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620688"/>
            <a:ext cx="79248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solidFill>
                  <a:srgbClr val="FFC000"/>
                </a:solidFill>
                <a:latin typeface="Comic Sans MS" pitchFamily="66" charset="0"/>
              </a:rPr>
              <a:t>2. Categories and Objects</a:t>
            </a:r>
          </a:p>
          <a:p>
            <a:r>
              <a:rPr lang="en-IN" sz="1800" b="1" dirty="0">
                <a:latin typeface="Comic Sans MS" pitchFamily="66" charset="0"/>
              </a:rPr>
              <a:t>Categories:</a:t>
            </a:r>
            <a:r>
              <a:rPr lang="en-IN" sz="1800" dirty="0">
                <a:latin typeface="Comic Sans MS" pitchFamily="66" charset="0"/>
              </a:rPr>
              <a:t> Categories are abstract </a:t>
            </a:r>
            <a:r>
              <a:rPr lang="en-IN" sz="1800" dirty="0">
                <a:solidFill>
                  <a:srgbClr val="FF66FF"/>
                </a:solidFill>
                <a:latin typeface="Comic Sans MS" pitchFamily="66" charset="0"/>
              </a:rPr>
              <a:t>groupings of objects or entities that share common characteristics.</a:t>
            </a:r>
            <a:r>
              <a:rPr lang="en-IN" sz="1800" dirty="0">
                <a:latin typeface="Comic Sans MS" pitchFamily="66" charset="0"/>
              </a:rPr>
              <a:t> Categorization helps in organizing knowledge and facilitating inference.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Approaches: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Classical View:</a:t>
            </a:r>
            <a:r>
              <a:rPr lang="en-IN" sz="1800" dirty="0">
                <a:latin typeface="Comic Sans MS" pitchFamily="66" charset="0"/>
              </a:rPr>
              <a:t> Categories have clear-cut boundaries defined by necessary and sufficient conditions.</a:t>
            </a:r>
          </a:p>
          <a:p>
            <a:r>
              <a:rPr lang="en-IN" sz="1800" b="1" dirty="0">
                <a:latin typeface="Comic Sans MS" pitchFamily="66" charset="0"/>
              </a:rPr>
              <a:t>Prototype Theory:</a:t>
            </a:r>
            <a:r>
              <a:rPr lang="en-IN" sz="1800" dirty="0">
                <a:latin typeface="Comic Sans MS" pitchFamily="66" charset="0"/>
              </a:rPr>
              <a:t> Categories are organized around typical or prototypical examples (e.g., a robin is a more typical bird than a penguin).</a:t>
            </a:r>
          </a:p>
          <a:p>
            <a:r>
              <a:rPr lang="en-IN" sz="1800" b="1" dirty="0">
                <a:latin typeface="Comic Sans MS" pitchFamily="66" charset="0"/>
              </a:rPr>
              <a:t>Exemplar Theory:</a:t>
            </a:r>
            <a:r>
              <a:rPr lang="en-IN" sz="1800" dirty="0">
                <a:latin typeface="Comic Sans MS" pitchFamily="66" charset="0"/>
              </a:rPr>
              <a:t> Categories are represented by specific instances (exemplars) rather than an abstract prototype.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Objects:</a:t>
            </a:r>
            <a:r>
              <a:rPr lang="en-IN" sz="1800" dirty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IN" sz="1800" dirty="0">
                <a:latin typeface="Comic Sans MS" pitchFamily="66" charset="0"/>
              </a:rPr>
              <a:t>Objects are </a:t>
            </a:r>
            <a:r>
              <a:rPr lang="en-IN" sz="1800" dirty="0">
                <a:solidFill>
                  <a:srgbClr val="FF66FF"/>
                </a:solidFill>
                <a:latin typeface="Comic Sans MS" pitchFamily="66" charset="0"/>
              </a:rPr>
              <a:t>specific instances within categories</a:t>
            </a:r>
            <a:r>
              <a:rPr lang="en-IN" sz="1800" dirty="0">
                <a:latin typeface="Comic Sans MS" pitchFamily="66" charset="0"/>
              </a:rPr>
              <a:t>. They can be physical entities or abstract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Properties of Objects: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Identity:</a:t>
            </a:r>
            <a:r>
              <a:rPr lang="en-IN" sz="1800" dirty="0">
                <a:latin typeface="Comic Sans MS" pitchFamily="66" charset="0"/>
              </a:rPr>
              <a:t> Unique identification of objects.</a:t>
            </a:r>
          </a:p>
          <a:p>
            <a:r>
              <a:rPr lang="en-IN" sz="1800" b="1" dirty="0">
                <a:latin typeface="Comic Sans MS" pitchFamily="66" charset="0"/>
              </a:rPr>
              <a:t>State:</a:t>
            </a:r>
            <a:r>
              <a:rPr lang="en-IN" sz="1800" dirty="0">
                <a:latin typeface="Comic Sans MS" pitchFamily="66" charset="0"/>
              </a:rPr>
              <a:t> Conditions or attributes of an object at a particular time.</a:t>
            </a:r>
          </a:p>
          <a:p>
            <a:r>
              <a:rPr lang="en-IN" sz="1800" b="1" dirty="0" err="1">
                <a:latin typeface="Comic Sans MS" pitchFamily="66" charset="0"/>
              </a:rPr>
              <a:t>Behavior</a:t>
            </a:r>
            <a:r>
              <a:rPr lang="en-IN" sz="1800" b="1" dirty="0">
                <a:latin typeface="Comic Sans MS" pitchFamily="66" charset="0"/>
              </a:rPr>
              <a:t>:</a:t>
            </a:r>
            <a:r>
              <a:rPr lang="en-IN" sz="1800" dirty="0">
                <a:latin typeface="Comic Sans MS" pitchFamily="66" charset="0"/>
              </a:rPr>
              <a:t> Possible actions or reactions of an object.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B0F0"/>
                </a:solidFill>
                <a:latin typeface="Comic Sans MS" pitchFamily="66" charset="0"/>
              </a:rPr>
              <a:t>Importance</a:t>
            </a: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Inference:</a:t>
            </a:r>
            <a:r>
              <a:rPr lang="en-IN" sz="1800" dirty="0">
                <a:latin typeface="Comic Sans MS" pitchFamily="66" charset="0"/>
              </a:rPr>
              <a:t> Helps in making logical deductions based on category memberships.</a:t>
            </a:r>
          </a:p>
          <a:p>
            <a:r>
              <a:rPr lang="en-IN" sz="1800" b="1" dirty="0">
                <a:latin typeface="Comic Sans MS" pitchFamily="66" charset="0"/>
              </a:rPr>
              <a:t>Learning:</a:t>
            </a:r>
            <a:r>
              <a:rPr lang="en-IN" sz="1800" dirty="0">
                <a:latin typeface="Comic Sans MS" pitchFamily="66" charset="0"/>
              </a:rPr>
              <a:t> Facilitates learning by generalizing from specific instances</a:t>
            </a:r>
            <a:r>
              <a:rPr lang="en-IN" dirty="0">
                <a:latin typeface="Comic Sans MS" pitchFamily="66" charset="0"/>
              </a:rPr>
              <a:t>.</a:t>
            </a:r>
          </a:p>
          <a:p>
            <a:endParaRPr lang="en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1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48680"/>
            <a:ext cx="79248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solidFill>
                  <a:srgbClr val="FFC000"/>
                </a:solidFill>
                <a:latin typeface="Comic Sans MS" pitchFamily="66" charset="0"/>
              </a:rPr>
              <a:t>3. Events</a:t>
            </a:r>
          </a:p>
          <a:p>
            <a:r>
              <a:rPr lang="en-IN" sz="1800" b="1" dirty="0">
                <a:latin typeface="Comic Sans MS" pitchFamily="66" charset="0"/>
              </a:rPr>
              <a:t>Definition:</a:t>
            </a:r>
            <a:r>
              <a:rPr lang="en-IN" sz="1800" dirty="0">
                <a:latin typeface="Comic Sans MS" pitchFamily="66" charset="0"/>
              </a:rPr>
              <a:t> Events are </a:t>
            </a:r>
            <a:r>
              <a:rPr lang="en-IN" sz="1800" dirty="0">
                <a:solidFill>
                  <a:srgbClr val="FF66FF"/>
                </a:solidFill>
                <a:latin typeface="Comic Sans MS" pitchFamily="66" charset="0"/>
              </a:rPr>
              <a:t>occurrences or happenings that change the state of objects or the world. </a:t>
            </a:r>
            <a:r>
              <a:rPr lang="en-IN" sz="1800" dirty="0">
                <a:latin typeface="Comic Sans MS" pitchFamily="66" charset="0"/>
              </a:rPr>
              <a:t>They are critical for understanding dynamic aspects of a domain.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Components: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Event Types:</a:t>
            </a:r>
            <a:r>
              <a:rPr lang="en-IN" sz="1800" dirty="0">
                <a:latin typeface="Comic Sans MS" pitchFamily="66" charset="0"/>
              </a:rPr>
              <a:t> Categories of events (e.g., 'birthday party', 'car accident').</a:t>
            </a:r>
          </a:p>
          <a:p>
            <a:r>
              <a:rPr lang="en-IN" sz="1800" b="1" dirty="0">
                <a:latin typeface="Comic Sans MS" pitchFamily="66" charset="0"/>
              </a:rPr>
              <a:t>Participants:</a:t>
            </a:r>
            <a:r>
              <a:rPr lang="en-IN" sz="1800" dirty="0">
                <a:latin typeface="Comic Sans MS" pitchFamily="66" charset="0"/>
              </a:rPr>
              <a:t> Entities involved in an event (e.g., people, objects).</a:t>
            </a:r>
          </a:p>
          <a:p>
            <a:r>
              <a:rPr lang="en-IN" sz="1800" b="1" dirty="0">
                <a:latin typeface="Comic Sans MS" pitchFamily="66" charset="0"/>
              </a:rPr>
              <a:t>Attributes:</a:t>
            </a:r>
            <a:r>
              <a:rPr lang="en-IN" sz="1800" dirty="0">
                <a:latin typeface="Comic Sans MS" pitchFamily="66" charset="0"/>
              </a:rPr>
              <a:t> Properties of events such as time, location, and duration.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Representation: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Event Calculus:</a:t>
            </a:r>
            <a:r>
              <a:rPr lang="en-IN" sz="1800" dirty="0">
                <a:latin typeface="Comic Sans MS" pitchFamily="66" charset="0"/>
              </a:rPr>
              <a:t> A formalism for representing and reasoning about events and their effects.</a:t>
            </a:r>
          </a:p>
          <a:p>
            <a:r>
              <a:rPr lang="en-IN" sz="1800" b="1" dirty="0">
                <a:latin typeface="Comic Sans MS" pitchFamily="66" charset="0"/>
              </a:rPr>
              <a:t>Temporal Logic:</a:t>
            </a:r>
            <a:r>
              <a:rPr lang="en-IN" sz="1800" dirty="0">
                <a:latin typeface="Comic Sans MS" pitchFamily="66" charset="0"/>
              </a:rPr>
              <a:t> Used to represent and reason about the temporal aspects of events (e.g., before, after).</a:t>
            </a:r>
          </a:p>
          <a:p>
            <a:endParaRPr lang="en-I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4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Comic Sans MS" pitchFamily="66" charset="0"/>
              </a:rPr>
              <a:t>Applications:</a:t>
            </a:r>
            <a:endParaRPr lang="en-IN" sz="1800" dirty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IN" sz="1800" b="1" dirty="0">
                <a:latin typeface="Comic Sans MS" pitchFamily="66" charset="0"/>
              </a:rPr>
              <a:t>Natural Language Processing (NLP):</a:t>
            </a:r>
            <a:r>
              <a:rPr lang="en-IN" sz="1800" dirty="0">
                <a:latin typeface="Comic Sans MS" pitchFamily="66" charset="0"/>
              </a:rPr>
              <a:t> Understanding and generating text about events.</a:t>
            </a:r>
          </a:p>
          <a:p>
            <a:r>
              <a:rPr lang="en-IN" sz="1800" b="1" dirty="0">
                <a:latin typeface="Comic Sans MS" pitchFamily="66" charset="0"/>
              </a:rPr>
              <a:t>Robotics:</a:t>
            </a:r>
            <a:r>
              <a:rPr lang="en-IN" sz="1800" dirty="0">
                <a:latin typeface="Comic Sans MS" pitchFamily="66" charset="0"/>
              </a:rPr>
              <a:t> Planning and executing sequences of actions.</a:t>
            </a:r>
          </a:p>
          <a:p>
            <a:r>
              <a:rPr lang="en-IN" sz="1800" b="1" dirty="0">
                <a:latin typeface="Comic Sans MS" pitchFamily="66" charset="0"/>
              </a:rPr>
              <a:t>Simulation:</a:t>
            </a:r>
            <a:r>
              <a:rPr lang="en-IN" sz="1800" dirty="0">
                <a:latin typeface="Comic Sans MS" pitchFamily="66" charset="0"/>
              </a:rPr>
              <a:t> </a:t>
            </a:r>
            <a:r>
              <a:rPr lang="en-IN" sz="1800" dirty="0" smtClean="0">
                <a:latin typeface="Comic Sans MS" pitchFamily="66" charset="0"/>
              </a:rPr>
              <a:t>Modelling </a:t>
            </a:r>
            <a:r>
              <a:rPr lang="en-IN" sz="1800" dirty="0">
                <a:latin typeface="Comic Sans MS" pitchFamily="66" charset="0"/>
              </a:rPr>
              <a:t>real-world processes and predicting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94159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133</TotalTime>
  <Words>531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Knowledge Representation: Ontological Engineering, Categories and Objects,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Representation: Ontological Engineering, Categories and Objects, Events</dc:title>
  <dc:creator>Lenovo</dc:creator>
  <cp:lastModifiedBy>Lenovo</cp:lastModifiedBy>
  <cp:revision>18</cp:revision>
  <dcterms:created xsi:type="dcterms:W3CDTF">2024-06-13T06:47:57Z</dcterms:created>
  <dcterms:modified xsi:type="dcterms:W3CDTF">2024-06-13T09:01:39Z</dcterms:modified>
</cp:coreProperties>
</file>