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ooper BT Bold" charset="1" panose="0208080404030B020404"/>
      <p:regular r:id="rId25"/>
    </p:embeddedFont>
    <p:embeddedFont>
      <p:font typeface="Canva Sans Bold" charset="1" panose="020B0803030501040103"/>
      <p:regular r:id="rId26"/>
    </p:embeddedFont>
    <p:embeddedFont>
      <p:font typeface="Canva Sans" charset="1" panose="020B0503030501040103"/>
      <p:regular r:id="rId27"/>
    </p:embeddedFont>
    <p:embeddedFont>
      <p:font typeface="Canva Sans Bold Italics"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766795" y="2671908"/>
            <a:ext cx="12737178" cy="3880439"/>
          </a:xfrm>
          <a:prstGeom prst="rect">
            <a:avLst/>
          </a:prstGeom>
        </p:spPr>
        <p:txBody>
          <a:bodyPr anchor="t" rtlCol="false" tIns="0" lIns="0" bIns="0" rIns="0">
            <a:spAutoFit/>
          </a:bodyPr>
          <a:lstStyle/>
          <a:p>
            <a:pPr algn="ctr">
              <a:lnSpc>
                <a:spcPts val="15195"/>
              </a:lnSpc>
            </a:pPr>
            <a:r>
              <a:rPr lang="en-US" sz="12987">
                <a:solidFill>
                  <a:srgbClr val="331C2C"/>
                </a:solidFill>
                <a:latin typeface="Cooper BT Bold"/>
                <a:ea typeface="Cooper BT Bold"/>
                <a:cs typeface="Cooper BT Bold"/>
                <a:sym typeface="Cooper BT Bold"/>
              </a:rPr>
              <a:t>PLANNING GRAPH</a:t>
            </a:r>
          </a:p>
        </p:txBody>
      </p:sp>
      <p:sp>
        <p:nvSpPr>
          <p:cNvPr name="Freeform 3" id="3"/>
          <p:cNvSpPr/>
          <p:nvPr/>
        </p:nvSpPr>
        <p:spPr>
          <a:xfrm flipH="false" flipV="false" rot="0">
            <a:off x="-1889093" y="-2025661"/>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46247">
            <a:off x="-1156514" y="5381726"/>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690362">
            <a:off x="12526631" y="-2276459"/>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659771">
            <a:off x="16282858" y="6968873"/>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387707" y="7105844"/>
            <a:ext cx="9512586" cy="2377440"/>
          </a:xfrm>
          <a:prstGeom prst="rect">
            <a:avLst/>
          </a:prstGeom>
        </p:spPr>
        <p:txBody>
          <a:bodyPr anchor="t" rtlCol="false" tIns="0" lIns="0" bIns="0" rIns="0">
            <a:spAutoFit/>
          </a:bodyPr>
          <a:lstStyle/>
          <a:p>
            <a:pPr algn="ctr">
              <a:lnSpc>
                <a:spcPts val="6299"/>
              </a:lnSpc>
            </a:pPr>
            <a:r>
              <a:rPr lang="en-US" sz="4500">
                <a:solidFill>
                  <a:srgbClr val="331C2C"/>
                </a:solidFill>
                <a:latin typeface="Cooper BT Bold"/>
                <a:ea typeface="Cooper BT Bold"/>
                <a:cs typeface="Cooper BT Bold"/>
                <a:sym typeface="Cooper BT Bold"/>
              </a:rPr>
              <a:t>Bhavya-22wh1a6624</a:t>
            </a:r>
          </a:p>
          <a:p>
            <a:pPr algn="ctr">
              <a:lnSpc>
                <a:spcPts val="6299"/>
              </a:lnSpc>
            </a:pPr>
            <a:r>
              <a:rPr lang="en-US" sz="4500">
                <a:solidFill>
                  <a:srgbClr val="331C2C"/>
                </a:solidFill>
                <a:latin typeface="Cooper BT Bold"/>
                <a:ea typeface="Cooper BT Bold"/>
                <a:cs typeface="Cooper BT Bold"/>
                <a:sym typeface="Cooper BT Bold"/>
              </a:rPr>
              <a:t>Ashritha-22wh1a6626</a:t>
            </a:r>
          </a:p>
          <a:p>
            <a:pPr algn="ctr">
              <a:lnSpc>
                <a:spcPts val="6299"/>
              </a:lnSpc>
            </a:pPr>
            <a:r>
              <a:rPr lang="en-US" sz="4500">
                <a:solidFill>
                  <a:srgbClr val="331C2C"/>
                </a:solidFill>
                <a:latin typeface="Cooper BT Bold"/>
                <a:ea typeface="Cooper BT Bold"/>
                <a:cs typeface="Cooper BT Bold"/>
                <a:sym typeface="Cooper BT Bold"/>
              </a:rPr>
              <a:t>Nanditha-22wh1a6649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9</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784260" y="2002848"/>
            <a:ext cx="11341744" cy="6832399"/>
          </a:xfrm>
          <a:custGeom>
            <a:avLst/>
            <a:gdLst/>
            <a:ahLst/>
            <a:cxnLst/>
            <a:rect r="r" b="b" t="t" l="l"/>
            <a:pathLst>
              <a:path h="6832399" w="11341744">
                <a:moveTo>
                  <a:pt x="0" y="0"/>
                </a:moveTo>
                <a:lnTo>
                  <a:pt x="11341745" y="0"/>
                </a:lnTo>
                <a:lnTo>
                  <a:pt x="11341745" y="6832398"/>
                </a:lnTo>
                <a:lnTo>
                  <a:pt x="0" y="6832398"/>
                </a:lnTo>
                <a:lnTo>
                  <a:pt x="0" y="0"/>
                </a:lnTo>
                <a:close/>
              </a:path>
            </a:pathLst>
          </a:custGeom>
          <a:blipFill>
            <a:blip r:embed="rId6"/>
            <a:stretch>
              <a:fillRect l="-1963" t="-4841" r="-4687" b="0"/>
            </a:stretch>
          </a:blipFill>
        </p:spPr>
      </p:sp>
      <p:sp>
        <p:nvSpPr>
          <p:cNvPr name="TextBox 12" id="12"/>
          <p:cNvSpPr txBox="true"/>
          <p:nvPr/>
        </p:nvSpPr>
        <p:spPr>
          <a:xfrm rot="0">
            <a:off x="2508713" y="6530335"/>
            <a:ext cx="8517387" cy="481330"/>
          </a:xfrm>
          <a:prstGeom prst="rect">
            <a:avLst/>
          </a:prstGeom>
        </p:spPr>
        <p:txBody>
          <a:bodyPr anchor="t" rtlCol="false" tIns="0" lIns="0" bIns="0" rIns="0">
            <a:spAutoFit/>
          </a:bodyPr>
          <a:lstStyle/>
          <a:p>
            <a:pPr algn="ctr">
              <a:lnSpc>
                <a:spcPts val="3920"/>
              </a:lnSpc>
            </a:pPr>
            <a:r>
              <a:rPr lang="en-US" sz="2800">
                <a:solidFill>
                  <a:srgbClr val="331C2C"/>
                </a:solidFill>
                <a:latin typeface="Canva Sans Bold"/>
                <a:ea typeface="Canva Sans Bold"/>
                <a:cs typeface="Canva Sans Bold"/>
                <a:sym typeface="Canva Sans Bold"/>
              </a:rPr>
              <a:t>Create Level 0 from initial Problem State</a:t>
            </a:r>
            <a:r>
              <a:rPr lang="en-US" sz="2800">
                <a:solidFill>
                  <a:srgbClr val="331C2C"/>
                </a:solidFill>
                <a:latin typeface="Canva Sans"/>
                <a:ea typeface="Canva Sans"/>
                <a:cs typeface="Canva Sans"/>
                <a:sym typeface="Canva Sans"/>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1457891" y="638342"/>
            <a:ext cx="13007106" cy="8229600"/>
          </a:xfrm>
          <a:custGeom>
            <a:avLst/>
            <a:gdLst/>
            <a:ahLst/>
            <a:cxnLst/>
            <a:rect r="r" b="b" t="t" l="l"/>
            <a:pathLst>
              <a:path h="8229600" w="13007106">
                <a:moveTo>
                  <a:pt x="0" y="0"/>
                </a:moveTo>
                <a:lnTo>
                  <a:pt x="13007106" y="0"/>
                </a:lnTo>
                <a:lnTo>
                  <a:pt x="13007106" y="8229600"/>
                </a:lnTo>
                <a:lnTo>
                  <a:pt x="0" y="8229600"/>
                </a:lnTo>
                <a:lnTo>
                  <a:pt x="0" y="0"/>
                </a:lnTo>
                <a:close/>
              </a:path>
            </a:pathLst>
          </a:custGeom>
          <a:blipFill>
            <a:blip r:embed="rId2"/>
            <a:stretch>
              <a:fillRect l="-3350" t="0" r="-3350" b="0"/>
            </a:stretch>
          </a:blipFill>
        </p:spPr>
      </p:sp>
      <p:sp>
        <p:nvSpPr>
          <p:cNvPr name="TextBox 3" id="3"/>
          <p:cNvSpPr txBox="true"/>
          <p:nvPr/>
        </p:nvSpPr>
        <p:spPr>
          <a:xfrm rot="0">
            <a:off x="776115" y="6275419"/>
            <a:ext cx="13007106" cy="563880"/>
          </a:xfrm>
          <a:prstGeom prst="rect">
            <a:avLst/>
          </a:prstGeom>
        </p:spPr>
        <p:txBody>
          <a:bodyPr anchor="t" rtlCol="false" tIns="0" lIns="0" bIns="0" rIns="0">
            <a:spAutoFit/>
          </a:bodyPr>
          <a:lstStyle/>
          <a:p>
            <a:pPr algn="ctr">
              <a:lnSpc>
                <a:spcPts val="4620"/>
              </a:lnSpc>
            </a:pPr>
            <a:r>
              <a:rPr lang="en-US" sz="3300">
                <a:solidFill>
                  <a:srgbClr val="000000"/>
                </a:solidFill>
                <a:latin typeface="Canva Sans Bold"/>
                <a:ea typeface="Canva Sans Bold"/>
                <a:cs typeface="Canva Sans Bold"/>
                <a:sym typeface="Canva Sans Bold"/>
              </a:rPr>
              <a:t>Add all applicable actions and effects to the next State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2693754" y="1966791"/>
            <a:ext cx="12372360" cy="7042285"/>
          </a:xfrm>
          <a:custGeom>
            <a:avLst/>
            <a:gdLst/>
            <a:ahLst/>
            <a:cxnLst/>
            <a:rect r="r" b="b" t="t" l="l"/>
            <a:pathLst>
              <a:path h="7042285" w="12372360">
                <a:moveTo>
                  <a:pt x="0" y="0"/>
                </a:moveTo>
                <a:lnTo>
                  <a:pt x="12372360" y="0"/>
                </a:lnTo>
                <a:lnTo>
                  <a:pt x="12372360" y="7042285"/>
                </a:lnTo>
                <a:lnTo>
                  <a:pt x="0" y="7042285"/>
                </a:lnTo>
                <a:lnTo>
                  <a:pt x="0" y="0"/>
                </a:lnTo>
                <a:close/>
              </a:path>
            </a:pathLst>
          </a:custGeom>
          <a:blipFill>
            <a:blip r:embed="rId2"/>
            <a:stretch>
              <a:fillRect l="-1929" t="-9096" r="0" b="-2546"/>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2765656" y="1258511"/>
            <a:ext cx="12756688" cy="7287959"/>
          </a:xfrm>
          <a:custGeom>
            <a:avLst/>
            <a:gdLst/>
            <a:ahLst/>
            <a:cxnLst/>
            <a:rect r="r" b="b" t="t" l="l"/>
            <a:pathLst>
              <a:path h="7287959" w="12756688">
                <a:moveTo>
                  <a:pt x="0" y="0"/>
                </a:moveTo>
                <a:lnTo>
                  <a:pt x="12756688" y="0"/>
                </a:lnTo>
                <a:lnTo>
                  <a:pt x="12756688" y="7287959"/>
                </a:lnTo>
                <a:lnTo>
                  <a:pt x="0" y="7287959"/>
                </a:lnTo>
                <a:lnTo>
                  <a:pt x="0" y="0"/>
                </a:lnTo>
                <a:close/>
              </a:path>
            </a:pathLst>
          </a:custGeom>
          <a:blipFill>
            <a:blip r:embed="rId2"/>
            <a:stretch>
              <a:fillRect l="-1109" t="-10987" r="-1109"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0" y="388962"/>
            <a:ext cx="17925076" cy="8979512"/>
          </a:xfrm>
          <a:prstGeom prst="rect">
            <a:avLst/>
          </a:prstGeom>
        </p:spPr>
        <p:txBody>
          <a:bodyPr anchor="t" rtlCol="false" tIns="0" lIns="0" bIns="0" rIns="0">
            <a:spAutoFit/>
          </a:bodyPr>
          <a:lstStyle/>
          <a:p>
            <a:pPr algn="ctr">
              <a:lnSpc>
                <a:spcPts val="4484"/>
              </a:lnSpc>
            </a:pPr>
            <a:r>
              <a:rPr lang="en-US" sz="3202">
                <a:solidFill>
                  <a:srgbClr val="000000"/>
                </a:solidFill>
                <a:latin typeface="Canva Sans Bold Italics"/>
                <a:ea typeface="Canva Sans Bold Italics"/>
                <a:cs typeface="Canva Sans Bold Italics"/>
                <a:sym typeface="Canva Sans Bold Italics"/>
              </a:rPr>
              <a:t>Performance of Mutual Exclusion in Planning Graph</a:t>
            </a:r>
          </a:p>
          <a:p>
            <a:pPr algn="ctr">
              <a:lnSpc>
                <a:spcPts val="4484"/>
              </a:lnSpc>
            </a:pPr>
          </a:p>
          <a:p>
            <a:pPr algn="l">
              <a:lnSpc>
                <a:spcPts val="4198"/>
              </a:lnSpc>
            </a:pPr>
            <a:r>
              <a:rPr lang="en-US" sz="2998">
                <a:solidFill>
                  <a:srgbClr val="000000"/>
                </a:solidFill>
                <a:latin typeface="Canva Sans Bold"/>
                <a:ea typeface="Canva Sans Bold"/>
                <a:cs typeface="Canva Sans Bold"/>
                <a:sym typeface="Canva Sans Bold"/>
              </a:rPr>
              <a:t>At state level S1, all literals are obtained by considering any subset of actions at A0. In simple terms, state level S1 holds all possible outcomes after the actions in A0 are considered. In our example, since we only have the Eat(Cake) action at A0, S1 will list all possible outcomes with and without the action being taken.</a:t>
            </a:r>
          </a:p>
          <a:p>
            <a:pPr algn="l">
              <a:lnSpc>
                <a:spcPts val="4338"/>
              </a:lnSpc>
            </a:pPr>
            <a:r>
              <a:rPr lang="en-US" sz="3098">
                <a:solidFill>
                  <a:srgbClr val="000000"/>
                </a:solidFill>
                <a:latin typeface="Canva Sans Bold Italics"/>
                <a:ea typeface="Canva Sans Bold Italics"/>
                <a:cs typeface="Canva Sans Bold Italics"/>
                <a:sym typeface="Canva Sans Bold Italics"/>
              </a:rPr>
              <a:t>Mutual Exclusion</a:t>
            </a:r>
          </a:p>
          <a:p>
            <a:pPr algn="l">
              <a:lnSpc>
                <a:spcPts val="4198"/>
              </a:lnSpc>
            </a:pPr>
            <a:r>
              <a:rPr lang="en-US" sz="2998">
                <a:solidFill>
                  <a:srgbClr val="000000"/>
                </a:solidFill>
                <a:latin typeface="Canva Sans"/>
                <a:ea typeface="Canva Sans"/>
                <a:cs typeface="Canva Sans"/>
                <a:sym typeface="Canva Sans"/>
              </a:rPr>
              <a:t>Mutual exclusion occurs when a conflict arises between literals, indicating that the two literals cannot occur together. These conflicts are represented by mutex links, which reveal mutually exclusive propositions in S1.</a:t>
            </a:r>
          </a:p>
          <a:p>
            <a:pPr algn="l">
              <a:lnSpc>
                <a:spcPts val="4198"/>
              </a:lnSpc>
            </a:pPr>
            <a:r>
              <a:rPr lang="en-US" sz="2998">
                <a:solidFill>
                  <a:srgbClr val="000000"/>
                </a:solidFill>
                <a:latin typeface="Canva Sans"/>
                <a:ea typeface="Canva Sans"/>
                <a:cs typeface="Canva Sans"/>
                <a:sym typeface="Canva Sans"/>
              </a:rPr>
              <a:t>For instance, if we eat the cake, we cannot have the cake at the same time. Thus, Have(Cake) and Eaten(Cake) would be mutually exclusive. The mutex links define the set of states, revealing which combinations of literals are not possible together.</a:t>
            </a:r>
          </a:p>
          <a:p>
            <a:pPr algn="l">
              <a:lnSpc>
                <a:spcPts val="4198"/>
              </a:lnSpc>
            </a:pPr>
            <a:r>
              <a:rPr lang="en-US" sz="2998">
                <a:solidFill>
                  <a:srgbClr val="000000"/>
                </a:solidFill>
                <a:latin typeface="Canva Sans"/>
                <a:ea typeface="Canva Sans"/>
                <a:cs typeface="Canva Sans"/>
                <a:sym typeface="Canva Sans"/>
              </a:rPr>
              <a:t>For example:</a:t>
            </a:r>
          </a:p>
          <a:p>
            <a:pPr algn="ctr" marL="647441" indent="-323720" lvl="1">
              <a:lnSpc>
                <a:spcPts val="4198"/>
              </a:lnSpc>
              <a:buFont typeface="Arial"/>
              <a:buChar char="•"/>
            </a:pPr>
            <a:r>
              <a:rPr lang="en-US" sz="2998">
                <a:solidFill>
                  <a:srgbClr val="000000"/>
                </a:solidFill>
                <a:latin typeface="Canva Sans"/>
                <a:ea typeface="Canva Sans"/>
                <a:cs typeface="Canva Sans"/>
                <a:sym typeface="Canva Sans"/>
              </a:rPr>
              <a:t>If Eat(Cake) is performed, Have(Cake) and ¬Eaten(Cake) cannot be true simultaneously.</a:t>
            </a:r>
          </a:p>
          <a:p>
            <a:pPr algn="ctr" marL="647441" indent="-323720" lvl="1">
              <a:lnSpc>
                <a:spcPts val="4198"/>
              </a:lnSpc>
              <a:buFont typeface="Arial"/>
              <a:buChar char="•"/>
            </a:pPr>
            <a:r>
              <a:rPr lang="en-US" sz="2998">
                <a:solidFill>
                  <a:srgbClr val="000000"/>
                </a:solidFill>
                <a:latin typeface="Canva Sans"/>
                <a:ea typeface="Canva Sans"/>
                <a:cs typeface="Canva Sans"/>
                <a:sym typeface="Canva Sans"/>
              </a:rPr>
              <a:t>If Eat(Cake) is not performed, ¬Have(Cake) and Eaten(Cake) cannot be true together.</a:t>
            </a:r>
          </a:p>
          <a:p>
            <a:pPr algn="ctr">
              <a:lnSpc>
                <a:spcPts val="4198"/>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EDE0D1"/>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59692" y="141715"/>
            <a:ext cx="13276904" cy="244729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STEPS IN THE GRAPH PLAN ALGORITHM</a:t>
            </a:r>
          </a:p>
        </p:txBody>
      </p:sp>
      <p:sp>
        <p:nvSpPr>
          <p:cNvPr name="Freeform 6" id="6"/>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6479430" y="8470436"/>
            <a:ext cx="1193520" cy="1159060"/>
            <a:chOff x="0" y="0"/>
            <a:chExt cx="1591360" cy="1545414"/>
          </a:xfrm>
        </p:grpSpPr>
        <p:grpSp>
          <p:nvGrpSpPr>
            <p:cNvPr name="Group 8" id="8"/>
            <p:cNvGrpSpPr/>
            <p:nvPr/>
          </p:nvGrpSpPr>
          <p:grpSpPr>
            <a:xfrm rot="0">
              <a:off x="22973" y="0"/>
              <a:ext cx="1545414" cy="154541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10</a:t>
              </a:r>
            </a:p>
          </p:txBody>
        </p:sp>
      </p:grpSp>
      <p:sp>
        <p:nvSpPr>
          <p:cNvPr name="Freeform 12" id="12"/>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12699" y="2697263"/>
            <a:ext cx="16915261" cy="6900397"/>
          </a:xfrm>
          <a:prstGeom prst="rect">
            <a:avLst/>
          </a:prstGeom>
        </p:spPr>
        <p:txBody>
          <a:bodyPr anchor="t" rtlCol="false" tIns="0" lIns="0" bIns="0" rIns="0">
            <a:spAutoFit/>
          </a:bodyPr>
          <a:lstStyle/>
          <a:p>
            <a:pPr algn="ctr" marL="763734" indent="-381867" lvl="1">
              <a:lnSpc>
                <a:spcPts val="4952"/>
              </a:lnSpc>
              <a:spcBef>
                <a:spcPct val="0"/>
              </a:spcBef>
              <a:buAutoNum type="arabicPeriod" startAt="1"/>
            </a:pPr>
            <a:r>
              <a:rPr lang="en-US" sz="3537">
                <a:solidFill>
                  <a:srgbClr val="331C2C"/>
                </a:solidFill>
                <a:latin typeface="Cooper BT Bold"/>
                <a:ea typeface="Cooper BT Bold"/>
                <a:cs typeface="Cooper BT Bold"/>
                <a:sym typeface="Cooper BT Bold"/>
              </a:rPr>
              <a:t>Your Expand the Planning Graph: The graph is expanded level by level until it reaches level n where all the goals are present and non-mutex.</a:t>
            </a:r>
          </a:p>
          <a:p>
            <a:pPr algn="ctr" marL="763734" indent="-381867" lvl="1">
              <a:lnSpc>
                <a:spcPts val="4952"/>
              </a:lnSpc>
              <a:spcBef>
                <a:spcPct val="0"/>
              </a:spcBef>
              <a:buAutoNum type="arabicPeriod" startAt="1"/>
            </a:pPr>
            <a:r>
              <a:rPr lang="en-US" sz="3537">
                <a:solidFill>
                  <a:srgbClr val="331C2C"/>
                </a:solidFill>
                <a:latin typeface="Cooper BT Bold"/>
                <a:ea typeface="Cooper BT Bold"/>
                <a:cs typeface="Cooper BT Bold"/>
                <a:sym typeface="Cooper BT Bold"/>
              </a:rPr>
              <a:t>Check for Plan Existence: If the planning graph levels off before all goals are present and non-mutex, the algorithm fails.</a:t>
            </a:r>
          </a:p>
          <a:p>
            <a:pPr algn="ctr" marL="763734" indent="-381867" lvl="1">
              <a:lnSpc>
                <a:spcPts val="4952"/>
              </a:lnSpc>
              <a:spcBef>
                <a:spcPct val="0"/>
              </a:spcBef>
              <a:buAutoNum type="arabicPeriod" startAt="1"/>
            </a:pPr>
            <a:r>
              <a:rPr lang="en-US" sz="3537">
                <a:solidFill>
                  <a:srgbClr val="331C2C"/>
                </a:solidFill>
                <a:latin typeface="Cooper BT Bold"/>
                <a:ea typeface="Cooper BT Bold"/>
                <a:cs typeface="Cooper BT Bold"/>
                <a:sym typeface="Cooper BT Bold"/>
              </a:rPr>
              <a:t>Search for Valid Plan: The algorithm performs a back search from the last level to the initial state to find a sequence of actions leading to the goals without violating mutex constraints.</a:t>
            </a:r>
          </a:p>
          <a:p>
            <a:pPr algn="ctr" marL="763734" indent="-381867" lvl="1">
              <a:lnSpc>
                <a:spcPts val="4952"/>
              </a:lnSpc>
              <a:spcBef>
                <a:spcPct val="0"/>
              </a:spcBef>
              <a:buAutoNum type="arabicPeriod" startAt="1"/>
            </a:pPr>
            <a:r>
              <a:rPr lang="en-US" sz="3537">
                <a:solidFill>
                  <a:srgbClr val="331C2C"/>
                </a:solidFill>
                <a:latin typeface="Cooper BT Bold"/>
                <a:ea typeface="Cooper BT Bold"/>
                <a:cs typeface="Cooper BT Bold"/>
                <a:sym typeface="Cooper BT Bold"/>
              </a:rPr>
              <a:t>Expand if No Valid Plan Found: If no valid plan is found, another level is added and the search is repeated until a plan is found or the graph levels off.</a:t>
            </a:r>
          </a:p>
          <a:p>
            <a:pPr algn="ctr">
              <a:lnSpc>
                <a:spcPts val="4952"/>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16464"/>
            <a:ext cx="15568141" cy="5274770"/>
          </a:xfrm>
          <a:custGeom>
            <a:avLst/>
            <a:gdLst/>
            <a:ahLst/>
            <a:cxnLst/>
            <a:rect r="r" b="b" t="t" l="l"/>
            <a:pathLst>
              <a:path h="5274770" w="15568141">
                <a:moveTo>
                  <a:pt x="0" y="0"/>
                </a:moveTo>
                <a:lnTo>
                  <a:pt x="15568141" y="0"/>
                </a:lnTo>
                <a:lnTo>
                  <a:pt x="15568141" y="5274770"/>
                </a:lnTo>
                <a:lnTo>
                  <a:pt x="0" y="5274770"/>
                </a:lnTo>
                <a:lnTo>
                  <a:pt x="0" y="0"/>
                </a:lnTo>
                <a:close/>
              </a:path>
            </a:pathLst>
          </a:custGeom>
          <a:blipFill>
            <a:blip r:embed="rId2"/>
            <a:stretch>
              <a:fillRect l="-2025" t="0" r="-2025"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236347" y="895350"/>
            <a:ext cx="15815306" cy="243967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PROPERTIES OF GRAPH PLAN</a:t>
            </a:r>
          </a:p>
          <a:p>
            <a:pPr algn="ctr">
              <a:lnSpc>
                <a:spcPts val="9799"/>
              </a:lnSpc>
            </a:pPr>
          </a:p>
        </p:txBody>
      </p:sp>
      <p:sp>
        <p:nvSpPr>
          <p:cNvPr name="TextBox 3" id="3"/>
          <p:cNvSpPr txBox="true"/>
          <p:nvPr/>
        </p:nvSpPr>
        <p:spPr>
          <a:xfrm rot="0">
            <a:off x="1908601" y="2776421"/>
            <a:ext cx="14940548" cy="6127813"/>
          </a:xfrm>
          <a:prstGeom prst="rect">
            <a:avLst/>
          </a:prstGeom>
        </p:spPr>
        <p:txBody>
          <a:bodyPr anchor="t" rtlCol="false" tIns="0" lIns="0" bIns="0" rIns="0">
            <a:spAutoFit/>
          </a:bodyPr>
          <a:lstStyle/>
          <a:p>
            <a:pPr algn="l">
              <a:lnSpc>
                <a:spcPts val="5358"/>
              </a:lnSpc>
            </a:pPr>
            <a:r>
              <a:rPr lang="en-US" sz="3827">
                <a:solidFill>
                  <a:srgbClr val="331C2C"/>
                </a:solidFill>
                <a:latin typeface="Cooper BT Bold"/>
                <a:ea typeface="Cooper BT Bold"/>
                <a:cs typeface="Cooper BT Bold"/>
                <a:sym typeface="Cooper BT Bold"/>
              </a:rPr>
              <a:t>The elements in the planning graph are described as increasing or decreasing monotonically:</a:t>
            </a:r>
          </a:p>
          <a:p>
            <a:pPr algn="l" marL="826325" indent="-413162" lvl="1">
              <a:lnSpc>
                <a:spcPts val="5358"/>
              </a:lnSpc>
              <a:buFont typeface="Arial"/>
              <a:buChar char="•"/>
            </a:pPr>
            <a:r>
              <a:rPr lang="en-US" sz="3827">
                <a:solidFill>
                  <a:srgbClr val="331C2C"/>
                </a:solidFill>
                <a:latin typeface="Cooper BT Bold"/>
                <a:ea typeface="Cooper BT Bold"/>
                <a:cs typeface="Cooper BT Bold"/>
                <a:sym typeface="Cooper BT Bold"/>
              </a:rPr>
              <a:t>Literals Increase Monotonically</a:t>
            </a:r>
          </a:p>
          <a:p>
            <a:pPr algn="l" marL="826325" indent="-413162" lvl="1">
              <a:lnSpc>
                <a:spcPts val="5358"/>
              </a:lnSpc>
              <a:buFont typeface="Arial"/>
              <a:buChar char="•"/>
            </a:pPr>
            <a:r>
              <a:rPr lang="en-US" sz="3827">
                <a:solidFill>
                  <a:srgbClr val="331C2C"/>
                </a:solidFill>
                <a:latin typeface="Cooper BT Bold"/>
                <a:ea typeface="Cooper BT Bold"/>
                <a:cs typeface="Cooper BT Bold"/>
                <a:sym typeface="Cooper BT Bold"/>
              </a:rPr>
              <a:t>Actions Increase Monotonically</a:t>
            </a:r>
          </a:p>
          <a:p>
            <a:pPr algn="l" marL="826325" indent="-413162" lvl="1">
              <a:lnSpc>
                <a:spcPts val="5358"/>
              </a:lnSpc>
              <a:buFont typeface="Arial"/>
              <a:buChar char="•"/>
            </a:pPr>
            <a:r>
              <a:rPr lang="en-US" sz="3827">
                <a:solidFill>
                  <a:srgbClr val="331C2C"/>
                </a:solidFill>
                <a:latin typeface="Cooper BT Bold"/>
                <a:ea typeface="Cooper BT Bold"/>
                <a:cs typeface="Cooper BT Bold"/>
                <a:sym typeface="Cooper BT Bold"/>
              </a:rPr>
              <a:t>Mutexes Decrease Monotonically</a:t>
            </a:r>
          </a:p>
          <a:p>
            <a:pPr algn="l">
              <a:lnSpc>
                <a:spcPts val="5358"/>
              </a:lnSpc>
            </a:pPr>
            <a:r>
              <a:rPr lang="en-US" sz="3827">
                <a:solidFill>
                  <a:srgbClr val="331C2C"/>
                </a:solidFill>
                <a:latin typeface="Cooper BT Bold"/>
                <a:ea typeface="Cooper BT Bold"/>
                <a:cs typeface="Cooper BT Bold"/>
                <a:sym typeface="Cooper BT Bold"/>
              </a:rPr>
              <a:t>Due to these properties, the presence of a finite number of actions and literals enables the planning graph to eventually level off.</a:t>
            </a:r>
          </a:p>
          <a:p>
            <a:pPr algn="l">
              <a:lnSpc>
                <a:spcPts val="5358"/>
              </a:lnSpc>
            </a:pPr>
          </a:p>
        </p:txBody>
      </p:sp>
      <p:sp>
        <p:nvSpPr>
          <p:cNvPr name="Freeform 4" id="4"/>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479430" y="8470436"/>
            <a:ext cx="1193520" cy="1159060"/>
            <a:chOff x="0" y="0"/>
            <a:chExt cx="1591360" cy="1545414"/>
          </a:xfrm>
        </p:grpSpPr>
        <p:grpSp>
          <p:nvGrpSpPr>
            <p:cNvPr name="Group 6" id="6"/>
            <p:cNvGrpSpPr/>
            <p:nvPr/>
          </p:nvGrpSpPr>
          <p:grpSpPr>
            <a:xfrm rot="0">
              <a:off x="22973" y="0"/>
              <a:ext cx="1545414" cy="15454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11</a:t>
              </a:r>
            </a:p>
          </p:txBody>
        </p:sp>
      </p:gr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958139" y="2816047"/>
            <a:ext cx="13833598" cy="3961765"/>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ea typeface="Cooper BT Bold"/>
                <a:cs typeface="Cooper BT Bold"/>
                <a:sym typeface="Cooper BT Bold"/>
              </a:rPr>
              <a:t>The graph plan algorithm leverages planning graphs to systematically explore and resolve planning problems. By incorporating mutual exclusion principles, it ensures consistency and feasibility. Through the CAKE example, we have demonstrated how planning graphs efficiently handle complex scenarios.</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12</a:t>
              </a:r>
            </a:p>
          </p:txBody>
        </p:sp>
      </p:grpSp>
      <p:sp>
        <p:nvSpPr>
          <p:cNvPr name="TextBox 9" id="9"/>
          <p:cNvSpPr txBox="true"/>
          <p:nvPr/>
        </p:nvSpPr>
        <p:spPr>
          <a:xfrm rot="0">
            <a:off x="3679044" y="895350"/>
            <a:ext cx="10929913" cy="1204191"/>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CONCLUSION</a:t>
            </a:r>
          </a:p>
        </p:txBody>
      </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775411" y="3921589"/>
            <a:ext cx="12737178" cy="2224977"/>
          </a:xfrm>
          <a:prstGeom prst="rect">
            <a:avLst/>
          </a:prstGeom>
        </p:spPr>
        <p:txBody>
          <a:bodyPr anchor="t" rtlCol="false" tIns="0" lIns="0" bIns="0" rIns="0">
            <a:spAutoFit/>
          </a:bodyPr>
          <a:lstStyle/>
          <a:p>
            <a:pPr algn="ctr">
              <a:lnSpc>
                <a:spcPts val="18183"/>
              </a:lnSpc>
            </a:pPr>
            <a:r>
              <a:rPr lang="en-US" sz="12987">
                <a:solidFill>
                  <a:srgbClr val="331C2C"/>
                </a:solidFill>
                <a:latin typeface="Cooper BT Bold"/>
                <a:ea typeface="Cooper BT Bold"/>
                <a:cs typeface="Cooper BT Bold"/>
                <a:sym typeface="Cooper BT Bold"/>
              </a:rPr>
              <a:t>THANK YOU</a:t>
            </a:r>
          </a:p>
        </p:txBody>
      </p:sp>
      <p:sp>
        <p:nvSpPr>
          <p:cNvPr name="Freeform 3" id="3"/>
          <p:cNvSpPr/>
          <p:nvPr/>
        </p:nvSpPr>
        <p:spPr>
          <a:xfrm flipH="false" flipV="false" rot="-10690362">
            <a:off x="12526631" y="-2276459"/>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46247">
            <a:off x="-1156514" y="5381726"/>
            <a:ext cx="6088034" cy="7200900"/>
          </a:xfrm>
          <a:custGeom>
            <a:avLst/>
            <a:gdLst/>
            <a:ahLst/>
            <a:cxnLst/>
            <a:rect r="r" b="b" t="t" l="l"/>
            <a:pathLst>
              <a:path h="7200900" w="6088034">
                <a:moveTo>
                  <a:pt x="0" y="0"/>
                </a:moveTo>
                <a:lnTo>
                  <a:pt x="6088034" y="0"/>
                </a:lnTo>
                <a:lnTo>
                  <a:pt x="6088034"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889093" y="-2025661"/>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659771">
            <a:off x="16282858" y="6968873"/>
            <a:ext cx="4010284" cy="5327672"/>
          </a:xfrm>
          <a:custGeom>
            <a:avLst/>
            <a:gdLst/>
            <a:ahLst/>
            <a:cxnLst/>
            <a:rect r="r" b="b" t="t" l="l"/>
            <a:pathLst>
              <a:path h="5327672" w="4010284">
                <a:moveTo>
                  <a:pt x="0" y="0"/>
                </a:moveTo>
                <a:lnTo>
                  <a:pt x="4010284" y="0"/>
                </a:lnTo>
                <a:lnTo>
                  <a:pt x="4010284" y="5327672"/>
                </a:lnTo>
                <a:lnTo>
                  <a:pt x="0" y="5327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2553980" y="895350"/>
            <a:ext cx="13180039" cy="120142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PLANNING GRAPH</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1</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0" y="3095279"/>
            <a:ext cx="18288000" cy="5151750"/>
          </a:xfrm>
          <a:prstGeom prst="rect">
            <a:avLst/>
          </a:prstGeom>
        </p:spPr>
        <p:txBody>
          <a:bodyPr anchor="t" rtlCol="false" tIns="0" lIns="0" bIns="0" rIns="0">
            <a:spAutoFit/>
          </a:bodyPr>
          <a:lstStyle/>
          <a:p>
            <a:pPr algn="ctr">
              <a:lnSpc>
                <a:spcPts val="6790"/>
              </a:lnSpc>
              <a:spcBef>
                <a:spcPct val="0"/>
              </a:spcBef>
            </a:pPr>
            <a:r>
              <a:rPr lang="en-US" sz="4850">
                <a:solidFill>
                  <a:srgbClr val="331C2C"/>
                </a:solidFill>
                <a:latin typeface="Cooper BT Bold"/>
                <a:ea typeface="Cooper BT Bold"/>
                <a:cs typeface="Cooper BT Bold"/>
                <a:sym typeface="Cooper BT Bold"/>
              </a:rPr>
              <a:t>A Planning Graph is a data structure primarily used in automated planning and artificial intelligence to find solutions to planning problems. It represents a planning problem’s progression through a series of levels that describe states of the world and the actions that can be taken.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495085" y="2261466"/>
            <a:ext cx="14705320" cy="8142468"/>
          </a:xfrm>
          <a:prstGeom prst="rect">
            <a:avLst/>
          </a:prstGeom>
        </p:spPr>
        <p:txBody>
          <a:bodyPr anchor="t" rtlCol="false" tIns="0" lIns="0" bIns="0" rIns="0">
            <a:spAutoFit/>
          </a:bodyPr>
          <a:lstStyle/>
          <a:p>
            <a:pPr algn="l" marL="902546" indent="-451273" lvl="1">
              <a:lnSpc>
                <a:spcPts val="5852"/>
              </a:lnSpc>
              <a:buFont typeface="Arial"/>
              <a:buChar char="•"/>
            </a:pPr>
            <a:r>
              <a:rPr lang="en-US" sz="4180">
                <a:solidFill>
                  <a:srgbClr val="331C2C"/>
                </a:solidFill>
                <a:latin typeface="Cooper BT Bold"/>
                <a:ea typeface="Cooper BT Bold"/>
                <a:cs typeface="Cooper BT Bold"/>
                <a:sym typeface="Cooper BT Bold"/>
              </a:rPr>
              <a:t>Level S0: It is the initial state of the planning graph that consists of nodes each representing the state or conditions that can be true.</a:t>
            </a:r>
          </a:p>
          <a:p>
            <a:pPr algn="l" marL="902546" indent="-451273" lvl="1">
              <a:lnSpc>
                <a:spcPts val="5852"/>
              </a:lnSpc>
              <a:buFont typeface="Arial"/>
              <a:buChar char="•"/>
            </a:pPr>
            <a:r>
              <a:rPr lang="en-US" sz="4180">
                <a:solidFill>
                  <a:srgbClr val="331C2C"/>
                </a:solidFill>
                <a:latin typeface="Cooper BT Bold"/>
                <a:ea typeface="Cooper BT Bold"/>
                <a:cs typeface="Cooper BT Bold"/>
                <a:sym typeface="Cooper BT Bold"/>
              </a:rPr>
              <a:t>Level A0: Level A0 consists of nodes that are responsible for taking all specific actions in terms of the initial condition described in the S0.</a:t>
            </a:r>
          </a:p>
          <a:p>
            <a:pPr algn="l" marL="1805091" indent="-601697" lvl="2">
              <a:lnSpc>
                <a:spcPts val="5852"/>
              </a:lnSpc>
              <a:buFont typeface="Arial"/>
              <a:buChar char="⚬"/>
            </a:pPr>
            <a:r>
              <a:rPr lang="en-US" sz="4180">
                <a:solidFill>
                  <a:srgbClr val="331C2C"/>
                </a:solidFill>
                <a:latin typeface="Cooper BT Bold"/>
                <a:ea typeface="Cooper BT Bold"/>
                <a:cs typeface="Cooper BT Bold"/>
                <a:sym typeface="Cooper BT Bold"/>
              </a:rPr>
              <a:t>Si: It represents the state or condition which could hold at a time i, it may be both P and ¬P.</a:t>
            </a:r>
          </a:p>
          <a:p>
            <a:pPr algn="l" marL="1805091" indent="-601697" lvl="2">
              <a:lnSpc>
                <a:spcPts val="5852"/>
              </a:lnSpc>
              <a:buFont typeface="Arial"/>
              <a:buChar char="⚬"/>
            </a:pPr>
            <a:r>
              <a:rPr lang="en-US" sz="4180">
                <a:solidFill>
                  <a:srgbClr val="331C2C"/>
                </a:solidFill>
                <a:latin typeface="Cooper BT Bold"/>
                <a:ea typeface="Cooper BT Bold"/>
                <a:cs typeface="Cooper BT Bold"/>
                <a:sym typeface="Cooper BT Bold"/>
              </a:rPr>
              <a:t>Ai: It contains the actions that could have their preconditions satisfied at i.</a:t>
            </a:r>
          </a:p>
          <a:p>
            <a:pPr algn="l">
              <a:lnSpc>
                <a:spcPts val="5852"/>
              </a:lnSpc>
            </a:pPr>
          </a:p>
        </p:txBody>
      </p:sp>
      <p:sp>
        <p:nvSpPr>
          <p:cNvPr name="TextBox 3" id="3"/>
          <p:cNvSpPr txBox="true"/>
          <p:nvPr/>
        </p:nvSpPr>
        <p:spPr>
          <a:xfrm rot="0">
            <a:off x="1791340" y="895350"/>
            <a:ext cx="14517961" cy="120142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LEVELS OF PLANNING GRAPH</a:t>
            </a:r>
          </a:p>
        </p:txBody>
      </p:sp>
      <p:sp>
        <p:nvSpPr>
          <p:cNvPr name="Freeform 4" id="4"/>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479430" y="8470436"/>
            <a:ext cx="1193520" cy="1159060"/>
            <a:chOff x="0" y="0"/>
            <a:chExt cx="1591360" cy="1545414"/>
          </a:xfrm>
        </p:grpSpPr>
        <p:grpSp>
          <p:nvGrpSpPr>
            <p:cNvPr name="Group 6" id="6"/>
            <p:cNvGrpSpPr/>
            <p:nvPr/>
          </p:nvGrpSpPr>
          <p:grpSpPr>
            <a:xfrm rot="0">
              <a:off x="22973" y="0"/>
              <a:ext cx="1545414" cy="15454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2</a:t>
              </a:r>
            </a:p>
          </p:txBody>
        </p:sp>
      </p:grpSp>
      <p:sp>
        <p:nvSpPr>
          <p:cNvPr name="Freeform 10" id="10"/>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260715" y="2341601"/>
            <a:ext cx="14988776" cy="5469182"/>
          </a:xfrm>
          <a:prstGeom prst="rect">
            <a:avLst/>
          </a:prstGeom>
        </p:spPr>
        <p:txBody>
          <a:bodyPr anchor="t" rtlCol="false" tIns="0" lIns="0" bIns="0" rIns="0">
            <a:spAutoFit/>
          </a:bodyPr>
          <a:lstStyle/>
          <a:p>
            <a:pPr algn="l">
              <a:lnSpc>
                <a:spcPts val="5346"/>
              </a:lnSpc>
            </a:pPr>
            <a:r>
              <a:rPr lang="en-US" sz="3819">
                <a:solidFill>
                  <a:srgbClr val="331C2C"/>
                </a:solidFill>
                <a:latin typeface="Cooper BT Bold"/>
                <a:ea typeface="Cooper BT Bold"/>
                <a:cs typeface="Cooper BT Bold"/>
                <a:sym typeface="Cooper BT Bold"/>
              </a:rPr>
              <a:t>The planning graph has a single proposition level that contains all the initial conditions. The planning graph runs in stages, each stage and its key workings are described below:</a:t>
            </a:r>
          </a:p>
          <a:p>
            <a:pPr algn="l">
              <a:lnSpc>
                <a:spcPts val="5346"/>
              </a:lnSpc>
            </a:pPr>
            <a:r>
              <a:rPr lang="en-US" sz="3819">
                <a:solidFill>
                  <a:srgbClr val="331C2C"/>
                </a:solidFill>
                <a:latin typeface="Cooper BT Bold"/>
                <a:ea typeface="Cooper BT Bold"/>
                <a:cs typeface="Cooper BT Bold"/>
                <a:sym typeface="Cooper BT Bold"/>
              </a:rPr>
              <a:t>1 . Extending the Planning Graph: At stage i (the current level), the graph plan takes the planning graph from stage i-1 (the previous stage) and extends it by one time step. This adds the next action level representing all possible actions given the propositions (states) in the previous level, </a:t>
            </a: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3</a:t>
              </a:r>
            </a:p>
          </p:txBody>
        </p:sp>
      </p:grpSp>
      <p:sp>
        <p:nvSpPr>
          <p:cNvPr name="TextBox 9" id="9"/>
          <p:cNvSpPr txBox="true"/>
          <p:nvPr/>
        </p:nvSpPr>
        <p:spPr>
          <a:xfrm rot="0">
            <a:off x="872083" y="732501"/>
            <a:ext cx="15820449" cy="243967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WORKING OF PLANNING GRAPH</a:t>
            </a:r>
          </a:p>
          <a:p>
            <a:pPr algn="ctr">
              <a:lnSpc>
                <a:spcPts val="9799"/>
              </a:lnSpc>
            </a:pPr>
          </a:p>
        </p:txBody>
      </p:sp>
      <p:sp>
        <p:nvSpPr>
          <p:cNvPr name="Freeform 10" id="10"/>
          <p:cNvSpPr/>
          <p:nvPr/>
        </p:nvSpPr>
        <p:spPr>
          <a:xfrm flipH="false" flipV="false" rot="-10690362">
            <a:off x="14807321" y="-1579311"/>
            <a:ext cx="4134546" cy="4890324"/>
          </a:xfrm>
          <a:custGeom>
            <a:avLst/>
            <a:gdLst/>
            <a:ahLst/>
            <a:cxnLst/>
            <a:rect r="r" b="b" t="t" l="l"/>
            <a:pathLst>
              <a:path h="4890324" w="4134546">
                <a:moveTo>
                  <a:pt x="0" y="0"/>
                </a:moveTo>
                <a:lnTo>
                  <a:pt x="4134546" y="0"/>
                </a:lnTo>
                <a:lnTo>
                  <a:pt x="4134546" y="4890324"/>
                </a:lnTo>
                <a:lnTo>
                  <a:pt x="0" y="4890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076452" y="-1793114"/>
            <a:ext cx="3105152" cy="4125202"/>
          </a:xfrm>
          <a:custGeom>
            <a:avLst/>
            <a:gdLst/>
            <a:ahLst/>
            <a:cxnLst/>
            <a:rect r="r" b="b" t="t" l="l"/>
            <a:pathLst>
              <a:path h="4125202" w="3105152">
                <a:moveTo>
                  <a:pt x="0" y="0"/>
                </a:moveTo>
                <a:lnTo>
                  <a:pt x="3105152" y="0"/>
                </a:lnTo>
                <a:lnTo>
                  <a:pt x="3105152" y="4125201"/>
                </a:lnTo>
                <a:lnTo>
                  <a:pt x="0" y="41252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372547" y="1031650"/>
            <a:ext cx="15211663" cy="5254372"/>
          </a:xfrm>
          <a:prstGeom prst="rect">
            <a:avLst/>
          </a:prstGeom>
        </p:spPr>
        <p:txBody>
          <a:bodyPr anchor="t" rtlCol="false" tIns="0" lIns="0" bIns="0" rIns="0">
            <a:spAutoFit/>
          </a:bodyPr>
          <a:lstStyle/>
          <a:p>
            <a:pPr algn="l">
              <a:lnSpc>
                <a:spcPts val="5192"/>
              </a:lnSpc>
            </a:pPr>
            <a:r>
              <a:rPr lang="en-US" sz="3709">
                <a:solidFill>
                  <a:srgbClr val="331C2C"/>
                </a:solidFill>
                <a:latin typeface="Cooper BT Bold"/>
                <a:ea typeface="Cooper BT Bold"/>
                <a:cs typeface="Cooper BT Bold"/>
                <a:sym typeface="Cooper BT Bold"/>
              </a:rPr>
              <a:t>followed by the proposition level representing the resulting states after actions have been performed.</a:t>
            </a:r>
          </a:p>
          <a:p>
            <a:pPr algn="l">
              <a:lnSpc>
                <a:spcPts val="5192"/>
              </a:lnSpc>
            </a:pPr>
            <a:r>
              <a:rPr lang="en-US" sz="3709">
                <a:solidFill>
                  <a:srgbClr val="331C2C"/>
                </a:solidFill>
                <a:latin typeface="Cooper BT Bold"/>
                <a:ea typeface="Cooper BT Bold"/>
                <a:cs typeface="Cooper BT Bold"/>
                <a:sym typeface="Cooper BT Bold"/>
              </a:rPr>
              <a:t>2. Valid Plan Found: If the graph plan finds a valid plan, it halts the planning process.</a:t>
            </a:r>
          </a:p>
          <a:p>
            <a:pPr algn="l">
              <a:lnSpc>
                <a:spcPts val="5192"/>
              </a:lnSpc>
            </a:pPr>
            <a:r>
              <a:rPr lang="en-US" sz="3709">
                <a:solidFill>
                  <a:srgbClr val="331C2C"/>
                </a:solidFill>
                <a:latin typeface="Cooper BT Bold"/>
                <a:ea typeface="Cooper BT Bold"/>
                <a:cs typeface="Cooper BT Bold"/>
                <a:sym typeface="Cooper BT Bold"/>
              </a:rPr>
              <a:t>3. Proceeding to the Next Stage: If no valid plan is found, the algorithm determines that the goals are not all achievable in time i and moves to the next stage.</a:t>
            </a:r>
          </a:p>
          <a:p>
            <a:pPr algn="l">
              <a:lnSpc>
                <a:spcPts val="5192"/>
              </a:lnSpc>
            </a:pPr>
          </a:p>
        </p:txBody>
      </p:sp>
      <p:sp>
        <p:nvSpPr>
          <p:cNvPr name="Freeform 3" id="3"/>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479430" y="847043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4</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551162" y="428221"/>
            <a:ext cx="16631938" cy="368554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MUTUAL EXCLUSION IN PLANNING GRAPH</a:t>
            </a:r>
          </a:p>
          <a:p>
            <a:pPr algn="ctr">
              <a:lnSpc>
                <a:spcPts val="9799"/>
              </a:lnSpc>
            </a:pPr>
          </a:p>
        </p:txBody>
      </p:sp>
      <p:grpSp>
        <p:nvGrpSpPr>
          <p:cNvPr name="Group 3" id="3"/>
          <p:cNvGrpSpPr/>
          <p:nvPr/>
        </p:nvGrpSpPr>
        <p:grpSpPr>
          <a:xfrm rot="0">
            <a:off x="1607228" y="3191733"/>
            <a:ext cx="15073543" cy="8430200"/>
            <a:chOff x="0" y="0"/>
            <a:chExt cx="20098058" cy="11240267"/>
          </a:xfrm>
        </p:grpSpPr>
        <p:sp>
          <p:nvSpPr>
            <p:cNvPr name="TextBox 4" id="4"/>
            <p:cNvSpPr txBox="true"/>
            <p:nvPr/>
          </p:nvSpPr>
          <p:spPr>
            <a:xfrm rot="0">
              <a:off x="0" y="-66675"/>
              <a:ext cx="20098058" cy="8025542"/>
            </a:xfrm>
            <a:prstGeom prst="rect">
              <a:avLst/>
            </a:prstGeom>
          </p:spPr>
          <p:txBody>
            <a:bodyPr anchor="t" rtlCol="false" tIns="0" lIns="0" bIns="0" rIns="0">
              <a:spAutoFit/>
            </a:bodyPr>
            <a:lstStyle/>
            <a:p>
              <a:pPr algn="l">
                <a:lnSpc>
                  <a:spcPts val="4322"/>
                </a:lnSpc>
              </a:pPr>
              <a:r>
                <a:rPr lang="en-US" sz="3087">
                  <a:solidFill>
                    <a:srgbClr val="331C2C"/>
                  </a:solidFill>
                  <a:latin typeface="Cooper BT Bold"/>
                  <a:ea typeface="Cooper BT Bold"/>
                  <a:cs typeface="Cooper BT Bold"/>
                  <a:sym typeface="Cooper BT Bold"/>
                </a:rPr>
                <a:t>Mutual exclusion in graph planning refers to the principle that certain actions or propositions cannot coexist or occur simultaneously due to inherent constraints or dependencies within the planning problem. Mutex relations can hold between actions and literals under various conditions.</a:t>
              </a:r>
            </a:p>
            <a:p>
              <a:pPr algn="l">
                <a:lnSpc>
                  <a:spcPts val="4322"/>
                </a:lnSpc>
              </a:pPr>
              <a:r>
                <a:rPr lang="en-US" sz="3087">
                  <a:solidFill>
                    <a:srgbClr val="331C2C"/>
                  </a:solidFill>
                  <a:latin typeface="Cooper BT Bold"/>
                  <a:ea typeface="Cooper BT Bold"/>
                  <a:cs typeface="Cooper BT Bold"/>
                  <a:sym typeface="Cooper BT Bold"/>
                </a:rPr>
                <a:t>Mutex Conditions Between Actions:-</a:t>
              </a:r>
            </a:p>
            <a:p>
              <a:pPr algn="l" marL="666643" indent="-333321" lvl="1">
                <a:lnSpc>
                  <a:spcPts val="4322"/>
                </a:lnSpc>
                <a:buFont typeface="Arial"/>
                <a:buChar char="•"/>
              </a:pPr>
              <a:r>
                <a:rPr lang="en-US" sz="3087">
                  <a:solidFill>
                    <a:srgbClr val="331C2C"/>
                  </a:solidFill>
                  <a:latin typeface="Cooper BT Bold"/>
                  <a:ea typeface="Cooper BT Bold"/>
                  <a:cs typeface="Cooper BT Bold"/>
                  <a:sym typeface="Cooper BT Bold"/>
                </a:rPr>
                <a:t>Inconsistent Effects: One action negates the effect of another.</a:t>
              </a:r>
            </a:p>
            <a:p>
              <a:pPr algn="l" marL="666643" indent="-333321" lvl="1">
                <a:lnSpc>
                  <a:spcPts val="4322"/>
                </a:lnSpc>
                <a:buFont typeface="Arial"/>
                <a:buChar char="•"/>
              </a:pPr>
              <a:r>
                <a:rPr lang="en-US" sz="3087">
                  <a:solidFill>
                    <a:srgbClr val="331C2C"/>
                  </a:solidFill>
                  <a:latin typeface="Cooper BT Bold"/>
                  <a:ea typeface="Cooper BT Bold"/>
                  <a:cs typeface="Cooper BT Bold"/>
                  <a:sym typeface="Cooper BT Bold"/>
                </a:rPr>
                <a:t>Interference: One action deletes a precondition or creates an add-effect of another.</a:t>
              </a:r>
            </a:p>
            <a:p>
              <a:pPr algn="l" marL="666643" indent="-333321" lvl="1">
                <a:lnSpc>
                  <a:spcPts val="4322"/>
                </a:lnSpc>
                <a:buFont typeface="Arial"/>
                <a:buChar char="•"/>
              </a:pPr>
              <a:r>
                <a:rPr lang="en-US" sz="3087">
                  <a:solidFill>
                    <a:srgbClr val="331C2C"/>
                  </a:solidFill>
                  <a:latin typeface="Cooper BT Bold"/>
                  <a:ea typeface="Cooper BT Bold"/>
                  <a:cs typeface="Cooper BT Bold"/>
                  <a:sym typeface="Cooper BT Bold"/>
                </a:rPr>
                <a:t>Competing Needs: Precondition of action a and precondition of action b cannot be true simultaneously.</a:t>
              </a:r>
            </a:p>
            <a:p>
              <a:pPr algn="l">
                <a:lnSpc>
                  <a:spcPts val="4322"/>
                </a:lnSpc>
              </a:pPr>
            </a:p>
          </p:txBody>
        </p:sp>
        <p:sp>
          <p:nvSpPr>
            <p:cNvPr name="TextBox 5" id="5"/>
            <p:cNvSpPr txBox="true"/>
            <p:nvPr/>
          </p:nvSpPr>
          <p:spPr>
            <a:xfrm rot="0">
              <a:off x="0" y="8546816"/>
              <a:ext cx="20098058" cy="1416300"/>
            </a:xfrm>
            <a:prstGeom prst="rect">
              <a:avLst/>
            </a:prstGeom>
          </p:spPr>
          <p:txBody>
            <a:bodyPr anchor="t" rtlCol="false" tIns="0" lIns="0" bIns="0" rIns="0">
              <a:spAutoFit/>
            </a:bodyPr>
            <a:lstStyle/>
            <a:p>
              <a:pPr algn="l">
                <a:lnSpc>
                  <a:spcPts val="4322"/>
                </a:lnSpc>
              </a:pPr>
            </a:p>
            <a:p>
              <a:pPr algn="l">
                <a:lnSpc>
                  <a:spcPts val="4322"/>
                </a:lnSpc>
              </a:pPr>
            </a:p>
          </p:txBody>
        </p:sp>
        <p:sp>
          <p:nvSpPr>
            <p:cNvPr name="TextBox 6" id="6"/>
            <p:cNvSpPr txBox="true"/>
            <p:nvPr/>
          </p:nvSpPr>
          <p:spPr>
            <a:xfrm rot="0">
              <a:off x="0" y="10551065"/>
              <a:ext cx="20098058" cy="689202"/>
            </a:xfrm>
            <a:prstGeom prst="rect">
              <a:avLst/>
            </a:prstGeom>
          </p:spPr>
          <p:txBody>
            <a:bodyPr anchor="t" rtlCol="false" tIns="0" lIns="0" bIns="0" rIns="0">
              <a:spAutoFit/>
            </a:bodyPr>
            <a:lstStyle/>
            <a:p>
              <a:pPr algn="l">
                <a:lnSpc>
                  <a:spcPts val="4322"/>
                </a:lnSpc>
              </a:pPr>
            </a:p>
          </p:txBody>
        </p:sp>
      </p:grpSp>
      <p:sp>
        <p:nvSpPr>
          <p:cNvPr name="Freeform 7" id="7"/>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6479430" y="8470436"/>
            <a:ext cx="1193520" cy="1159060"/>
            <a:chOff x="0" y="0"/>
            <a:chExt cx="1591360" cy="1545414"/>
          </a:xfrm>
        </p:grpSpPr>
        <p:grpSp>
          <p:nvGrpSpPr>
            <p:cNvPr name="Group 9" id="9"/>
            <p:cNvGrpSpPr/>
            <p:nvPr/>
          </p:nvGrpSpPr>
          <p:grpSpPr>
            <a:xfrm rot="0">
              <a:off x="22973" y="0"/>
              <a:ext cx="1545414" cy="154541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5</a:t>
              </a:r>
            </a:p>
          </p:txBody>
        </p:sp>
      </p:grpSp>
      <p:sp>
        <p:nvSpPr>
          <p:cNvPr name="Freeform 13" id="13"/>
          <p:cNvSpPr/>
          <p:nvPr/>
        </p:nvSpPr>
        <p:spPr>
          <a:xfrm flipH="false" flipV="false" rot="-10690362">
            <a:off x="15776174" y="-2170097"/>
            <a:ext cx="4134546" cy="4890324"/>
          </a:xfrm>
          <a:custGeom>
            <a:avLst/>
            <a:gdLst/>
            <a:ahLst/>
            <a:cxnLst/>
            <a:rect r="r" b="b" t="t" l="l"/>
            <a:pathLst>
              <a:path h="4890324" w="4134546">
                <a:moveTo>
                  <a:pt x="0" y="0"/>
                </a:moveTo>
                <a:lnTo>
                  <a:pt x="4134546" y="0"/>
                </a:lnTo>
                <a:lnTo>
                  <a:pt x="4134546" y="4890324"/>
                </a:lnTo>
                <a:lnTo>
                  <a:pt x="0" y="4890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6</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836288" y="917043"/>
            <a:ext cx="12022913" cy="8452913"/>
          </a:xfrm>
          <a:custGeom>
            <a:avLst/>
            <a:gdLst/>
            <a:ahLst/>
            <a:cxnLst/>
            <a:rect r="r" b="b" t="t" l="l"/>
            <a:pathLst>
              <a:path h="8452913" w="12022913">
                <a:moveTo>
                  <a:pt x="0" y="0"/>
                </a:moveTo>
                <a:lnTo>
                  <a:pt x="12022913" y="0"/>
                </a:lnTo>
                <a:lnTo>
                  <a:pt x="12022913" y="8452914"/>
                </a:lnTo>
                <a:lnTo>
                  <a:pt x="0" y="8452914"/>
                </a:lnTo>
                <a:lnTo>
                  <a:pt x="0" y="0"/>
                </a:lnTo>
                <a:close/>
              </a:path>
            </a:pathLst>
          </a:custGeom>
          <a:blipFill>
            <a:blip r:embed="rId6"/>
            <a:stretch>
              <a:fillRect l="-2313" t="0" r="-2313"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10659771">
            <a:off x="16939064" y="7804610"/>
            <a:ext cx="3371126" cy="4478549"/>
          </a:xfrm>
          <a:custGeom>
            <a:avLst/>
            <a:gdLst/>
            <a:ahLst/>
            <a:cxnLst/>
            <a:rect r="r" b="b" t="t" l="l"/>
            <a:pathLst>
              <a:path h="4478549" w="3371126">
                <a:moveTo>
                  <a:pt x="0" y="0"/>
                </a:moveTo>
                <a:lnTo>
                  <a:pt x="3371126" y="0"/>
                </a:lnTo>
                <a:lnTo>
                  <a:pt x="3371126" y="4478549"/>
                </a:lnTo>
                <a:lnTo>
                  <a:pt x="0" y="44785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479430" y="8470436"/>
            <a:ext cx="1193520" cy="1159060"/>
            <a:chOff x="0" y="0"/>
            <a:chExt cx="1591360" cy="1545414"/>
          </a:xfrm>
        </p:grpSpPr>
        <p:grpSp>
          <p:nvGrpSpPr>
            <p:cNvPr name="Group 4" id="4"/>
            <p:cNvGrpSpPr/>
            <p:nvPr/>
          </p:nvGrpSpPr>
          <p:grpSpPr>
            <a:xfrm rot="0">
              <a:off x="22973" y="0"/>
              <a:ext cx="1545414" cy="15454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6" id="6"/>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7</a:t>
              </a:r>
            </a:p>
          </p:txBody>
        </p:sp>
      </p:grpSp>
      <p:sp>
        <p:nvSpPr>
          <p:cNvPr name="Freeform 8" id="8"/>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665646">
            <a:off x="-607849" y="7151772"/>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0" y="189340"/>
            <a:ext cx="17474339" cy="686625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Mutex Conditions Between Literals:-</a:t>
            </a:r>
          </a:p>
          <a:p>
            <a:pPr algn="ctr" marL="1047153" indent="-523576" lvl="1">
              <a:lnSpc>
                <a:spcPts val="6790"/>
              </a:lnSpc>
              <a:buFont typeface="Arial"/>
              <a:buChar char="•"/>
            </a:pPr>
            <a:r>
              <a:rPr lang="en-US" sz="4850">
                <a:solidFill>
                  <a:srgbClr val="331C2C"/>
                </a:solidFill>
                <a:latin typeface="Cooper BT Bold"/>
                <a:ea typeface="Cooper BT Bold"/>
                <a:cs typeface="Cooper BT Bold"/>
                <a:sym typeface="Cooper BT Bold"/>
              </a:rPr>
              <a:t>Negation of Each Other: Two literals are mutually exclusive if one is the negation of the other.</a:t>
            </a:r>
          </a:p>
          <a:p>
            <a:pPr algn="ctr" marL="1047153" indent="-523576" lvl="1">
              <a:lnSpc>
                <a:spcPts val="6790"/>
              </a:lnSpc>
              <a:buFont typeface="Arial"/>
              <a:buChar char="•"/>
            </a:pPr>
            <a:r>
              <a:rPr lang="en-US" sz="4850">
                <a:solidFill>
                  <a:srgbClr val="331C2C"/>
                </a:solidFill>
                <a:latin typeface="Cooper BT Bold"/>
                <a:ea typeface="Cooper BT Bold"/>
                <a:cs typeface="Cooper BT Bold"/>
                <a:sym typeface="Cooper BT Bold"/>
              </a:rPr>
              <a:t>Achieved by Mutually Exclusive Actions: No pair of non-mutex actions can make both literals true at the same level.</a:t>
            </a:r>
          </a:p>
          <a:p>
            <a:pPr algn="ctr">
              <a:lnSpc>
                <a:spcPts val="6790"/>
              </a:lnSpc>
            </a:pPr>
          </a:p>
          <a:p>
            <a:pPr algn="ctr">
              <a:lnSpc>
                <a:spcPts val="6790"/>
              </a:lnSpc>
              <a:spcBef>
                <a:spcPct val="0"/>
              </a:spcBef>
            </a:pPr>
          </a:p>
        </p:txBody>
      </p:sp>
      <p:sp>
        <p:nvSpPr>
          <p:cNvPr name="Freeform 12" id="12"/>
          <p:cNvSpPr/>
          <p:nvPr/>
        </p:nvSpPr>
        <p:spPr>
          <a:xfrm flipH="false" flipV="false" rot="0">
            <a:off x="5659601" y="5381932"/>
            <a:ext cx="6517986" cy="4661953"/>
          </a:xfrm>
          <a:custGeom>
            <a:avLst/>
            <a:gdLst/>
            <a:ahLst/>
            <a:cxnLst/>
            <a:rect r="r" b="b" t="t" l="l"/>
            <a:pathLst>
              <a:path h="4661953" w="6517986">
                <a:moveTo>
                  <a:pt x="0" y="0"/>
                </a:moveTo>
                <a:lnTo>
                  <a:pt x="6517985" y="0"/>
                </a:lnTo>
                <a:lnTo>
                  <a:pt x="6517985" y="4661953"/>
                </a:lnTo>
                <a:lnTo>
                  <a:pt x="0" y="4661953"/>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TextBox 2" id="2"/>
          <p:cNvSpPr txBox="true"/>
          <p:nvPr/>
        </p:nvSpPr>
        <p:spPr>
          <a:xfrm rot="0">
            <a:off x="1216059" y="428221"/>
            <a:ext cx="14517961" cy="3685540"/>
          </a:xfrm>
          <a:prstGeom prst="rect">
            <a:avLst/>
          </a:prstGeom>
        </p:spPr>
        <p:txBody>
          <a:bodyPr anchor="t" rtlCol="false" tIns="0" lIns="0" bIns="0" rIns="0">
            <a:spAutoFit/>
          </a:bodyPr>
          <a:lstStyle/>
          <a:p>
            <a:pPr algn="ctr">
              <a:lnSpc>
                <a:spcPts val="9799"/>
              </a:lnSpc>
            </a:pPr>
            <a:r>
              <a:rPr lang="en-US" sz="6999">
                <a:solidFill>
                  <a:srgbClr val="331C2C"/>
                </a:solidFill>
                <a:latin typeface="Cooper BT Bold"/>
                <a:ea typeface="Cooper BT Bold"/>
                <a:cs typeface="Cooper BT Bold"/>
                <a:sym typeface="Cooper BT Bold"/>
              </a:rPr>
              <a:t>PLANNING A GRAPH FOR A CAKE PROBLEM</a:t>
            </a:r>
          </a:p>
          <a:p>
            <a:pPr algn="ctr">
              <a:lnSpc>
                <a:spcPts val="9799"/>
              </a:lnSpc>
            </a:pPr>
          </a:p>
        </p:txBody>
      </p:sp>
      <p:sp>
        <p:nvSpPr>
          <p:cNvPr name="Freeform 3" id="3"/>
          <p:cNvSpPr/>
          <p:nvPr/>
        </p:nvSpPr>
        <p:spPr>
          <a:xfrm flipH="false" flipV="false" rot="10659771">
            <a:off x="17514816" y="8047725"/>
            <a:ext cx="3371126" cy="4478549"/>
          </a:xfrm>
          <a:custGeom>
            <a:avLst/>
            <a:gdLst/>
            <a:ahLst/>
            <a:cxnLst/>
            <a:rect r="r" b="b" t="t" l="l"/>
            <a:pathLst>
              <a:path h="4478549" w="3371126">
                <a:moveTo>
                  <a:pt x="0" y="0"/>
                </a:moveTo>
                <a:lnTo>
                  <a:pt x="3371126" y="0"/>
                </a:lnTo>
                <a:lnTo>
                  <a:pt x="3371126" y="4478550"/>
                </a:lnTo>
                <a:lnTo>
                  <a:pt x="0" y="44785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231382" y="9049966"/>
            <a:ext cx="1193520" cy="1159060"/>
            <a:chOff x="0" y="0"/>
            <a:chExt cx="1591360" cy="1545414"/>
          </a:xfrm>
        </p:grpSpPr>
        <p:grpSp>
          <p:nvGrpSpPr>
            <p:cNvPr name="Group 5" id="5"/>
            <p:cNvGrpSpPr/>
            <p:nvPr/>
          </p:nvGrpSpPr>
          <p:grpSpPr>
            <a:xfrm rot="0">
              <a:off x="22973" y="0"/>
              <a:ext cx="1545414" cy="15454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B3C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209522"/>
              <a:ext cx="1591360" cy="1076140"/>
            </a:xfrm>
            <a:prstGeom prst="rect">
              <a:avLst/>
            </a:prstGeom>
          </p:spPr>
          <p:txBody>
            <a:bodyPr anchor="t" rtlCol="false" tIns="0" lIns="0" bIns="0" rIns="0">
              <a:spAutoFit/>
            </a:bodyPr>
            <a:lstStyle/>
            <a:p>
              <a:pPr algn="ctr">
                <a:lnSpc>
                  <a:spcPts val="6790"/>
                </a:lnSpc>
              </a:pPr>
              <a:r>
                <a:rPr lang="en-US" sz="4850">
                  <a:solidFill>
                    <a:srgbClr val="331C2C"/>
                  </a:solidFill>
                  <a:latin typeface="Cooper BT Bold"/>
                  <a:ea typeface="Cooper BT Bold"/>
                  <a:cs typeface="Cooper BT Bold"/>
                  <a:sym typeface="Cooper BT Bold"/>
                </a:rPr>
                <a:t>8</a:t>
              </a:r>
            </a:p>
          </p:txBody>
        </p:sp>
      </p:grpSp>
      <p:sp>
        <p:nvSpPr>
          <p:cNvPr name="Freeform 9" id="9"/>
          <p:cNvSpPr/>
          <p:nvPr/>
        </p:nvSpPr>
        <p:spPr>
          <a:xfrm flipH="false" flipV="false" rot="-10690362">
            <a:off x="14516937" y="-1346836"/>
            <a:ext cx="4134546" cy="4890324"/>
          </a:xfrm>
          <a:custGeom>
            <a:avLst/>
            <a:gdLst/>
            <a:ahLst/>
            <a:cxnLst/>
            <a:rect r="r" b="b" t="t" l="l"/>
            <a:pathLst>
              <a:path h="4890324" w="4134546">
                <a:moveTo>
                  <a:pt x="0" y="0"/>
                </a:moveTo>
                <a:lnTo>
                  <a:pt x="4134546" y="0"/>
                </a:lnTo>
                <a:lnTo>
                  <a:pt x="4134546" y="4890323"/>
                </a:lnTo>
                <a:lnTo>
                  <a:pt x="0" y="48903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89093" y="-1787536"/>
            <a:ext cx="3105152" cy="4125202"/>
          </a:xfrm>
          <a:custGeom>
            <a:avLst/>
            <a:gdLst/>
            <a:ahLst/>
            <a:cxnLst/>
            <a:rect r="r" b="b" t="t" l="l"/>
            <a:pathLst>
              <a:path h="4125202" w="3105152">
                <a:moveTo>
                  <a:pt x="0" y="0"/>
                </a:moveTo>
                <a:lnTo>
                  <a:pt x="3105152" y="0"/>
                </a:lnTo>
                <a:lnTo>
                  <a:pt x="3105152" y="4125202"/>
                </a:lnTo>
                <a:lnTo>
                  <a:pt x="0" y="4125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665646">
            <a:off x="-1457097" y="7183608"/>
            <a:ext cx="4135775" cy="4891777"/>
          </a:xfrm>
          <a:custGeom>
            <a:avLst/>
            <a:gdLst/>
            <a:ahLst/>
            <a:cxnLst/>
            <a:rect r="r" b="b" t="t" l="l"/>
            <a:pathLst>
              <a:path h="4891777" w="4135775">
                <a:moveTo>
                  <a:pt x="0" y="0"/>
                </a:moveTo>
                <a:lnTo>
                  <a:pt x="4135775" y="0"/>
                </a:lnTo>
                <a:lnTo>
                  <a:pt x="4135775" y="4891776"/>
                </a:lnTo>
                <a:lnTo>
                  <a:pt x="0" y="4891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488633" y="3332616"/>
            <a:ext cx="11433593" cy="6222033"/>
          </a:xfrm>
          <a:custGeom>
            <a:avLst/>
            <a:gdLst/>
            <a:ahLst/>
            <a:cxnLst/>
            <a:rect r="r" b="b" t="t" l="l"/>
            <a:pathLst>
              <a:path h="6222033" w="11433593">
                <a:moveTo>
                  <a:pt x="0" y="0"/>
                </a:moveTo>
                <a:lnTo>
                  <a:pt x="11433593" y="0"/>
                </a:lnTo>
                <a:lnTo>
                  <a:pt x="11433593" y="6222033"/>
                </a:lnTo>
                <a:lnTo>
                  <a:pt x="0" y="6222033"/>
                </a:lnTo>
                <a:lnTo>
                  <a:pt x="0" y="0"/>
                </a:lnTo>
                <a:close/>
              </a:path>
            </a:pathLst>
          </a:custGeom>
          <a:blipFill>
            <a:blip r:embed="rId6"/>
            <a:stretch>
              <a:fillRect l="0" t="-4998" r="0" b="-3821"/>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DAGJ59qiAqk</dc:identifier>
  <dcterms:modified xsi:type="dcterms:W3CDTF">2011-08-01T06:04:30Z</dcterms:modified>
  <cp:revision>1</cp:revision>
  <dc:title>Cream Purple Abstract Thesis Defense Presentation</dc:title>
</cp:coreProperties>
</file>