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6" r:id="rId5"/>
    <p:sldId id="338" r:id="rId6"/>
    <p:sldId id="343" r:id="rId7"/>
    <p:sldId id="344" r:id="rId8"/>
    <p:sldId id="345" r:id="rId9"/>
    <p:sldId id="346" r:id="rId10"/>
    <p:sldId id="347" r:id="rId11"/>
    <p:sldId id="34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25" autoAdjust="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6/25/2024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6450"/>
            <a:ext cx="8750300" cy="2451100"/>
          </a:xfrm>
        </p:spPr>
        <p:txBody>
          <a:bodyPr anchor="b" anchorCtr="0">
            <a:normAutofit/>
          </a:bodyPr>
          <a:lstStyle/>
          <a:p>
            <a:r>
              <a:rPr lang="en-US" sz="4000" b="1" dirty="0">
                <a:latin typeface="Bahnschrift" panose="020B0502040204020203" pitchFamily="34" charset="0"/>
              </a:rPr>
              <a:t>BASIC PROBABILITY NOTATIONS </a:t>
            </a:r>
            <a:br>
              <a:rPr lang="en-US" sz="4000" b="1" dirty="0">
                <a:latin typeface="Bahnschrift" panose="020B0502040204020203" pitchFamily="34" charset="0"/>
              </a:rPr>
            </a:br>
            <a:r>
              <a:rPr lang="en-US" sz="4000" b="1" dirty="0">
                <a:latin typeface="Bahnschrift" panose="020B0502040204020203" pitchFamily="34" charset="0"/>
              </a:rPr>
              <a:t>AND</a:t>
            </a:r>
            <a:br>
              <a:rPr lang="en-US" sz="4000" b="1" dirty="0">
                <a:latin typeface="Bahnschrift" panose="020B0502040204020203" pitchFamily="34" charset="0"/>
              </a:rPr>
            </a:br>
            <a:r>
              <a:rPr lang="en-US" sz="4000" b="1" dirty="0">
                <a:latin typeface="Bahnschrift" panose="020B0502040204020203" pitchFamily="34" charset="0"/>
              </a:rPr>
              <a:t>BAYE’S RULE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05875" y="4747550"/>
            <a:ext cx="3163887" cy="24511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  <a:p>
            <a:r>
              <a:rPr lang="en-US" sz="2000" b="1" dirty="0">
                <a:latin typeface="Book Antiqua" panose="02040602050305030304" pitchFamily="18" charset="0"/>
              </a:rPr>
              <a:t>22WH1A6604</a:t>
            </a:r>
          </a:p>
          <a:p>
            <a:r>
              <a:rPr lang="en-US" sz="2000" b="1" dirty="0">
                <a:latin typeface="Book Antiqua" panose="02040602050305030304" pitchFamily="18" charset="0"/>
              </a:rPr>
              <a:t>22WH1A6652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7E88F8-CC83-19A5-81BD-83DF95FB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Notations :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2BB7625-84D6-510E-9D50-C08A0D7B74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2091989"/>
            <a:ext cx="1039643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Random Variable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X: A random variable, which can take on different values based on some random event.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C6DA99-0979-60A7-3C53-8586C31A049F}"/>
              </a:ext>
            </a:extLst>
          </p:cNvPr>
          <p:cNvSpPr txBox="1"/>
          <p:nvPr/>
        </p:nvSpPr>
        <p:spPr>
          <a:xfrm>
            <a:off x="1962149" y="6689725"/>
            <a:ext cx="9882873" cy="2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0BA3A147-5DB1-88E1-AC17-46575D345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002669"/>
            <a:ext cx="775263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Probability Distribution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endParaRPr lang="en-US" altLang="en-US" sz="220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P(X): The probability distribution of the random variable X.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P(X=x): The probability that the random variable X takes the value x.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Probability Mass Function (PMF)</a:t>
            </a:r>
            <a:r>
              <a:rPr lang="en-US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discrete random variable X: P(X=x).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06A72-BD8C-BE91-DD0A-16D8A7851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771525"/>
            <a:ext cx="10582275" cy="5405438"/>
          </a:xfrm>
        </p:spPr>
        <p:txBody>
          <a:bodyPr/>
          <a:lstStyle/>
          <a:p>
            <a:pPr marL="228600" indent="0">
              <a:buNone/>
            </a:pPr>
            <a:r>
              <a:rPr lang="en-IN" sz="2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Probability Density Function (PDF):</a:t>
            </a:r>
            <a:endParaRPr lang="en-US" sz="2200" b="1" dirty="0">
              <a:solidFill>
                <a:schemeClr val="tx2">
                  <a:lumMod val="75000"/>
                  <a:lumOff val="25000"/>
                </a:schemeClr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0">
              <a:buNone/>
            </a:pPr>
            <a:r>
              <a:rPr lang="en-US" sz="20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robability density function</a:t>
            </a:r>
            <a:r>
              <a:rPr lang="en-US" sz="20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(PDF) is used to define the random variable’s probability coming     within a distinct range of values, as opposed to taking on any one value. </a:t>
            </a:r>
          </a:p>
          <a:p>
            <a:pPr marL="228600" indent="0">
              <a:buNone/>
            </a:pP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Join Probability :</a:t>
            </a:r>
          </a:p>
          <a:p>
            <a:pPr marL="22860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P(X=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=y) or P(X,Y) : The probability that X takes the value x and Y takes the value y simultaneously.</a:t>
            </a:r>
          </a:p>
          <a:p>
            <a:pPr marL="228600" indent="0">
              <a:buNone/>
            </a:pPr>
            <a:r>
              <a:rPr lang="en-IN" sz="2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Marginal Probability:</a:t>
            </a:r>
          </a:p>
          <a:p>
            <a:pPr marL="22860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P(X=x): The probability of X taking the value x, regardless of the value of Y.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CFF2E-3231-6B91-40C7-4DD306F4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09C20-5A96-793C-E481-2493A9D8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A27C7-86FE-FB7C-FC38-39D14390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CAFBE-374E-9B49-DE70-F76405C1D9A2}"/>
              </a:ext>
            </a:extLst>
          </p:cNvPr>
          <p:cNvSpPr txBox="1"/>
          <p:nvPr/>
        </p:nvSpPr>
        <p:spPr>
          <a:xfrm rot="10800000" flipV="1">
            <a:off x="1009650" y="4516397"/>
            <a:ext cx="7705725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Conditional Probability</a:t>
            </a:r>
            <a:r>
              <a:rPr lang="en-IN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</a:p>
          <a:p>
            <a:endParaRPr lang="en-IN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x∣Y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=y) or P(X∣Y)P(X \mid Y)P(X∣Y): The probability that X takes the value x given that Y takes the value y.</a:t>
            </a:r>
          </a:p>
        </p:txBody>
      </p:sp>
    </p:spTree>
    <p:extLst>
      <p:ext uri="{BB962C8B-B14F-4D97-AF65-F5344CB8AC3E}">
        <p14:creationId xmlns:p14="http://schemas.microsoft.com/office/powerpoint/2010/main" val="355638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ABDA6-E1DF-BB79-6312-20D49712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24C48-9A59-1144-6091-592DA2F2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0E6F6-7C21-B2A4-A266-F542E8D8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D9B049-7C74-0BA7-00BC-ABC2BD070C22}"/>
              </a:ext>
            </a:extLst>
          </p:cNvPr>
          <p:cNvSpPr txBox="1"/>
          <p:nvPr/>
        </p:nvSpPr>
        <p:spPr>
          <a:xfrm>
            <a:off x="847725" y="1197173"/>
            <a:ext cx="105156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Expectation (Expected Value):</a:t>
            </a:r>
          </a:p>
          <a:p>
            <a:endParaRPr lang="en-IN" sz="2200" b="1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E[X] or E(X): The expected value of the random variable X.</a:t>
            </a:r>
          </a:p>
          <a:p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Variance:</a:t>
            </a:r>
          </a:p>
          <a:p>
            <a:endParaRPr lang="en-IN" sz="2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Var(X): The variance of the random variable X.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x​: Another notation for the variance of X.</a:t>
            </a:r>
            <a:endParaRPr lang="en-IN" sz="2000" b="1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IN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Covariance:</a:t>
            </a:r>
          </a:p>
          <a:p>
            <a:endParaRPr lang="en-IN" sz="2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(X,Y): The covariance is the measure of relationship between two random variables X and Y.</a:t>
            </a:r>
          </a:p>
          <a:p>
            <a:endParaRPr lang="en-US" sz="2400" b="1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b="1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b="1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AB6CE-3EE5-D70F-6757-547A0C8C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EDCE-FEB1-5C6F-9CC1-D0974635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17DAD-07FA-8A68-9190-E95F2C3A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5EE61-EA0B-DEEF-53CD-0466C37D4399}"/>
              </a:ext>
            </a:extLst>
          </p:cNvPr>
          <p:cNvSpPr txBox="1"/>
          <p:nvPr/>
        </p:nvSpPr>
        <p:spPr>
          <a:xfrm>
            <a:off x="838200" y="904461"/>
            <a:ext cx="1043277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Independence:</a:t>
            </a:r>
          </a:p>
          <a:p>
            <a:endParaRPr lang="en-IN" sz="2200" b="1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X⊥Y: X and Y are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P(X=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=y)=P(X=x)P(Y=y).</a:t>
            </a:r>
          </a:p>
          <a:p>
            <a:endParaRPr lang="es-ES" sz="2000" b="1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26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A771A-9F69-2514-7BB8-9F97ED26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B5434-8BE0-133C-0B95-EAFCED05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F974-32A7-188E-E0E5-EE5D6BFB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12FA-64BA-DA6B-E359-BB4DB346A66C}"/>
              </a:ext>
            </a:extLst>
          </p:cNvPr>
          <p:cNvSpPr txBox="1"/>
          <p:nvPr/>
        </p:nvSpPr>
        <p:spPr>
          <a:xfrm>
            <a:off x="676275" y="792857"/>
            <a:ext cx="10515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What is Bayes' Theorem?</a:t>
            </a:r>
          </a:p>
          <a:p>
            <a:endParaRPr lang="en-US" sz="2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Bayes' Theorem is a way to figure out the probability of something happening, based on new information we gather. It helps us update our beliefs about an event when we get new data.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/>
              <a:t>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P(A∣B) = P(B∣A).P(A)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P(B)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P(A∣B): This is the probability of event A happening after we know that B happened. It's called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posterior probability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P(B∣A): This is the probability of event B happening if we know A happened. It's called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P(A): This is the probability of event A happening before we know anything about B. It's called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probability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P(B): This is the probability of event B happening overall, no matter what else we know. It's called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marginal probability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15CD2F-865C-6EE8-CD4D-1671DF7EC353}"/>
              </a:ext>
            </a:extLst>
          </p:cNvPr>
          <p:cNvCxnSpPr>
            <a:cxnSpLocks/>
          </p:cNvCxnSpPr>
          <p:nvPr/>
        </p:nvCxnSpPr>
        <p:spPr>
          <a:xfrm>
            <a:off x="1952625" y="2724249"/>
            <a:ext cx="1314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59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67EB2-B973-3183-7914-F736CBC0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65C72-7F55-09C3-CB7C-8DB5093B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44345-34F1-2995-B9AE-586492FA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339057-1A4D-F146-0D5F-75C3E98CB847}"/>
              </a:ext>
            </a:extLst>
          </p:cNvPr>
          <p:cNvSpPr txBox="1"/>
          <p:nvPr/>
        </p:nvSpPr>
        <p:spPr>
          <a:xfrm>
            <a:off x="647700" y="625644"/>
            <a:ext cx="107061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Uses of  Bayes’ Theorem : </a:t>
            </a:r>
          </a:p>
          <a:p>
            <a:endParaRPr lang="en-IN" sz="2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IN" sz="2200" b="1" dirty="0">
                <a:solidFill>
                  <a:schemeClr val="accent6">
                    <a:lumMod val="50000"/>
                  </a:schemeClr>
                </a:solidFill>
              </a:rPr>
              <a:t>Spam Filtering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Classifying emails as spam or not spam.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Bayes' Theorem updates the probability that an email is spam based on the presence of certain keywords.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an email contains the word "free", which is common in spam, the filter increases the likelihood that the email is spam.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Medical Diagnosis :</a:t>
            </a:r>
          </a:p>
          <a:p>
            <a:endParaRPr lang="en-US" sz="2200" b="1" dirty="0">
              <a:solidFill>
                <a:schemeClr val="accent6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Diagnosing diseases based on symptoms and test results.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Updates the probability of a disease given new symptoms or test results.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a patient tests positive for a condition, the probability of having the condition is updated considering the test's reliability and prior disease prevalence.</a:t>
            </a:r>
            <a:endParaRPr lang="en-IN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10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F1EB-C619-AD94-9FE3-952418BC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D567A-A40C-C981-53DB-0E9F3AA7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96544-C783-0E43-5FE7-E92681B3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5DD6D-6329-384F-5D0C-D0DF67EAD69F}"/>
              </a:ext>
            </a:extLst>
          </p:cNvPr>
          <p:cNvSpPr txBox="1"/>
          <p:nvPr/>
        </p:nvSpPr>
        <p:spPr>
          <a:xfrm>
            <a:off x="838200" y="876299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accent6">
                    <a:lumMod val="50000"/>
                  </a:schemeClr>
                </a:solidFill>
              </a:rPr>
              <a:t>Recommendation Systems :</a:t>
            </a:r>
          </a:p>
          <a:p>
            <a:endParaRPr lang="en-IN" sz="22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Recommending products, movies, articles, etc., based on user preferences.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Bayes' Theorem updates the probability that a user will like an item based on their previous interactions and behaviors.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online retailer recommends products to a user based on their purchase and browsing history.</a:t>
            </a:r>
          </a:p>
          <a:p>
            <a:endParaRPr lang="en-US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solidFill>
                  <a:schemeClr val="accent6">
                    <a:lumMod val="50000"/>
                  </a:schemeClr>
                </a:solidFill>
              </a:rPr>
              <a:t>Image and Speech Recognition :</a:t>
            </a:r>
          </a:p>
          <a:p>
            <a:endParaRPr lang="en-IN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Recognizing objects in images or words in speech.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Updates the probability of different interpretations of input data based on features extracted from images or audio.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 facial recognition, Bayes' Theorem helps determine the probability that a detected face matches a known individual.</a:t>
            </a:r>
            <a:endParaRPr lang="en-IN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499522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Luminous design</Template>
  <TotalTime>199</TotalTime>
  <Words>804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Avenir Next LT Pro</vt:lpstr>
      <vt:lpstr>Bahnschrift</vt:lpstr>
      <vt:lpstr>Book Antiqua</vt:lpstr>
      <vt:lpstr>Calibri</vt:lpstr>
      <vt:lpstr>Cambria</vt:lpstr>
      <vt:lpstr>Sabon Next LT</vt:lpstr>
      <vt:lpstr>Times New Roman</vt:lpstr>
      <vt:lpstr>Wingdings</vt:lpstr>
      <vt:lpstr>LuminousVTI</vt:lpstr>
      <vt:lpstr>BASIC PROBABILITY NOTATIONS  AND BAYE’S RULE </vt:lpstr>
      <vt:lpstr>Probability Notations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PROBABILITY NOTATIONS  AND BAYE’S RULE </dc:title>
  <dc:creator>sindhu Reddy</dc:creator>
  <cp:lastModifiedBy>sindhu Reddy</cp:lastModifiedBy>
  <cp:revision>4</cp:revision>
  <dcterms:created xsi:type="dcterms:W3CDTF">2024-06-21T11:42:16Z</dcterms:created>
  <dcterms:modified xsi:type="dcterms:W3CDTF">2024-06-25T16:57:04Z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