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3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5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12C4-3574-4051-8C23-C2CCAAC213E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A3537D-5174-49FC-8EC6-37EA7194767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F45A-6990-4DAD-BE50-9AA7B6B58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Semantics of Bayesian Networks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DE57D-E60C-4576-B994-B5F944B75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8142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22WH1A6629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n.kEERTHI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22WH1A6631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b.Rishita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3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BA06-2A1F-CA68-8A08-C258BBA3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Semantic networks in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2083-2AE4-1C72-581A-AA7CBFFD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Networks are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of predicate logic for knowledge representatio</a:t>
            </a:r>
            <a:r>
              <a:rPr lang="en-IN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networks we can represent our knowledge in the form of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notations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network  consists of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representing objects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arcs which describe the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those objects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networks are easy to understand and can be easily extended.</a:t>
            </a:r>
          </a:p>
        </p:txBody>
      </p:sp>
    </p:spTree>
    <p:extLst>
      <p:ext uri="{BB962C8B-B14F-4D97-AF65-F5344CB8AC3E}">
        <p14:creationId xmlns:p14="http://schemas.microsoft.com/office/powerpoint/2010/main" val="179150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E27C-35C8-AF73-A436-8492A785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1BE9-5C95-2E00-7D9B-3AF6E7181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</a:p>
          <a:p>
            <a:pPr lvl="1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Jerry is a cat.</a:t>
            </a:r>
          </a:p>
          <a:p>
            <a:pPr lvl="1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Jerry is a mammal.</a:t>
            </a:r>
          </a:p>
          <a:p>
            <a:pPr lvl="1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Jerry is owned by keerthi.</a:t>
            </a:r>
          </a:p>
          <a:p>
            <a:pPr lvl="1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Jerry is white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mammals are animal.</a:t>
            </a:r>
          </a:p>
          <a:p>
            <a:pPr marL="457200" lvl="1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B3FCF-A275-298F-32B5-7DBEB70FE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43" y="2079789"/>
            <a:ext cx="5798812" cy="311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1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E00-6C55-4E82-8327-0BFDC26B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Networks In ai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6FBA-8305-4692-8DCF-DDE8A91A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probabilistic independencies and dependencies among the variables in the network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probabilistic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represents a set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dependencies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Directed acyclic graph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(DAG).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Conditional Probabilities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may be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Arc/Directed arrows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relationship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random variables.</a:t>
            </a:r>
          </a:p>
        </p:txBody>
      </p:sp>
    </p:spTree>
    <p:extLst>
      <p:ext uri="{BB962C8B-B14F-4D97-AF65-F5344CB8AC3E}">
        <p14:creationId xmlns:p14="http://schemas.microsoft.com/office/powerpoint/2010/main" val="41098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EC7D8-CEA0-4300-A0EC-143409DD3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72" y="18679"/>
            <a:ext cx="4519922" cy="2631215"/>
          </a:xfr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AACDAC8-8FAB-4F59-925C-6120D7D4F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39600"/>
              </p:ext>
            </p:extLst>
          </p:nvPr>
        </p:nvGraphicFramePr>
        <p:xfrm>
          <a:off x="1632264" y="2396436"/>
          <a:ext cx="14395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756">
                  <a:extLst>
                    <a:ext uri="{9D8B030D-6E8A-4147-A177-3AD203B41FA5}">
                      <a16:colId xmlns:a16="http://schemas.microsoft.com/office/drawing/2014/main" val="3021059098"/>
                    </a:ext>
                  </a:extLst>
                </a:gridCol>
                <a:gridCol w="719756">
                  <a:extLst>
                    <a:ext uri="{9D8B030D-6E8A-4147-A177-3AD203B41FA5}">
                      <a16:colId xmlns:a16="http://schemas.microsoft.com/office/drawing/2014/main" val="19300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8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50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19534F5-C232-4CEB-AC96-33030A0E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0939"/>
              </p:ext>
            </p:extLst>
          </p:nvPr>
        </p:nvGraphicFramePr>
        <p:xfrm>
          <a:off x="4065906" y="2394256"/>
          <a:ext cx="26812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37">
                  <a:extLst>
                    <a:ext uri="{9D8B030D-6E8A-4147-A177-3AD203B41FA5}">
                      <a16:colId xmlns:a16="http://schemas.microsoft.com/office/drawing/2014/main" val="3162204937"/>
                    </a:ext>
                  </a:extLst>
                </a:gridCol>
                <a:gridCol w="893737">
                  <a:extLst>
                    <a:ext uri="{9D8B030D-6E8A-4147-A177-3AD203B41FA5}">
                      <a16:colId xmlns:a16="http://schemas.microsoft.com/office/drawing/2014/main" val="3871421464"/>
                    </a:ext>
                  </a:extLst>
                </a:gridCol>
                <a:gridCol w="893737">
                  <a:extLst>
                    <a:ext uri="{9D8B030D-6E8A-4147-A177-3AD203B41FA5}">
                      <a16:colId xmlns:a16="http://schemas.microsoft.com/office/drawing/2014/main" val="2879178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8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79772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F22A1C7-32CC-45DA-95A3-97769F96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422667"/>
              </p:ext>
            </p:extLst>
          </p:nvPr>
        </p:nvGraphicFramePr>
        <p:xfrm>
          <a:off x="1600301" y="3746595"/>
          <a:ext cx="265657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143">
                  <a:extLst>
                    <a:ext uri="{9D8B030D-6E8A-4147-A177-3AD203B41FA5}">
                      <a16:colId xmlns:a16="http://schemas.microsoft.com/office/drawing/2014/main" val="1729030920"/>
                    </a:ext>
                  </a:extLst>
                </a:gridCol>
                <a:gridCol w="664143">
                  <a:extLst>
                    <a:ext uri="{9D8B030D-6E8A-4147-A177-3AD203B41FA5}">
                      <a16:colId xmlns:a16="http://schemas.microsoft.com/office/drawing/2014/main" val="4015058668"/>
                    </a:ext>
                  </a:extLst>
                </a:gridCol>
                <a:gridCol w="664143">
                  <a:extLst>
                    <a:ext uri="{9D8B030D-6E8A-4147-A177-3AD203B41FA5}">
                      <a16:colId xmlns:a16="http://schemas.microsoft.com/office/drawing/2014/main" val="2148998946"/>
                    </a:ext>
                  </a:extLst>
                </a:gridCol>
                <a:gridCol w="664143">
                  <a:extLst>
                    <a:ext uri="{9D8B030D-6E8A-4147-A177-3AD203B41FA5}">
                      <a16:colId xmlns:a16="http://schemas.microsoft.com/office/drawing/2014/main" val="3078483591"/>
                    </a:ext>
                  </a:extLst>
                </a:gridCol>
              </a:tblGrid>
              <a:tr h="3555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1109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38372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22521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33687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6484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81B45AA-9EDB-4532-8A90-247EABD85A74}"/>
              </a:ext>
            </a:extLst>
          </p:cNvPr>
          <p:cNvSpPr txBox="1"/>
          <p:nvPr/>
        </p:nvSpPr>
        <p:spPr>
          <a:xfrm>
            <a:off x="1427433" y="1232722"/>
            <a:ext cx="171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914F0-7D8B-4536-9282-155CEAF1EF4D}"/>
              </a:ext>
            </a:extLst>
          </p:cNvPr>
          <p:cNvSpPr txBox="1"/>
          <p:nvPr/>
        </p:nvSpPr>
        <p:spPr>
          <a:xfrm>
            <a:off x="1549426" y="195631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B6AC9-1FEB-4E6D-ACC3-18CC1B9AD0E3}"/>
              </a:ext>
            </a:extLst>
          </p:cNvPr>
          <p:cNvSpPr txBox="1"/>
          <p:nvPr/>
        </p:nvSpPr>
        <p:spPr>
          <a:xfrm>
            <a:off x="3968201" y="1956317"/>
            <a:ext cx="163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SPRINKLER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B1F4C5-C75F-40E6-B555-1F00E6D7CC2D}"/>
              </a:ext>
            </a:extLst>
          </p:cNvPr>
          <p:cNvSpPr txBox="1"/>
          <p:nvPr/>
        </p:nvSpPr>
        <p:spPr>
          <a:xfrm>
            <a:off x="1568822" y="330865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GRASS WET</a:t>
            </a:r>
            <a:endParaRPr lang="en-IN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EA5C00-A534-42BC-AB0B-29C7BCB7C275}"/>
              </a:ext>
            </a:extLst>
          </p:cNvPr>
          <p:cNvSpPr txBox="1">
            <a:spLocks/>
          </p:cNvSpPr>
          <p:nvPr/>
        </p:nvSpPr>
        <p:spPr>
          <a:xfrm>
            <a:off x="7169836" y="2760039"/>
            <a:ext cx="4192598" cy="33568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P(W,S,R)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=P(W/S,R)*P(S/R)*P(R)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=0.99*0.01*0.2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=0.00198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P(W,~S,~R)=P(W/~S,~R)*P(~S/~R)*P(~R)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=0*0.6*0.8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520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</TotalTime>
  <Words>303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Times New Roman</vt:lpstr>
      <vt:lpstr>Wingdings</vt:lpstr>
      <vt:lpstr>Gallery</vt:lpstr>
      <vt:lpstr>The Semantics of Bayesian Networks</vt:lpstr>
      <vt:lpstr>Semantic networks in ai</vt:lpstr>
      <vt:lpstr>Example </vt:lpstr>
      <vt:lpstr>Bayesian Networks In 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Semantics of Bayesian Networks</dc:title>
  <dc:creator>rishtha reddy</dc:creator>
  <cp:lastModifiedBy>nerella keerthi</cp:lastModifiedBy>
  <cp:revision>9</cp:revision>
  <dcterms:created xsi:type="dcterms:W3CDTF">2024-07-01T11:49:34Z</dcterms:created>
  <dcterms:modified xsi:type="dcterms:W3CDTF">2024-07-02T01:05:19Z</dcterms:modified>
</cp:coreProperties>
</file>