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5A1F-7766-46AB-A404-30C95DAB68B4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268B-BECA-4758-871E-C49C1FDED6F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261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5A1F-7766-46AB-A404-30C95DAB68B4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268B-BECA-4758-871E-C49C1FDED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564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5A1F-7766-46AB-A404-30C95DAB68B4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268B-BECA-4758-871E-C49C1FDED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0592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5A1F-7766-46AB-A404-30C95DAB68B4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268B-BECA-4758-871E-C49C1FDED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231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5A1F-7766-46AB-A404-30C95DAB68B4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268B-BECA-4758-871E-C49C1FDED6F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7555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5A1F-7766-46AB-A404-30C95DAB68B4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268B-BECA-4758-871E-C49C1FDED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718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5A1F-7766-46AB-A404-30C95DAB68B4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268B-BECA-4758-871E-C49C1FDED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900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5A1F-7766-46AB-A404-30C95DAB68B4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268B-BECA-4758-871E-C49C1FDED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109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5A1F-7766-46AB-A404-30C95DAB68B4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268B-BECA-4758-871E-C49C1FDED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491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795A1F-7766-46AB-A404-30C95DAB68B4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56268B-BECA-4758-871E-C49C1FDED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1896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5A1F-7766-46AB-A404-30C95DAB68B4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268B-BECA-4758-871E-C49C1FDED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043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795A1F-7766-46AB-A404-30C95DAB68B4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56268B-BECA-4758-871E-C49C1FDED6F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9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88BA-C5BC-1CF4-2973-9AFFFBBAB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2"/>
            <a:ext cx="10058400" cy="3142397"/>
          </a:xfrm>
        </p:spPr>
        <p:txBody>
          <a:bodyPr>
            <a:normAutofit/>
          </a:bodyPr>
          <a:lstStyle/>
          <a:p>
            <a:r>
              <a:rPr lang="en-IN" dirty="0"/>
              <a:t>Relational  and  first-order Probability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15552B-1C5C-370A-9404-390FEF36B93D}"/>
              </a:ext>
            </a:extLst>
          </p:cNvPr>
          <p:cNvSpPr txBox="1"/>
          <p:nvPr/>
        </p:nvSpPr>
        <p:spPr>
          <a:xfrm>
            <a:off x="8337755" y="3785419"/>
            <a:ext cx="3136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23wh5a6607 - </a:t>
            </a:r>
            <a:r>
              <a:rPr lang="en-IN" dirty="0" err="1"/>
              <a:t>Rajeshwari.T</a:t>
            </a:r>
            <a:endParaRPr lang="en-IN" dirty="0"/>
          </a:p>
          <a:p>
            <a:r>
              <a:rPr lang="en-IN" dirty="0"/>
              <a:t>23wh5a6605 - </a:t>
            </a:r>
            <a:r>
              <a:rPr lang="en-IN" dirty="0" err="1"/>
              <a:t>Keerthana.P</a:t>
            </a:r>
            <a:endParaRPr lang="en-IN" dirty="0"/>
          </a:p>
          <a:p>
            <a:r>
              <a:rPr lang="en-IN" dirty="0"/>
              <a:t>23wh5a6603 – </a:t>
            </a:r>
            <a:r>
              <a:rPr lang="en-IN" dirty="0" err="1"/>
              <a:t>Sneha.P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8654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0242-1835-2B87-A648-02FCA140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8199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1B677-5E6D-5693-713B-C3104FCF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76516"/>
            <a:ext cx="10058400" cy="4492578"/>
          </a:xfrm>
        </p:spPr>
        <p:txBody>
          <a:bodyPr/>
          <a:lstStyle/>
          <a:p>
            <a:endParaRPr lang="en-IN" dirty="0"/>
          </a:p>
          <a:p>
            <a:pPr algn="just"/>
            <a:r>
              <a:rPr lang="en-US" b="1" dirty="0"/>
              <a:t>Interdisciplinary Collaboration: </a:t>
            </a:r>
            <a:r>
              <a:rPr lang="en-US" dirty="0"/>
              <a:t>Emphasizing the need for interdisciplinary collaboration to advance the capabilities and ethical deployment of relational and first-order probability methods in AI.</a:t>
            </a:r>
          </a:p>
          <a:p>
            <a:pPr marL="0" indent="0" algn="just">
              <a:buNone/>
            </a:pPr>
            <a:r>
              <a:rPr lang="en-US" dirty="0"/>
              <a:t>  </a:t>
            </a:r>
            <a:r>
              <a:rPr lang="en-US" b="1" dirty="0"/>
              <a:t>Education and Awareness: </a:t>
            </a:r>
            <a:r>
              <a:rPr lang="en-US" dirty="0"/>
              <a:t>Promoting education and awareness about these methods among AI practitioners and the general public fosters informed decision-making and responsible AI development.</a:t>
            </a:r>
          </a:p>
          <a:p>
            <a:pPr marL="0" indent="0" algn="just">
              <a:buNone/>
            </a:pPr>
            <a:r>
              <a:rPr lang="en-US" dirty="0"/>
              <a:t>  </a:t>
            </a:r>
            <a:r>
              <a:rPr lang="en-US" b="1" dirty="0"/>
              <a:t>Innovation and Impact: </a:t>
            </a:r>
            <a:r>
              <a:rPr lang="en-US" dirty="0"/>
              <a:t>Exploring the potential for innovation and societal impact through the continued advancement and application of these methods in diverse AI domains.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382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B3AF-189A-8229-D058-6807FE42D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597139"/>
          </a:xfrm>
        </p:spPr>
        <p:txBody>
          <a:bodyPr/>
          <a:lstStyle/>
          <a:p>
            <a:r>
              <a:rPr lang="en-IN" b="1" dirty="0"/>
              <a:t>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841056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5D2BA-0A4E-A7A1-2FC2-7841D69AA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03100"/>
          </a:xfrm>
        </p:spPr>
        <p:txBody>
          <a:bodyPr/>
          <a:lstStyle/>
          <a:p>
            <a:r>
              <a:rPr lang="en-IN" dirty="0"/>
              <a:t>Understanding Relational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D1384-C45D-B948-6AE7-F58676CBA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56852"/>
            <a:ext cx="10058400" cy="4512242"/>
          </a:xfrm>
        </p:spPr>
        <p:txBody>
          <a:bodyPr/>
          <a:lstStyle/>
          <a:p>
            <a:r>
              <a:rPr lang="en-IN" dirty="0"/>
              <a:t>Basics of Relational Models</a:t>
            </a:r>
          </a:p>
          <a:p>
            <a:pPr algn="just"/>
            <a:r>
              <a:rPr lang="en-US" b="1" dirty="0"/>
              <a:t>Relational Representation: </a:t>
            </a:r>
            <a:r>
              <a:rPr lang="en-US" dirty="0"/>
              <a:t>Relational models in AI enable the representation of complex relationships among entities, allowing for a more comprehensive understanding of real-world scenarios.</a:t>
            </a:r>
          </a:p>
          <a:p>
            <a:pPr algn="just"/>
            <a:r>
              <a:rPr lang="en-US" b="1" dirty="0"/>
              <a:t>Incorporating Uncertainty</a:t>
            </a:r>
            <a:r>
              <a:rPr lang="en-US" dirty="0"/>
              <a:t>: By integrating probability into relational models, we can capture the uncertainty inherent in real-world data and make more informed decisions.</a:t>
            </a:r>
          </a:p>
          <a:p>
            <a:pPr marL="0" indent="0" algn="just">
              <a:buNone/>
            </a:pPr>
            <a:r>
              <a:rPr lang="en-US" dirty="0"/>
              <a:t>  </a:t>
            </a:r>
          </a:p>
          <a:p>
            <a:pPr marL="0" indent="0" algn="just">
              <a:buNone/>
            </a:pPr>
            <a:r>
              <a:rPr lang="en-US" b="1" dirty="0"/>
              <a:t> Real-World Applications:</a:t>
            </a:r>
            <a:r>
              <a:rPr lang="en-US" dirty="0"/>
              <a:t> Relational models find applications in various domains, including social networks, healthcare, and recommendation systems, enhancing the understanding of interconnected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9493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29C5A-B9A6-C83A-FF6F-D77D5CD8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02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A6448-B955-28DD-AF9A-0FBD8E98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97858"/>
            <a:ext cx="10058400" cy="4571236"/>
          </a:xfrm>
        </p:spPr>
        <p:txBody>
          <a:bodyPr/>
          <a:lstStyle/>
          <a:p>
            <a:r>
              <a:rPr lang="en-IN" b="1" dirty="0"/>
              <a:t>Relational Probabilistic Models</a:t>
            </a:r>
          </a:p>
          <a:p>
            <a:r>
              <a:rPr lang="en-US" b="1" dirty="0"/>
              <a:t>Combining Logic and Probability</a:t>
            </a:r>
            <a:r>
              <a:rPr lang="en-US" dirty="0"/>
              <a:t>: Relational probabilistic models merge logical reasoning with probabilistic inference, providing a powerful framework for handling uncertainty in relational data.</a:t>
            </a:r>
          </a:p>
          <a:p>
            <a:endParaRPr lang="en-US" b="1" dirty="0"/>
          </a:p>
          <a:p>
            <a:r>
              <a:rPr lang="en-US" b="1" dirty="0"/>
              <a:t>Representation and Inference: </a:t>
            </a:r>
            <a:r>
              <a:rPr lang="en-US" dirty="0"/>
              <a:t>These models offer representations for individuals and relations, enabling effective probabilistic reasoning over complex relational structures.</a:t>
            </a:r>
          </a:p>
          <a:p>
            <a:endParaRPr lang="en-US" b="1" dirty="0"/>
          </a:p>
          <a:p>
            <a:r>
              <a:rPr lang="en-US" b="1" dirty="0"/>
              <a:t>Foundations and Evolution</a:t>
            </a:r>
            <a:r>
              <a:rPr lang="en-US" dirty="0"/>
              <a:t>: Understanding the foundations and evolution of relational probabilistic models is crucial for leveraging their capabilities in AI applications.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32996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DFDE-4AC4-2236-95E4-ACA4ABB3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D481-B7DC-3705-5674-EDBB7A227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73074"/>
            <a:ext cx="10058400" cy="4496020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b="1" dirty="0"/>
              <a:t>Relational Markov Decision Processes (RMDPs)</a:t>
            </a:r>
          </a:p>
          <a:p>
            <a:r>
              <a:rPr lang="en-US" b="1" dirty="0"/>
              <a:t>Simplifying Decision Making: </a:t>
            </a:r>
            <a:r>
              <a:rPr lang="en-US" dirty="0"/>
              <a:t>RMDPs provide a simplified approach to decision-making in relational environments, offering a framework for modeling and solving decision problems.</a:t>
            </a:r>
          </a:p>
          <a:p>
            <a:endParaRPr lang="en-US" dirty="0"/>
          </a:p>
          <a:p>
            <a:r>
              <a:rPr lang="en-US" b="1" dirty="0"/>
              <a:t>Incorporating Uncertainty: </a:t>
            </a:r>
            <a:r>
              <a:rPr lang="en-US" dirty="0"/>
              <a:t>By incorporating probability into decision-making, RMDPs enable more robust and adaptive decision strategies in complex relational domains.</a:t>
            </a:r>
          </a:p>
          <a:p>
            <a:endParaRPr lang="en-US" dirty="0"/>
          </a:p>
          <a:p>
            <a:r>
              <a:rPr lang="en-US" b="1" dirty="0"/>
              <a:t>Real-World Applications: </a:t>
            </a:r>
            <a:r>
              <a:rPr lang="en-US" dirty="0"/>
              <a:t>Exploring the real-world applications of RMDPs sheds light on their significance in addressing decision-making challenges in AI.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40213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ACD3-AC32-FE11-5598-E589E309E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1423"/>
          </a:xfrm>
        </p:spPr>
        <p:txBody>
          <a:bodyPr/>
          <a:lstStyle/>
          <a:p>
            <a:r>
              <a:rPr lang="en-IN" dirty="0"/>
              <a:t>First Order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4411E-C78D-ABB1-FDE7-8AD9CF82F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88026"/>
            <a:ext cx="10058400" cy="4581068"/>
          </a:xfrm>
        </p:spPr>
        <p:txBody>
          <a:bodyPr/>
          <a:lstStyle/>
          <a:p>
            <a:r>
              <a:rPr lang="en-IN" dirty="0"/>
              <a:t>Foundations of first-order logic</a:t>
            </a:r>
          </a:p>
          <a:p>
            <a:r>
              <a:rPr lang="en-US" b="1" dirty="0"/>
              <a:t>Extending Probabilistic Reasoning: </a:t>
            </a:r>
            <a:r>
              <a:rPr lang="en-US" dirty="0"/>
              <a:t>First-order probability methods extend traditional probabilistic reasoning to handle uncertainty in first-order logic, enabling more expressive and flexible modeling.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Incorporating Relationships: </a:t>
            </a:r>
            <a:r>
              <a:rPr lang="en-US" dirty="0"/>
              <a:t>First-order probability methods enhance AI systems' representation and reasoning capabilities by capturing relationships and dependencies among entities.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Real-World Examples: </a:t>
            </a:r>
            <a:r>
              <a:rPr lang="en-US" dirty="0"/>
              <a:t>Illustrating the application of first-order probability methods through real-world examples highlights their effectiveness in modeling complex, interconnected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643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6D56-1EDE-C9BC-480A-91F6815FB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3426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729D3-8EE8-33B1-C1CD-A7DBE3602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68361"/>
            <a:ext cx="10058400" cy="4600733"/>
          </a:xfrm>
        </p:spPr>
        <p:txBody>
          <a:bodyPr/>
          <a:lstStyle/>
          <a:p>
            <a:r>
              <a:rPr lang="en-IN" b="1" dirty="0"/>
              <a:t>Relational Decision Diagrams</a:t>
            </a:r>
          </a:p>
          <a:p>
            <a:pPr algn="just"/>
            <a:r>
              <a:rPr lang="en-US" b="1" dirty="0"/>
              <a:t>Structured Decision-Making: </a:t>
            </a:r>
            <a:r>
              <a:rPr lang="en-US" dirty="0"/>
              <a:t>Relational decision diagrams provide a structured approach to decision-making in relational domains, facilitating efficient representation and manipulation of probabilistic information.</a:t>
            </a:r>
          </a:p>
          <a:p>
            <a:pPr marL="0" indent="0" algn="just">
              <a:buNone/>
            </a:pPr>
            <a:r>
              <a:rPr lang="en-US" dirty="0"/>
              <a:t>  </a:t>
            </a:r>
            <a:r>
              <a:rPr lang="en-US" b="1" dirty="0"/>
              <a:t>Inference and Learning: </a:t>
            </a:r>
            <a:r>
              <a:rPr lang="en-US" dirty="0"/>
              <a:t>Understanding the inference and learning capabilities of relational decision diagrams sheds light on their role in probabilistic reasoning and decision support.</a:t>
            </a:r>
          </a:p>
          <a:p>
            <a:pPr marL="0" indent="0" algn="just">
              <a:buNone/>
            </a:pPr>
            <a:r>
              <a:rPr lang="en-US" dirty="0"/>
              <a:t>  </a:t>
            </a:r>
            <a:r>
              <a:rPr lang="en-US" b="1" dirty="0"/>
              <a:t>Advantages and Limitations:</a:t>
            </a:r>
            <a:r>
              <a:rPr lang="en-US" dirty="0"/>
              <a:t> Exploring the advantages and limitations of relational decision diagrams offers insights into their applicability in diverse AI scenarios.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696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C65E-7CED-F8D2-0ACF-0297ABC3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2299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44A61-CDE7-AF5A-A94D-1CFD74D43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07690"/>
            <a:ext cx="10058400" cy="4561404"/>
          </a:xfrm>
        </p:spPr>
        <p:txBody>
          <a:bodyPr/>
          <a:lstStyle/>
          <a:p>
            <a:r>
              <a:rPr lang="en-US" b="1" dirty="0"/>
              <a:t>Semantic Integration of Logic and Probability</a:t>
            </a:r>
          </a:p>
          <a:p>
            <a:pPr algn="just"/>
            <a:r>
              <a:rPr lang="en-US" b="1" dirty="0"/>
              <a:t>Synergizing Logic and Probability: </a:t>
            </a:r>
            <a:r>
              <a:rPr lang="en-US" dirty="0"/>
              <a:t>The semantic integration of logic and probability in first-order models offers a unified framework for capturing uncertainty and reasoning about complex relational data.</a:t>
            </a:r>
          </a:p>
          <a:p>
            <a:pPr marL="0" indent="0" algn="just">
              <a:buNone/>
            </a:pPr>
            <a:r>
              <a:rPr lang="en-US" b="1" dirty="0"/>
              <a:t>  Probabilistic Semantics: </a:t>
            </a:r>
            <a:r>
              <a:rPr lang="en-US" dirty="0"/>
              <a:t>Understanding the probabilistic semantics of first-order logic unveils the foundations for probabilistic reasoning in relational AI systems.</a:t>
            </a:r>
          </a:p>
          <a:p>
            <a:pPr marL="0" indent="0" algn="just">
              <a:buNone/>
            </a:pPr>
            <a:r>
              <a:rPr lang="en-US" dirty="0"/>
              <a:t>  </a:t>
            </a:r>
            <a:r>
              <a:rPr lang="en-US" b="1" dirty="0"/>
              <a:t>Practical Considerations: </a:t>
            </a:r>
            <a:r>
              <a:rPr lang="en-US" dirty="0"/>
              <a:t>Addressing the practical considerations of integrating logic and probability guides the effective application of first-order probability methods in AI.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4988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C5BE-4C19-3B5C-9B45-B87BA22CA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83458"/>
            <a:ext cx="10058400" cy="127819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Applications and Implications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51479-BD83-FA02-F7EE-3A1C3520E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06013"/>
            <a:ext cx="10058400" cy="446308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dirty="0"/>
              <a:t>Real-World Applications</a:t>
            </a:r>
          </a:p>
          <a:p>
            <a:pPr marL="0" indent="0" algn="just">
              <a:buNone/>
            </a:pPr>
            <a:r>
              <a:rPr lang="en-US" b="1" dirty="0"/>
              <a:t>Social Network Analysis: </a:t>
            </a:r>
            <a:r>
              <a:rPr lang="en-US" dirty="0"/>
              <a:t>Applying relational and first-order probability methods to social network analysis enables more accurate modeling of social interactions and influence propagation.</a:t>
            </a:r>
          </a:p>
          <a:p>
            <a:pPr marL="0" indent="0" algn="just">
              <a:buNone/>
            </a:pPr>
            <a:r>
              <a:rPr lang="en-US" b="1" dirty="0"/>
              <a:t>Healthcare Decision Support: </a:t>
            </a:r>
            <a:r>
              <a:rPr lang="en-US" dirty="0"/>
              <a:t>Leveraging these methods in healthcare decision support systems enhances the understanding of patient data and facilitates personalized treatment recommendations.</a:t>
            </a:r>
          </a:p>
          <a:p>
            <a:pPr marL="0" indent="0" algn="just">
              <a:buNone/>
            </a:pPr>
            <a:r>
              <a:rPr lang="en-US" b="1" dirty="0"/>
              <a:t>Recommendation Systems: </a:t>
            </a:r>
            <a:r>
              <a:rPr lang="en-US" dirty="0"/>
              <a:t>Enhancing recommendation systems with relational and first-order probability methods leads to more effective and personalized content recommendations for users.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2278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9AC3-85E2-DADC-E3C7-8B381DC28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40774"/>
            <a:ext cx="10058400" cy="117987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AE2CA-7D75-CB3D-7318-1ABA8EC09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88026"/>
            <a:ext cx="10058400" cy="4581068"/>
          </a:xfrm>
        </p:spPr>
        <p:txBody>
          <a:bodyPr/>
          <a:lstStyle/>
          <a:p>
            <a:r>
              <a:rPr lang="en-IN" b="1" dirty="0"/>
              <a:t>Ethical Considerations</a:t>
            </a:r>
          </a:p>
          <a:p>
            <a:pPr algn="just"/>
            <a:r>
              <a:rPr lang="en-US" b="1" dirty="0"/>
              <a:t>Fairness and Bias Mitigation: </a:t>
            </a:r>
            <a:r>
              <a:rPr lang="en-US" dirty="0"/>
              <a:t>Addressing fairness and bias considerations in the application of relational and first-order probability methods is essential for developing ethical AI systems.</a:t>
            </a:r>
          </a:p>
          <a:p>
            <a:pPr marL="0" indent="0" algn="just">
              <a:buNone/>
            </a:pPr>
            <a:r>
              <a:rPr lang="en-US" dirty="0"/>
              <a:t>  </a:t>
            </a:r>
            <a:r>
              <a:rPr lang="en-US" b="1" dirty="0"/>
              <a:t>Transparency and Accountability: </a:t>
            </a:r>
            <a:r>
              <a:rPr lang="en-US" dirty="0"/>
              <a:t>Ensuring transparency and accountability in the use of these methods contributes to building trust and fostering responsible AI practices.</a:t>
            </a:r>
          </a:p>
          <a:p>
            <a:pPr marL="0" indent="0" algn="just">
              <a:buNone/>
            </a:pPr>
            <a:r>
              <a:rPr lang="en-US" dirty="0"/>
              <a:t>  </a:t>
            </a:r>
            <a:r>
              <a:rPr lang="en-US" b="1" dirty="0"/>
              <a:t>User Privacy and Data Protection: </a:t>
            </a:r>
            <a:r>
              <a:rPr lang="en-US" dirty="0"/>
              <a:t>Safeguarding user privacy and data protection in the deployment of these methods is critical for upholding ethical standards in AI applications.</a:t>
            </a:r>
          </a:p>
          <a:p>
            <a:pPr algn="just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6005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</TotalTime>
  <Words>741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Relational  and  first-order Probability</vt:lpstr>
      <vt:lpstr>Understanding Relational Models</vt:lpstr>
      <vt:lpstr>PowerPoint Presentation</vt:lpstr>
      <vt:lpstr>PowerPoint Presentation</vt:lpstr>
      <vt:lpstr>First Order Probability</vt:lpstr>
      <vt:lpstr>PowerPoint Presentation</vt:lpstr>
      <vt:lpstr>PowerPoint Presentation</vt:lpstr>
      <vt:lpstr>Applications and Implications </vt:lpstr>
      <vt:lpstr> </vt:lpstr>
      <vt:lpstr>PowerPoint Presentation</vt:lpstr>
      <vt:lpstr>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Sneha Sharma</dc:creator>
  <cp:lastModifiedBy>Sneha Sharma</cp:lastModifiedBy>
  <cp:revision>1</cp:revision>
  <dcterms:created xsi:type="dcterms:W3CDTF">2024-07-03T16:53:24Z</dcterms:created>
  <dcterms:modified xsi:type="dcterms:W3CDTF">2024-07-03T17:27:56Z</dcterms:modified>
</cp:coreProperties>
</file>