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45"/>
  </p:notesMasterIdLst>
  <p:sldIdLst>
    <p:sldId id="438" r:id="rId2"/>
    <p:sldId id="488" r:id="rId3"/>
    <p:sldId id="492" r:id="rId4"/>
    <p:sldId id="494" r:id="rId5"/>
    <p:sldId id="497" r:id="rId6"/>
    <p:sldId id="498" r:id="rId7"/>
    <p:sldId id="499" r:id="rId8"/>
    <p:sldId id="500" r:id="rId9"/>
    <p:sldId id="501" r:id="rId10"/>
    <p:sldId id="502" r:id="rId11"/>
    <p:sldId id="503" r:id="rId12"/>
    <p:sldId id="504" r:id="rId13"/>
    <p:sldId id="507" r:id="rId14"/>
    <p:sldId id="505" r:id="rId15"/>
    <p:sldId id="509" r:id="rId16"/>
    <p:sldId id="510" r:id="rId17"/>
    <p:sldId id="511" r:id="rId18"/>
    <p:sldId id="512" r:id="rId19"/>
    <p:sldId id="513" r:id="rId20"/>
    <p:sldId id="514" r:id="rId21"/>
    <p:sldId id="515" r:id="rId22"/>
    <p:sldId id="516" r:id="rId23"/>
    <p:sldId id="517" r:id="rId24"/>
    <p:sldId id="518" r:id="rId25"/>
    <p:sldId id="519" r:id="rId26"/>
    <p:sldId id="520" r:id="rId27"/>
    <p:sldId id="521" r:id="rId28"/>
    <p:sldId id="522" r:id="rId29"/>
    <p:sldId id="523" r:id="rId30"/>
    <p:sldId id="524" r:id="rId31"/>
    <p:sldId id="525" r:id="rId32"/>
    <p:sldId id="526" r:id="rId33"/>
    <p:sldId id="527" r:id="rId34"/>
    <p:sldId id="528" r:id="rId35"/>
    <p:sldId id="529" r:id="rId36"/>
    <p:sldId id="530" r:id="rId37"/>
    <p:sldId id="531" r:id="rId38"/>
    <p:sldId id="532" r:id="rId39"/>
    <p:sldId id="533" r:id="rId40"/>
    <p:sldId id="534" r:id="rId41"/>
    <p:sldId id="535" r:id="rId42"/>
    <p:sldId id="536" r:id="rId43"/>
    <p:sldId id="546" r:id="rId44"/>
  </p:sldIdLst>
  <p:sldSz cx="12192000" cy="6858000"/>
  <p:notesSz cx="6858000" cy="9144000"/>
  <p:embeddedFontLst>
    <p:embeddedFont>
      <p:font typeface="Roboto Condensed" panose="02000000000000000000" pitchFamily="2" charset="0"/>
      <p:regular r:id="rId46"/>
      <p:bold r:id="rId47"/>
      <p:italic r:id="rId48"/>
      <p:boldItalic r:id="rId49"/>
    </p:embeddedFont>
    <p:embeddedFont>
      <p:font typeface="Roboto Condensed Light" panose="02000000000000000000" pitchFamily="2" charset="0"/>
      <p:regular r:id="rId50"/>
      <p:italic r:id="rId51"/>
    </p:embeddedFont>
    <p:embeddedFont>
      <p:font typeface="Wingdings 3" panose="05040102010807070707" pitchFamily="18" charset="2"/>
      <p:regular r:id="rId5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F2323"/>
    <a:srgbClr val="80DEEA"/>
    <a:srgbClr val="EEEEEE"/>
    <a:srgbClr val="E1F5FE"/>
    <a:srgbClr val="301B92"/>
    <a:srgbClr val="673BB7"/>
    <a:srgbClr val="607D8B"/>
    <a:srgbClr val="ED524F"/>
    <a:srgbClr val="B71B1C"/>
    <a:srgbClr val="F5433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895" autoAdjust="0"/>
    <p:restoredTop sz="91971" autoAdjust="0"/>
  </p:normalViewPr>
  <p:slideViewPr>
    <p:cSldViewPr snapToGrid="0">
      <p:cViewPr varScale="1">
        <p:scale>
          <a:sx n="58" d="100"/>
          <a:sy n="58" d="100"/>
        </p:scale>
        <p:origin x="68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font" Target="fonts/font2.fntdata"/><Relationship Id="rId50" Type="http://schemas.openxmlformats.org/officeDocument/2006/relationships/font" Target="fonts/font5.fntdata"/><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3.fntdata"/><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font" Target="fonts/font6.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1.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48E3F3-8B31-41D2-AA9B-9796555DB866}" type="datetimeFigureOut">
              <a:rPr lang="en-US" smtClean="0"/>
              <a:t>1/19/2024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79BDEF-6165-4E72-B1A6-6E8034CEC248}" type="slidenum">
              <a:rPr lang="en-US" smtClean="0"/>
              <a:t>‹#›</a:t>
            </a:fld>
            <a:endParaRPr lang="en-US"/>
          </a:p>
        </p:txBody>
      </p:sp>
    </p:spTree>
    <p:extLst>
      <p:ext uri="{BB962C8B-B14F-4D97-AF65-F5344CB8AC3E}">
        <p14:creationId xmlns:p14="http://schemas.microsoft.com/office/powerpoint/2010/main" val="17660139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11" Type="http://schemas.openxmlformats.org/officeDocument/2006/relationships/image" Target="../media/image9.jpeg"/><Relationship Id="rId5" Type="http://schemas.openxmlformats.org/officeDocument/2006/relationships/image" Target="../media/image4.png"/><Relationship Id="rId10" Type="http://schemas.openxmlformats.org/officeDocument/2006/relationships/image" Target="../media/image8.png"/><Relationship Id="rId4" Type="http://schemas.openxmlformats.org/officeDocument/2006/relationships/image" Target="../media/image3.png"/><Relationship Id="rId9" Type="http://schemas.microsoft.com/office/2007/relationships/hdphoto" Target="../media/hdphoto1.wdp"/></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6.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9.jpeg"/><Relationship Id="rId5" Type="http://schemas.openxmlformats.org/officeDocument/2006/relationships/image" Target="../media/image12.jpeg"/><Relationship Id="rId4" Type="http://schemas.microsoft.com/office/2007/relationships/hdphoto" Target="../media/hdphoto1.wdp"/></Relationships>
</file>

<file path=ppt/slideLayouts/_rels/slideLayout2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6" Type="http://schemas.microsoft.com/office/2007/relationships/hdphoto" Target="../media/hdphoto1.wdp"/><Relationship Id="rId5" Type="http://schemas.openxmlformats.org/officeDocument/2006/relationships/image" Target="../media/image7.png"/><Relationship Id="rId10" Type="http://schemas.openxmlformats.org/officeDocument/2006/relationships/image" Target="../media/image9.jpeg"/><Relationship Id="rId4" Type="http://schemas.openxmlformats.org/officeDocument/2006/relationships/image" Target="../media/image6.png"/><Relationship Id="rId9" Type="http://schemas.openxmlformats.org/officeDocument/2006/relationships/image" Target="../media/image12.jpeg"/></Relationships>
</file>

<file path=ppt/slideLayouts/_rels/slideLayout2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Master" Target="../slideMasters/slideMaster1.xml"/><Relationship Id="rId4" Type="http://schemas.microsoft.com/office/2007/relationships/hdphoto" Target="../media/hdphoto2.wdp"/></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 Default Color">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0">
                <a:srgbClr val="1D3064"/>
              </a:gs>
              <a:gs pos="50000">
                <a:srgbClr val="1D3064"/>
              </a:gs>
              <a:gs pos="100000">
                <a:schemeClr val="tx2"/>
              </a:gs>
            </a:gsLst>
            <a:lin ang="108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0">
                <a:srgbClr val="1D3064"/>
              </a:gs>
              <a:gs pos="50000">
                <a:srgbClr val="1D3064"/>
              </a:gs>
              <a:gs pos="100000">
                <a:schemeClr val="tx2"/>
              </a:gs>
            </a:gsLst>
            <a:lin ang="10800000" scaled="1"/>
          </a:gradFill>
          <a:ln>
            <a:noFill/>
          </a:ln>
        </p:spPr>
        <p:txBody>
          <a:bodyPr vert="horz" wrap="square" lIns="91440" tIns="45720" rIns="91440" bIns="45720" numCol="1" anchor="t" anchorCtr="0" compatLnSpc="1">
            <a:prstTxWarp prst="textNoShape">
              <a:avLst/>
            </a:prstTxWarp>
          </a:bodyPr>
          <a:lstStyle/>
          <a:p>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0">
                      <a:srgbClr val="1D3064"/>
                    </a:gs>
                    <a:gs pos="100000">
                      <a:schemeClr val="tx2"/>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0" name="Picture 19">
            <a:extLst>
              <a:ext uri="{FF2B5EF4-FFF2-40B4-BE49-F238E27FC236}">
                <a16:creationId xmlns:a16="http://schemas.microsoft.com/office/drawing/2014/main" id="{E0042908-6588-4C7A-9615-8D5899E8A9FA}"/>
              </a:ext>
            </a:extLst>
          </p:cNvPr>
          <p:cNvPicPr>
            <a:picLocks noChangeAspect="1"/>
          </p:cNvPicPr>
          <p:nvPr userDrawn="1"/>
        </p:nvPicPr>
        <p:blipFill rotWithShape="1">
          <a:blip r:embed="rId10">
            <a:extLst>
              <a:ext uri="{28A0092B-C50C-407E-A947-70E740481C1C}">
                <a14:useLocalDpi xmlns:a14="http://schemas.microsoft.com/office/drawing/2010/main" val="0"/>
              </a:ext>
            </a:extLst>
          </a:blip>
          <a:srcRect l="144383" t="-16142" r="-144383" b="22103"/>
          <a:stretch/>
        </p:blipFill>
        <p:spPr>
          <a:xfrm>
            <a:off x="1834747" y="3985791"/>
            <a:ext cx="3075940" cy="2892592"/>
          </a:xfrm>
          <a:prstGeom prst="rect">
            <a:avLst/>
          </a:prstGeom>
        </p:spPr>
      </p:pic>
      <p:pic>
        <p:nvPicPr>
          <p:cNvPr id="36" name="Picture 35" descr="User icon Royalty Free Vector Image - VectorStock">
            <a:extLst>
              <a:ext uri="{FF2B5EF4-FFF2-40B4-BE49-F238E27FC236}">
                <a16:creationId xmlns:a16="http://schemas.microsoft.com/office/drawing/2014/main" id="{3C805A05-DDF6-4BA6-8EDB-D97128A43BFF}"/>
              </a:ext>
            </a:extLst>
          </p:cNvPr>
          <p:cNvPicPr>
            <a:picLocks noChangeAspect="1" noChangeArrowheads="1"/>
          </p:cNvPicPr>
          <p:nvPr userDrawn="1"/>
        </p:nvPicPr>
        <p:blipFill>
          <a:blip r:embed="rId11"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7" name="Picture Placeholder 36">
            <a:extLst>
              <a:ext uri="{FF2B5EF4-FFF2-40B4-BE49-F238E27FC236}">
                <a16:creationId xmlns:a16="http://schemas.microsoft.com/office/drawing/2014/main" id="{C4AACC20-C1A0-45ED-8640-28D84A9F84E1}"/>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35705932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Complete Blanck">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9D71C1D1-D056-4C60-9F03-E6291617B71F}"/>
              </a:ext>
            </a:extLst>
          </p:cNvPr>
          <p:cNvSpPr txBox="1"/>
          <p:nvPr userDrawn="1"/>
        </p:nvSpPr>
        <p:spPr>
          <a:xfrm>
            <a:off x="375920" y="457200"/>
            <a:ext cx="4185761" cy="523220"/>
          </a:xfrm>
          <a:prstGeom prst="rect">
            <a:avLst/>
          </a:prstGeom>
          <a:noFill/>
        </p:spPr>
        <p:txBody>
          <a:bodyPr wrap="none" rtlCol="0">
            <a:spAutoFit/>
          </a:bodyPr>
          <a:lstStyle/>
          <a:p>
            <a:r>
              <a:rPr lang="en-US" sz="2800" dirty="0">
                <a:solidFill>
                  <a:srgbClr val="FF0000"/>
                </a:solidFill>
              </a:rPr>
              <a:t>How to Crop Circular Photo?</a:t>
            </a:r>
          </a:p>
        </p:txBody>
      </p:sp>
      <p:sp>
        <p:nvSpPr>
          <p:cNvPr id="11" name="Picture Placeholder 10">
            <a:extLst>
              <a:ext uri="{FF2B5EF4-FFF2-40B4-BE49-F238E27FC236}">
                <a16:creationId xmlns:a16="http://schemas.microsoft.com/office/drawing/2014/main" id="{E0451329-7800-417A-9D19-D93464C6306C}"/>
              </a:ext>
            </a:extLst>
          </p:cNvPr>
          <p:cNvSpPr>
            <a:spLocks noGrp="1"/>
          </p:cNvSpPr>
          <p:nvPr>
            <p:ph type="pic" sz="quarter" idx="10"/>
          </p:nvPr>
        </p:nvSpPr>
        <p:spPr>
          <a:xfrm>
            <a:off x="4013200" y="1808163"/>
            <a:ext cx="3890962" cy="3890962"/>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p:spPr>
        <p:txBody>
          <a:bodyPr wrap="square">
            <a:noAutofit/>
          </a:bodyPr>
          <a:lstStyle/>
          <a:p>
            <a:endParaRPr lang="en-US"/>
          </a:p>
        </p:txBody>
      </p:sp>
    </p:spTree>
    <p:extLst>
      <p:ext uri="{BB962C8B-B14F-4D97-AF65-F5344CB8AC3E}">
        <p14:creationId xmlns:p14="http://schemas.microsoft.com/office/powerpoint/2010/main" val="40033120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lide - Teal">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4">
                  <a:lumMod val="50000"/>
                </a:schemeClr>
              </a:gs>
              <a:gs pos="100000">
                <a:srgbClr val="009788"/>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4">
                  <a:lumMod val="50000"/>
                </a:schemeClr>
              </a:gs>
              <a:gs pos="100000">
                <a:srgbClr val="009788"/>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4">
                        <a:lumMod val="50000"/>
                      </a:schemeClr>
                    </a:gs>
                    <a:gs pos="100000">
                      <a:srgbClr val="009788"/>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0" name="Picture 19" descr="User icon Royalty Free Vector Image - VectorStock">
            <a:extLst>
              <a:ext uri="{FF2B5EF4-FFF2-40B4-BE49-F238E27FC236}">
                <a16:creationId xmlns:a16="http://schemas.microsoft.com/office/drawing/2014/main" id="{4A8E0F54-DC01-449D-B951-DC7CBAFD9546}"/>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21" name="Picture Placeholder 20">
            <a:extLst>
              <a:ext uri="{FF2B5EF4-FFF2-40B4-BE49-F238E27FC236}">
                <a16:creationId xmlns:a16="http://schemas.microsoft.com/office/drawing/2014/main" id="{65D60AFC-04BC-4FCA-A89D-6FCD04B6DC35}"/>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27088808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 Cya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2">
                  <a:lumMod val="50000"/>
                </a:schemeClr>
              </a:gs>
              <a:gs pos="100000">
                <a:schemeClr val="accent2"/>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2">
                  <a:lumMod val="50000"/>
                </a:schemeClr>
              </a:gs>
              <a:gs pos="100000">
                <a:schemeClr val="accent2"/>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2">
                        <a:lumMod val="50000"/>
                      </a:schemeClr>
                    </a:gs>
                    <a:gs pos="100000">
                      <a:schemeClr val="accent2"/>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30" name="Picture 29" descr="User icon Royalty Free Vector Image - VectorStock">
            <a:extLst>
              <a:ext uri="{FF2B5EF4-FFF2-40B4-BE49-F238E27FC236}">
                <a16:creationId xmlns:a16="http://schemas.microsoft.com/office/drawing/2014/main" id="{5F55812D-505A-4B1A-9EB5-16DCD08F2B82}"/>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4" name="Picture Placeholder 33">
            <a:extLst>
              <a:ext uri="{FF2B5EF4-FFF2-40B4-BE49-F238E27FC236}">
                <a16:creationId xmlns:a16="http://schemas.microsoft.com/office/drawing/2014/main" id="{0974588E-8956-4BF5-BF58-B7E42070A56A}"/>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7645704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 Light Gree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3">
                  <a:lumMod val="50000"/>
                </a:schemeClr>
              </a:gs>
              <a:gs pos="100000">
                <a:schemeClr val="accent3"/>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3">
                  <a:lumMod val="50000"/>
                </a:schemeClr>
              </a:gs>
              <a:gs pos="100000">
                <a:schemeClr val="accent3"/>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3">
                        <a:lumMod val="50000"/>
                      </a:schemeClr>
                    </a:gs>
                    <a:gs pos="100000">
                      <a:schemeClr val="accent3"/>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AE6570A8-081D-45CE-A0DD-F78F5EDB0F9B}"/>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0B000B32-CB56-440D-9FAE-7DE703A93A02}"/>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7850339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lide - Amber">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5">
                  <a:lumMod val="50000"/>
                </a:schemeClr>
              </a:gs>
              <a:gs pos="100000">
                <a:schemeClr val="accent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5">
                  <a:lumMod val="50000"/>
                </a:schemeClr>
              </a:gs>
              <a:gs pos="100000">
                <a:schemeClr val="accent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5">
                        <a:lumMod val="75000"/>
                      </a:schemeClr>
                    </a:gs>
                    <a:gs pos="100000">
                      <a:schemeClr val="accent5"/>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00C9ED70-1CC8-4EF2-BE10-AAFE24AAC5D7}"/>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7FD1CDD6-829C-4C5B-BFB7-74153A66FF24}"/>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6158597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 Maroo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6">
                        <a:lumMod val="50000"/>
                      </a:schemeClr>
                    </a:gs>
                    <a:gs pos="100000">
                      <a:schemeClr val="accent6"/>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80BF4AFD-B365-46D4-AAC5-485DFA5A7D42}"/>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2BC70C35-8BA7-4D49-9AF7-DC36FAB8FDA3}"/>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27316259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Slide - Blue Gray">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273238"/>
              </a:gs>
              <a:gs pos="100000">
                <a:srgbClr val="607D8B"/>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273238"/>
              </a:gs>
              <a:gs pos="100000">
                <a:srgbClr val="607D8B"/>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273238"/>
                    </a:gs>
                    <a:gs pos="100000">
                      <a:srgbClr val="607D8B"/>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AEB45C91-0DA6-4973-9AEA-FF1388508ACC}"/>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F70CF6D9-DDB4-41AA-BB82-F8ED04AD8BC1}"/>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37518816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Slide - Brow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3E2622"/>
              </a:gs>
              <a:gs pos="100000">
                <a:srgbClr val="79554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3E2622"/>
              </a:gs>
              <a:gs pos="100000">
                <a:srgbClr val="79554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3E2622"/>
                    </a:gs>
                    <a:gs pos="100000">
                      <a:srgbClr val="795547"/>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7E386D9D-B92A-4F40-9089-A1FD00CD3874}"/>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DA295F85-D43D-42E5-9539-A471116A43B0}"/>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180652624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lide - Deep Puple">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301B92"/>
              </a:gs>
              <a:gs pos="100000">
                <a:srgbClr val="673BB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301B92"/>
              </a:gs>
              <a:gs pos="100000">
                <a:srgbClr val="673BB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301B92"/>
                    </a:gs>
                    <a:gs pos="100000">
                      <a:srgbClr val="673BB7"/>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BE300026-40E8-4FB1-998A-9CEB5F7A1B84}"/>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DB3B5E9B-B4F0-4E85-954A-F7CC04BBF24C}"/>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401228099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lide - Blue">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0E47A1"/>
              </a:gs>
              <a:gs pos="100000">
                <a:srgbClr val="03A9F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0E47A1"/>
              </a:gs>
              <a:gs pos="100000">
                <a:srgbClr val="03A9F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0E47A1"/>
                    </a:gs>
                    <a:gs pos="100000">
                      <a:srgbClr val="03A9F5"/>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C3A13D11-EC6C-4E81-AD83-7AC73D273FD4}"/>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85035EF3-F5FB-41C2-A0BE-B3AEF7556ABD}"/>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25328075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 Logo on TR">
    <p:spTree>
      <p:nvGrpSpPr>
        <p:cNvPr id="1" name=""/>
        <p:cNvGrpSpPr/>
        <p:nvPr/>
      </p:nvGrpSpPr>
      <p:grpSpPr>
        <a:xfrm>
          <a:off x="0" y="0"/>
          <a:ext cx="0" cy="0"/>
          <a:chOff x="0" y="0"/>
          <a:chExt cx="0" cy="0"/>
        </a:xfrm>
      </p:grpSpPr>
      <p:sp>
        <p:nvSpPr>
          <p:cNvPr id="17" name="Rectangle: Rounded Corners 16">
            <a:extLst>
              <a:ext uri="{FF2B5EF4-FFF2-40B4-BE49-F238E27FC236}">
                <a16:creationId xmlns:a16="http://schemas.microsoft.com/office/drawing/2014/main"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ate Placeholder 1">
            <a:extLst>
              <a:ext uri="{FF2B5EF4-FFF2-40B4-BE49-F238E27FC236}">
                <a16:creationId xmlns:a16="http://schemas.microsoft.com/office/drawing/2014/main"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2" name="Footer Placeholder 2">
            <a:extLst>
              <a:ext uri="{FF2B5EF4-FFF2-40B4-BE49-F238E27FC236}">
                <a16:creationId xmlns:a16="http://schemas.microsoft.com/office/drawing/2014/main" id="{BF2BE79E-EA17-4AB9-8CB5-714A52A6B2F5}"/>
              </a:ext>
            </a:extLst>
          </p:cNvPr>
          <p:cNvSpPr txBox="1">
            <a:spLocks/>
          </p:cNvSpPr>
          <p:nvPr userDrawn="1"/>
        </p:nvSpPr>
        <p:spPr>
          <a:xfrm>
            <a:off x="3386138" y="6603999"/>
            <a:ext cx="5224460" cy="323927"/>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3" name="Slide Number Placeholder 3">
            <a:extLst>
              <a:ext uri="{FF2B5EF4-FFF2-40B4-BE49-F238E27FC236}">
                <a16:creationId xmlns:a16="http://schemas.microsoft.com/office/drawing/2014/main"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a16="http://schemas.microsoft.com/office/drawing/2014/main" id="{ACB01872-4321-4181-A609-1C503C074C10}"/>
              </a:ext>
            </a:extLst>
          </p:cNvPr>
          <p:cNvPicPr preferRelativeResize="0"/>
          <p:nvPr userDrawn="1"/>
        </p:nvPicPr>
        <p:blipFill rotWithShape="1">
          <a:blip r:embed="rId2">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sp>
        <p:nvSpPr>
          <p:cNvPr id="3" name="Content Placeholder 2">
            <a:extLst>
              <a:ext uri="{FF2B5EF4-FFF2-40B4-BE49-F238E27FC236}">
                <a16:creationId xmlns:a16="http://schemas.microsoft.com/office/drawing/2014/main" id="{DC6F4971-704E-42EF-A852-52D75741FB7C}"/>
              </a:ext>
            </a:extLst>
          </p:cNvPr>
          <p:cNvSpPr>
            <a:spLocks noGrp="1"/>
          </p:cNvSpPr>
          <p:nvPr>
            <p:ph idx="1"/>
          </p:nvPr>
        </p:nvSpPr>
        <p:spPr>
          <a:xfrm>
            <a:off x="131178" y="861192"/>
            <a:ext cx="11929641" cy="5590565"/>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0" name="Straight Connector 19">
            <a:extLst>
              <a:ext uri="{FF2B5EF4-FFF2-40B4-BE49-F238E27FC236}">
                <a16:creationId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663331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lide - Red">
    <p:spTree>
      <p:nvGrpSpPr>
        <p:cNvPr id="1" name=""/>
        <p:cNvGrpSpPr/>
        <p:nvPr/>
      </p:nvGrpSpPr>
      <p:grpSpPr>
        <a:xfrm>
          <a:off x="0" y="0"/>
          <a:ext cx="0" cy="0"/>
          <a:chOff x="0" y="0"/>
          <a:chExt cx="0" cy="0"/>
        </a:xfrm>
      </p:grpSpPr>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B71B1C"/>
              </a:gs>
              <a:gs pos="100000">
                <a:srgbClr val="ED524F"/>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B71B1C"/>
              </a:gs>
              <a:gs pos="100000">
                <a:srgbClr val="ED524F"/>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endParaRPr lang="en-US" dirty="0"/>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B71B1C"/>
                    </a:gs>
                    <a:gs pos="100000">
                      <a:srgbClr val="ED524F"/>
                    </a:gs>
                  </a:gsLst>
                  <a:lin ang="0" scaled="1"/>
                  <a:tileRect/>
                </a:gradFill>
                <a:effectLst/>
                <a:latin typeface="+mn-lt"/>
                <a:ea typeface="+mn-ea"/>
                <a:cs typeface="+mn-cs"/>
              </a:defRPr>
            </a:lvl1pPr>
          </a:lstStyle>
          <a:p>
            <a:pPr lvl="0"/>
            <a:endParaRPr lang="en-US" dirty="0"/>
          </a:p>
        </p:txBody>
      </p:sp>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3" cstate="print">
            <a:extLst>
              <a:ext uri="{BEBA8EAE-BF5A-486C-A8C5-ECC9F3942E4B}">
                <a14:imgProps xmlns:a14="http://schemas.microsoft.com/office/drawing/2010/main">
                  <a14:imgLayer r:embed="rId4">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endParaRPr lang="en-US" dirty="0"/>
          </a:p>
        </p:txBody>
      </p:sp>
      <p:pic>
        <p:nvPicPr>
          <p:cNvPr id="31" name="Picture 30">
            <a:extLst>
              <a:ext uri="{FF2B5EF4-FFF2-40B4-BE49-F238E27FC236}">
                <a16:creationId xmlns:a16="http://schemas.microsoft.com/office/drawing/2014/main" id="{77B7B864-C091-4493-B14B-F5B61B586EED}"/>
              </a:ext>
            </a:extLst>
          </p:cNvPr>
          <p:cNvPicPr>
            <a:picLocks noChangeAspect="1"/>
          </p:cNvPicPr>
          <p:nvPr userDrawn="1"/>
        </p:nvPicPr>
        <p:blipFill>
          <a:blip r:embed="rId5" cstate="print">
            <a:extLst>
              <a:ext uri="{28A0092B-C50C-407E-A947-70E740481C1C}">
                <a14:useLocalDpi xmlns:a14="http://schemas.microsoft.com/office/drawing/2010/main" val="0"/>
              </a:ext>
            </a:extLst>
          </a:blip>
          <a:srcRect l="24746" t="7575" r="25761" b="18186"/>
          <a:stretch>
            <a:fillRect/>
          </a:stretch>
        </p:blipFill>
        <p:spPr>
          <a:xfrm>
            <a:off x="356499" y="5214354"/>
            <a:ext cx="1354234" cy="1354234"/>
          </a:xfrm>
          <a:custGeom>
            <a:avLst/>
            <a:gdLst>
              <a:gd name="connsiteX0" fmla="*/ 2286000 w 4572000"/>
              <a:gd name="connsiteY0" fmla="*/ 0 h 4572000"/>
              <a:gd name="connsiteX1" fmla="*/ 4572000 w 4572000"/>
              <a:gd name="connsiteY1" fmla="*/ 2286000 h 4572000"/>
              <a:gd name="connsiteX2" fmla="*/ 2286000 w 4572000"/>
              <a:gd name="connsiteY2" fmla="*/ 4572000 h 4572000"/>
              <a:gd name="connsiteX3" fmla="*/ 0 w 4572000"/>
              <a:gd name="connsiteY3" fmla="*/ 2286000 h 4572000"/>
              <a:gd name="connsiteX4" fmla="*/ 2286000 w 4572000"/>
              <a:gd name="connsiteY4" fmla="*/ 0 h 4572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2000" h="4572000">
                <a:moveTo>
                  <a:pt x="2286000" y="0"/>
                </a:moveTo>
                <a:cubicBezTo>
                  <a:pt x="3548523" y="0"/>
                  <a:pt x="4572000" y="1023477"/>
                  <a:pt x="4572000" y="2286000"/>
                </a:cubicBezTo>
                <a:cubicBezTo>
                  <a:pt x="4572000" y="3548523"/>
                  <a:pt x="3548523" y="4572000"/>
                  <a:pt x="2286000" y="4572000"/>
                </a:cubicBezTo>
                <a:cubicBezTo>
                  <a:pt x="1023477" y="4572000"/>
                  <a:pt x="0" y="3548523"/>
                  <a:pt x="0" y="2286000"/>
                </a:cubicBezTo>
                <a:cubicBezTo>
                  <a:pt x="0" y="1023477"/>
                  <a:pt x="1023477" y="0"/>
                  <a:pt x="2286000" y="0"/>
                </a:cubicBezTo>
                <a:close/>
              </a:path>
            </a:pathLst>
          </a:custGeom>
          <a:noFill/>
          <a:ln w="6350">
            <a:solidFill>
              <a:schemeClr val="bg1">
                <a:lumMod val="65000"/>
              </a:schemeClr>
            </a:solidFill>
          </a:ln>
          <a:effectLst/>
        </p:spPr>
      </p:pic>
      <p:pic>
        <p:nvPicPr>
          <p:cNvPr id="21" name="Picture 20" descr="User icon Royalty Free Vector Image - VectorStock">
            <a:extLst>
              <a:ext uri="{FF2B5EF4-FFF2-40B4-BE49-F238E27FC236}">
                <a16:creationId xmlns:a16="http://schemas.microsoft.com/office/drawing/2014/main" id="{177B86E9-222D-4757-BE64-59540DB794E6}"/>
              </a:ext>
            </a:extLst>
          </p:cNvPr>
          <p:cNvPicPr>
            <a:picLocks noChangeAspect="1" noChangeArrowheads="1"/>
          </p:cNvPicPr>
          <p:nvPr userDrawn="1"/>
        </p:nvPicPr>
        <p:blipFill>
          <a:blip r:embed="rId6"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8ABCD18B-D4E0-41E4-8162-7E83CB11DAE0}"/>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dirty="0"/>
          </a:p>
        </p:txBody>
      </p:sp>
      <p:pic>
        <p:nvPicPr>
          <p:cNvPr id="33" name="Picture 32"/>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8295842" y="2037549"/>
            <a:ext cx="3718718" cy="2037146"/>
          </a:xfrm>
          <a:prstGeom prst="rect">
            <a:avLst/>
          </a:prstGeom>
        </p:spPr>
      </p:pic>
    </p:spTree>
    <p:extLst>
      <p:ext uri="{BB962C8B-B14F-4D97-AF65-F5344CB8AC3E}">
        <p14:creationId xmlns:p14="http://schemas.microsoft.com/office/powerpoint/2010/main" val="376513194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Title Slide - Red">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B71B1C"/>
              </a:gs>
              <a:gs pos="100000">
                <a:srgbClr val="ED524F"/>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sp>
        <p:nvSpPr>
          <p:cNvPr id="41" name="Hexagon 40"/>
          <p:cNvSpPr/>
          <p:nvPr userDrawn="1"/>
        </p:nvSpPr>
        <p:spPr>
          <a:xfrm rot="5400000">
            <a:off x="4309292" y="1717040"/>
            <a:ext cx="3461658" cy="2984188"/>
          </a:xfrm>
          <a:prstGeom prst="hexagon">
            <a:avLst/>
          </a:prstGeom>
          <a:solidFill>
            <a:schemeClr val="bg1">
              <a:lumMod val="95000"/>
            </a:schemeClr>
          </a:solidFill>
          <a:ln w="57150">
            <a:solidFill>
              <a:schemeClr val="accent6"/>
            </a:solidFill>
            <a:prstDash val="lgDash"/>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p>
        </p:txBody>
      </p:sp>
      <p:sp>
        <p:nvSpPr>
          <p:cNvPr id="42" name="TextBox 41"/>
          <p:cNvSpPr txBox="1"/>
          <p:nvPr userDrawn="1"/>
        </p:nvSpPr>
        <p:spPr>
          <a:xfrm>
            <a:off x="5014038" y="2239638"/>
            <a:ext cx="2052165" cy="1938992"/>
          </a:xfrm>
          <a:prstGeom prst="rect">
            <a:avLst/>
          </a:prstGeom>
          <a:noFill/>
        </p:spPr>
        <p:txBody>
          <a:bodyPr wrap="none" rtlCol="0">
            <a:spAutoFit/>
          </a:bodyPr>
          <a:lstStyle/>
          <a:p>
            <a:pPr algn="ctr"/>
            <a:r>
              <a:rPr lang="en-US" sz="6000" b="1" i="1" dirty="0"/>
              <a:t>Thank</a:t>
            </a:r>
          </a:p>
          <a:p>
            <a:pPr algn="ctr"/>
            <a:r>
              <a:rPr lang="en-US" sz="6000" b="1" i="1" dirty="0"/>
              <a:t>You</a:t>
            </a:r>
          </a:p>
        </p:txBody>
      </p:sp>
      <p:sp>
        <p:nvSpPr>
          <p:cNvPr id="43" name="Rectangle 42"/>
          <p:cNvSpPr/>
          <p:nvPr userDrawn="1"/>
        </p:nvSpPr>
        <p:spPr>
          <a:xfrm>
            <a:off x="7678346" y="2221532"/>
            <a:ext cx="4513654" cy="195169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44" name="Rectangle 43"/>
          <p:cNvSpPr/>
          <p:nvPr userDrawn="1"/>
        </p:nvSpPr>
        <p:spPr>
          <a:xfrm>
            <a:off x="0" y="2221532"/>
            <a:ext cx="4402106" cy="195169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46" name="TextBox 45">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47"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B71B1C"/>
              </a:gs>
              <a:gs pos="100000">
                <a:srgbClr val="ED524F"/>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cxnSp>
        <p:nvCxnSpPr>
          <p:cNvPr id="48" name="Straight Connector 47">
            <a:extLst>
              <a:ext uri="{FF2B5EF4-FFF2-40B4-BE49-F238E27FC236}">
                <a16:creationId xmlns:a16="http://schemas.microsoft.com/office/drawing/2014/main" id="{E79C5D16-8087-4587-9A0A-A0570C73E0E7}"/>
              </a:ext>
            </a:extLst>
          </p:cNvPr>
          <p:cNvCxnSpPr/>
          <p:nvPr userDrawn="1"/>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49" name="Picture 48">
            <a:extLst>
              <a:ext uri="{FF2B5EF4-FFF2-40B4-BE49-F238E27FC236}">
                <a16:creationId xmlns:a16="http://schemas.microsoft.com/office/drawing/2014/main" id="{9812EDA6-C656-492A-A9CA-44B03C639132}"/>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50" name="Picture 49">
            <a:extLst>
              <a:ext uri="{FF2B5EF4-FFF2-40B4-BE49-F238E27FC236}">
                <a16:creationId xmlns:a16="http://schemas.microsoft.com/office/drawing/2014/main" id="{627AEF91-6492-4B0C-A844-2296473B58DE}"/>
              </a:ext>
            </a:extLst>
          </p:cNvPr>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51" name="Text Placeholder 2">
            <a:extLst>
              <a:ext uri="{FF2B5EF4-FFF2-40B4-BE49-F238E27FC236}">
                <a16:creationId xmlns:a16="http://schemas.microsoft.com/office/drawing/2014/main" id="{828AA7FF-D902-41DB-A12A-45135201E8C2}"/>
              </a:ext>
            </a:extLst>
          </p:cNvPr>
          <p:cNvSpPr>
            <a:spLocks noGrp="1"/>
          </p:cNvSpPr>
          <p:nvPr>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52" name="Text Placeholder 2">
            <a:extLst>
              <a:ext uri="{FF2B5EF4-FFF2-40B4-BE49-F238E27FC236}">
                <a16:creationId xmlns:a16="http://schemas.microsoft.com/office/drawing/2014/main" id="{F1EDDD62-43C6-4DEE-BBD9-CD0004E7EB03}"/>
              </a:ext>
            </a:extLst>
          </p:cNvPr>
          <p:cNvSpPr>
            <a:spLocks noGrp="1"/>
          </p:cNvSpPr>
          <p:nvPr>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56"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7"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B71B1C"/>
                    </a:gs>
                    <a:gs pos="100000">
                      <a:srgbClr val="ED524F"/>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8" name="Picture 57">
            <a:extLst>
              <a:ext uri="{FF2B5EF4-FFF2-40B4-BE49-F238E27FC236}">
                <a16:creationId xmlns:a16="http://schemas.microsoft.com/office/drawing/2014/main" id="{77B7B864-C091-4493-B14B-F5B61B586EED}"/>
              </a:ext>
            </a:extLst>
          </p:cNvPr>
          <p:cNvPicPr>
            <a:picLocks noChangeAspect="1"/>
          </p:cNvPicPr>
          <p:nvPr userDrawn="1"/>
        </p:nvPicPr>
        <p:blipFill>
          <a:blip r:embed="rId9" cstate="print">
            <a:extLst>
              <a:ext uri="{28A0092B-C50C-407E-A947-70E740481C1C}">
                <a14:useLocalDpi xmlns:a14="http://schemas.microsoft.com/office/drawing/2010/main" val="0"/>
              </a:ext>
            </a:extLst>
          </a:blip>
          <a:srcRect l="24746" t="7575" r="25761" b="18186"/>
          <a:stretch>
            <a:fillRect/>
          </a:stretch>
        </p:blipFill>
        <p:spPr>
          <a:xfrm>
            <a:off x="356499" y="5214354"/>
            <a:ext cx="1354234" cy="1354234"/>
          </a:xfrm>
          <a:custGeom>
            <a:avLst/>
            <a:gdLst>
              <a:gd name="connsiteX0" fmla="*/ 2286000 w 4572000"/>
              <a:gd name="connsiteY0" fmla="*/ 0 h 4572000"/>
              <a:gd name="connsiteX1" fmla="*/ 4572000 w 4572000"/>
              <a:gd name="connsiteY1" fmla="*/ 2286000 h 4572000"/>
              <a:gd name="connsiteX2" fmla="*/ 2286000 w 4572000"/>
              <a:gd name="connsiteY2" fmla="*/ 4572000 h 4572000"/>
              <a:gd name="connsiteX3" fmla="*/ 0 w 4572000"/>
              <a:gd name="connsiteY3" fmla="*/ 2286000 h 4572000"/>
              <a:gd name="connsiteX4" fmla="*/ 2286000 w 4572000"/>
              <a:gd name="connsiteY4" fmla="*/ 0 h 4572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2000" h="4572000">
                <a:moveTo>
                  <a:pt x="2286000" y="0"/>
                </a:moveTo>
                <a:cubicBezTo>
                  <a:pt x="3548523" y="0"/>
                  <a:pt x="4572000" y="1023477"/>
                  <a:pt x="4572000" y="2286000"/>
                </a:cubicBezTo>
                <a:cubicBezTo>
                  <a:pt x="4572000" y="3548523"/>
                  <a:pt x="3548523" y="4572000"/>
                  <a:pt x="2286000" y="4572000"/>
                </a:cubicBezTo>
                <a:cubicBezTo>
                  <a:pt x="1023477" y="4572000"/>
                  <a:pt x="0" y="3548523"/>
                  <a:pt x="0" y="2286000"/>
                </a:cubicBezTo>
                <a:cubicBezTo>
                  <a:pt x="0" y="1023477"/>
                  <a:pt x="1023477" y="0"/>
                  <a:pt x="2286000" y="0"/>
                </a:cubicBezTo>
                <a:close/>
              </a:path>
            </a:pathLst>
          </a:custGeom>
          <a:noFill/>
          <a:ln w="6350">
            <a:solidFill>
              <a:schemeClr val="bg1">
                <a:lumMod val="65000"/>
              </a:schemeClr>
            </a:solidFill>
          </a:ln>
          <a:effectLst/>
        </p:spPr>
      </p:pic>
      <p:pic>
        <p:nvPicPr>
          <p:cNvPr id="59" name="Picture 58" descr="User icon Royalty Free Vector Image - VectorStock">
            <a:extLst>
              <a:ext uri="{FF2B5EF4-FFF2-40B4-BE49-F238E27FC236}">
                <a16:creationId xmlns:a16="http://schemas.microsoft.com/office/drawing/2014/main" id="{177B86E9-222D-4757-BE64-59540DB794E6}"/>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60" name="Picture Placeholder 29">
            <a:extLst>
              <a:ext uri="{FF2B5EF4-FFF2-40B4-BE49-F238E27FC236}">
                <a16:creationId xmlns:a16="http://schemas.microsoft.com/office/drawing/2014/main" id="{8ABCD18B-D4E0-41E4-8162-7E83CB11DAE0}"/>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235368692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Slide - Pink">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890E4F"/>
              </a:gs>
              <a:gs pos="100000">
                <a:srgbClr val="D81A60"/>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890E4F"/>
              </a:gs>
              <a:gs pos="100000">
                <a:srgbClr val="D81A60"/>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890E4F"/>
                    </a:gs>
                    <a:gs pos="100000">
                      <a:srgbClr val="D81A60"/>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A2F1AAAC-C051-4A31-837B-4A9977722A44}"/>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ADF34BDA-AFB4-4120-81EF-C0AB56D388CB}"/>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11705025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 Logo on BR">
    <p:spTree>
      <p:nvGrpSpPr>
        <p:cNvPr id="1" name=""/>
        <p:cNvGrpSpPr/>
        <p:nvPr/>
      </p:nvGrpSpPr>
      <p:grpSpPr>
        <a:xfrm>
          <a:off x="0" y="0"/>
          <a:ext cx="0" cy="0"/>
          <a:chOff x="0" y="0"/>
          <a:chExt cx="0" cy="0"/>
        </a:xfrm>
      </p:grpSpPr>
      <p:sp>
        <p:nvSpPr>
          <p:cNvPr id="17" name="Rectangle: Rounded Corners 16">
            <a:extLst>
              <a:ext uri="{FF2B5EF4-FFF2-40B4-BE49-F238E27FC236}">
                <a16:creationId xmlns:a16="http://schemas.microsoft.com/office/drawing/2014/main"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ate Placeholder 1">
            <a:extLst>
              <a:ext uri="{FF2B5EF4-FFF2-40B4-BE49-F238E27FC236}">
                <a16:creationId xmlns:a16="http://schemas.microsoft.com/office/drawing/2014/main"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2" name="Footer Placeholder 2">
            <a:extLst>
              <a:ext uri="{FF2B5EF4-FFF2-40B4-BE49-F238E27FC236}">
                <a16:creationId xmlns:a16="http://schemas.microsoft.com/office/drawing/2014/main" id="{BF2BE79E-EA17-4AB9-8CB5-714A52A6B2F5}"/>
              </a:ext>
            </a:extLst>
          </p:cNvPr>
          <p:cNvSpPr txBox="1">
            <a:spLocks/>
          </p:cNvSpPr>
          <p:nvPr userDrawn="1"/>
        </p:nvSpPr>
        <p:spPr>
          <a:xfrm>
            <a:off x="3889829" y="6604000"/>
            <a:ext cx="4920341" cy="254000"/>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3" name="Slide Number Placeholder 3">
            <a:extLst>
              <a:ext uri="{FF2B5EF4-FFF2-40B4-BE49-F238E27FC236}">
                <a16:creationId xmlns:a16="http://schemas.microsoft.com/office/drawing/2014/main"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a16="http://schemas.microsoft.com/office/drawing/2014/main" id="{ACB01872-4321-4181-A609-1C503C074C10}"/>
              </a:ext>
            </a:extLst>
          </p:cNvPr>
          <p:cNvPicPr preferRelativeResize="0"/>
          <p:nvPr userDrawn="1"/>
        </p:nvPicPr>
        <p:blipFill rotWithShape="1">
          <a:blip r:embed="rId2">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sp>
        <p:nvSpPr>
          <p:cNvPr id="3" name="Content Placeholder 2">
            <a:extLst>
              <a:ext uri="{FF2B5EF4-FFF2-40B4-BE49-F238E27FC236}">
                <a16:creationId xmlns:a16="http://schemas.microsoft.com/office/drawing/2014/main" id="{DC6F4971-704E-42EF-A852-52D75741FB7C}"/>
              </a:ext>
            </a:extLst>
          </p:cNvPr>
          <p:cNvSpPr>
            <a:spLocks noGrp="1"/>
          </p:cNvSpPr>
          <p:nvPr>
            <p:ph idx="1"/>
          </p:nvPr>
        </p:nvSpPr>
        <p:spPr>
          <a:xfrm>
            <a:off x="195188" y="861193"/>
            <a:ext cx="11929641" cy="5590565"/>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0" name="Straight Connector 19">
            <a:extLst>
              <a:ext uri="{FF2B5EF4-FFF2-40B4-BE49-F238E27FC236}">
                <a16:creationId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27612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 Logo on BL">
    <p:spTree>
      <p:nvGrpSpPr>
        <p:cNvPr id="1" name=""/>
        <p:cNvGrpSpPr/>
        <p:nvPr/>
      </p:nvGrpSpPr>
      <p:grpSpPr>
        <a:xfrm>
          <a:off x="0" y="0"/>
          <a:ext cx="0" cy="0"/>
          <a:chOff x="0" y="0"/>
          <a:chExt cx="0" cy="0"/>
        </a:xfrm>
      </p:grpSpPr>
      <p:sp>
        <p:nvSpPr>
          <p:cNvPr id="17" name="Rectangle: Rounded Corners 16">
            <a:extLst>
              <a:ext uri="{FF2B5EF4-FFF2-40B4-BE49-F238E27FC236}">
                <a16:creationId xmlns:a16="http://schemas.microsoft.com/office/drawing/2014/main"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ate Placeholder 1">
            <a:extLst>
              <a:ext uri="{FF2B5EF4-FFF2-40B4-BE49-F238E27FC236}">
                <a16:creationId xmlns:a16="http://schemas.microsoft.com/office/drawing/2014/main"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2" name="Footer Placeholder 2">
            <a:extLst>
              <a:ext uri="{FF2B5EF4-FFF2-40B4-BE49-F238E27FC236}">
                <a16:creationId xmlns:a16="http://schemas.microsoft.com/office/drawing/2014/main" id="{BF2BE79E-EA17-4AB9-8CB5-714A52A6B2F5}"/>
              </a:ext>
            </a:extLst>
          </p:cNvPr>
          <p:cNvSpPr txBox="1">
            <a:spLocks/>
          </p:cNvSpPr>
          <p:nvPr userDrawn="1"/>
        </p:nvSpPr>
        <p:spPr>
          <a:xfrm>
            <a:off x="3889829" y="6603999"/>
            <a:ext cx="4920342" cy="254001"/>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3" name="Slide Number Placeholder 3">
            <a:extLst>
              <a:ext uri="{FF2B5EF4-FFF2-40B4-BE49-F238E27FC236}">
                <a16:creationId xmlns:a16="http://schemas.microsoft.com/office/drawing/2014/main"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a16="http://schemas.microsoft.com/office/drawing/2014/main" id="{ACB01872-4321-4181-A609-1C503C074C10}"/>
              </a:ext>
            </a:extLst>
          </p:cNvPr>
          <p:cNvPicPr preferRelativeResize="0"/>
          <p:nvPr userDrawn="1"/>
        </p:nvPicPr>
        <p:blipFill rotWithShape="1">
          <a:blip r:embed="rId2">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sp>
        <p:nvSpPr>
          <p:cNvPr id="3" name="Content Placeholder 2">
            <a:extLst>
              <a:ext uri="{FF2B5EF4-FFF2-40B4-BE49-F238E27FC236}">
                <a16:creationId xmlns:a16="http://schemas.microsoft.com/office/drawing/2014/main" id="{DC6F4971-704E-42EF-A852-52D75741FB7C}"/>
              </a:ext>
            </a:extLst>
          </p:cNvPr>
          <p:cNvSpPr>
            <a:spLocks noGrp="1"/>
          </p:cNvSpPr>
          <p:nvPr>
            <p:ph idx="1"/>
          </p:nvPr>
        </p:nvSpPr>
        <p:spPr>
          <a:xfrm>
            <a:off x="131178" y="861192"/>
            <a:ext cx="11929641" cy="5590565"/>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0" name="Straight Connector 19">
            <a:extLst>
              <a:ext uri="{FF2B5EF4-FFF2-40B4-BE49-F238E27FC236}">
                <a16:creationId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8628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07171932-FFF4-4D27-9425-8CB5D27A92F2}"/>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r="11581" b="21180"/>
          <a:stretch/>
        </p:blipFill>
        <p:spPr>
          <a:xfrm rot="16200000">
            <a:off x="9807099" y="606901"/>
            <a:ext cx="2991808" cy="1778000"/>
          </a:xfrm>
          <a:prstGeom prst="rect">
            <a:avLst/>
          </a:prstGeom>
        </p:spPr>
      </p:pic>
      <p:pic>
        <p:nvPicPr>
          <p:cNvPr id="12" name="Picture 11">
            <a:extLst>
              <a:ext uri="{FF2B5EF4-FFF2-40B4-BE49-F238E27FC236}">
                <a16:creationId xmlns:a16="http://schemas.microsoft.com/office/drawing/2014/main" id="{1639DF2A-5426-428D-B32D-78E9191D8A0C}"/>
              </a:ext>
            </a:extLst>
          </p:cNvPr>
          <p:cNvPicPr>
            <a:picLocks noChangeAspect="1"/>
          </p:cNvPicPr>
          <p:nvPr userDrawn="1"/>
        </p:nvPicPr>
        <p:blipFill rotWithShape="1">
          <a:blip r:embed="rId3" cstate="print">
            <a:extLst>
              <a:ext uri="{BEBA8EAE-BF5A-486C-A8C5-ECC9F3942E4B}">
                <a14:imgProps xmlns:a14="http://schemas.microsoft.com/office/drawing/2010/main">
                  <a14:imgLayer r:embed="rId4">
                    <a14:imgEffect>
                      <a14:brightnessContrast contrast="-40000"/>
                    </a14:imgEffect>
                  </a14:imgLayer>
                </a14:imgProps>
              </a:ext>
              <a:ext uri="{28A0092B-C50C-407E-A947-70E740481C1C}">
                <a14:useLocalDpi xmlns:a14="http://schemas.microsoft.com/office/drawing/2010/main" val="0"/>
              </a:ext>
            </a:extLst>
          </a:blip>
          <a:srcRect l="79646" t="18062" r="2731" b="17724"/>
          <a:stretch/>
        </p:blipFill>
        <p:spPr>
          <a:xfrm>
            <a:off x="0" y="401568"/>
            <a:ext cx="543946" cy="772151"/>
          </a:xfrm>
          <a:prstGeom prst="rect">
            <a:avLst/>
          </a:prstGeom>
        </p:spPr>
      </p:pic>
      <p:sp>
        <p:nvSpPr>
          <p:cNvPr id="2" name="Title 1">
            <a:extLst>
              <a:ext uri="{FF2B5EF4-FFF2-40B4-BE49-F238E27FC236}">
                <a16:creationId xmlns:a16="http://schemas.microsoft.com/office/drawing/2014/main" id="{6B8C6168-C8A4-4660-9D38-045657B80D09}"/>
              </a:ext>
            </a:extLst>
          </p:cNvPr>
          <p:cNvSpPr>
            <a:spLocks noGrp="1"/>
          </p:cNvSpPr>
          <p:nvPr>
            <p:ph type="title" hasCustomPrompt="1"/>
          </p:nvPr>
        </p:nvSpPr>
        <p:spPr>
          <a:xfrm>
            <a:off x="831850" y="1709738"/>
            <a:ext cx="10515600" cy="2852737"/>
          </a:xfrm>
        </p:spPr>
        <p:txBody>
          <a:bodyPr anchor="b">
            <a:normAutofit/>
          </a:bodyPr>
          <a:lstStyle>
            <a:lvl1pPr>
              <a:defRPr lang="en-US" sz="6000" b="1" kern="1200" dirty="0">
                <a:gradFill flip="none" rotWithShape="1">
                  <a:gsLst>
                    <a:gs pos="0">
                      <a:srgbClr val="1D3064"/>
                    </a:gs>
                    <a:gs pos="100000">
                      <a:schemeClr val="tx2"/>
                    </a:gs>
                  </a:gsLst>
                  <a:lin ang="0" scaled="1"/>
                  <a:tileRect/>
                </a:gradFill>
                <a:effectLst/>
                <a:latin typeface="+mn-lt"/>
                <a:ea typeface="+mn-ea"/>
                <a:cs typeface="+mn-cs"/>
              </a:defRPr>
            </a:lvl1pPr>
          </a:lstStyle>
          <a:p>
            <a:r>
              <a:rPr lang="en-US" dirty="0"/>
              <a:t>Write here Section Title</a:t>
            </a:r>
          </a:p>
        </p:txBody>
      </p:sp>
      <p:sp>
        <p:nvSpPr>
          <p:cNvPr id="3" name="Text Placeholder 2">
            <a:extLst>
              <a:ext uri="{FF2B5EF4-FFF2-40B4-BE49-F238E27FC236}">
                <a16:creationId xmlns:a16="http://schemas.microsoft.com/office/drawing/2014/main" id="{566C89DA-344D-4448-822C-2826084EF127}"/>
              </a:ext>
            </a:extLst>
          </p:cNvPr>
          <p:cNvSpPr>
            <a:spLocks noGrp="1"/>
          </p:cNvSpPr>
          <p:nvPr>
            <p:ph type="body" idx="1" hasCustomPrompt="1"/>
          </p:nvPr>
        </p:nvSpPr>
        <p:spPr>
          <a:xfrm>
            <a:off x="831850" y="4589463"/>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Write here Section Subtitle</a:t>
            </a:r>
          </a:p>
        </p:txBody>
      </p:sp>
      <p:sp>
        <p:nvSpPr>
          <p:cNvPr id="8" name="Freeform 17">
            <a:extLst>
              <a:ext uri="{FF2B5EF4-FFF2-40B4-BE49-F238E27FC236}">
                <a16:creationId xmlns:a16="http://schemas.microsoft.com/office/drawing/2014/main" id="{910DC0DC-3FC7-402D-8C9F-62D3ACC8DC86}"/>
              </a:ext>
            </a:extLst>
          </p:cNvPr>
          <p:cNvSpPr>
            <a:spLocks/>
          </p:cNvSpPr>
          <p:nvPr userDrawn="1"/>
        </p:nvSpPr>
        <p:spPr bwMode="auto">
          <a:xfrm>
            <a:off x="0" y="5905332"/>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0">
                <a:srgbClr val="1D3064"/>
              </a:gs>
              <a:gs pos="50000">
                <a:srgbClr val="1D3064"/>
              </a:gs>
              <a:gs pos="100000">
                <a:schemeClr val="tx2"/>
              </a:gs>
            </a:gsLst>
            <a:lin ang="10800000" scaled="1"/>
          </a:gra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0016929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ck - Logo on TR">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ate Placeholder 1">
            <a:extLst>
              <a:ext uri="{FF2B5EF4-FFF2-40B4-BE49-F238E27FC236}">
                <a16:creationId xmlns:a16="http://schemas.microsoft.com/office/drawing/2014/main" id="{F2FD45BD-9964-4102-8DE9-72CDDDD20A49}"/>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7" name="Footer Placeholder 2">
            <a:extLst>
              <a:ext uri="{FF2B5EF4-FFF2-40B4-BE49-F238E27FC236}">
                <a16:creationId xmlns:a16="http://schemas.microsoft.com/office/drawing/2014/main" id="{59055D82-7978-44A5-82D1-0A4E00B382BF}"/>
              </a:ext>
            </a:extLst>
          </p:cNvPr>
          <p:cNvSpPr txBox="1">
            <a:spLocks/>
          </p:cNvSpPr>
          <p:nvPr userDrawn="1"/>
        </p:nvSpPr>
        <p:spPr>
          <a:xfrm>
            <a:off x="3904343" y="6604000"/>
            <a:ext cx="4833257" cy="254000"/>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8" name="Slide Number Placeholder 3">
            <a:extLst>
              <a:ext uri="{FF2B5EF4-FFF2-40B4-BE49-F238E27FC236}">
                <a16:creationId xmlns:a16="http://schemas.microsoft.com/office/drawing/2014/main" id="{32768103-D8F5-4649-8107-E4B3B8C554BB}"/>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2" name="Straight Connector 21">
            <a:extLst>
              <a:ext uri="{FF2B5EF4-FFF2-40B4-BE49-F238E27FC236}">
                <a16:creationId xmlns:a16="http://schemas.microsoft.com/office/drawing/2014/main"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719725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ck - Logo on BR">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ate Placeholder 1">
            <a:extLst>
              <a:ext uri="{FF2B5EF4-FFF2-40B4-BE49-F238E27FC236}">
                <a16:creationId xmlns:a16="http://schemas.microsoft.com/office/drawing/2014/main" id="{F2FD45BD-9964-4102-8DE9-72CDDDD20A49}"/>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7" name="Footer Placeholder 2">
            <a:extLst>
              <a:ext uri="{FF2B5EF4-FFF2-40B4-BE49-F238E27FC236}">
                <a16:creationId xmlns:a16="http://schemas.microsoft.com/office/drawing/2014/main" id="{59055D82-7978-44A5-82D1-0A4E00B382BF}"/>
              </a:ext>
            </a:extLst>
          </p:cNvPr>
          <p:cNvSpPr txBox="1">
            <a:spLocks/>
          </p:cNvSpPr>
          <p:nvPr userDrawn="1"/>
        </p:nvSpPr>
        <p:spPr>
          <a:xfrm>
            <a:off x="3846286" y="6604000"/>
            <a:ext cx="4764312" cy="254000"/>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8" name="Slide Number Placeholder 3">
            <a:extLst>
              <a:ext uri="{FF2B5EF4-FFF2-40B4-BE49-F238E27FC236}">
                <a16:creationId xmlns:a16="http://schemas.microsoft.com/office/drawing/2014/main" id="{32768103-D8F5-4649-8107-E4B3B8C554BB}"/>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2" name="Straight Connector 21">
            <a:extLst>
              <a:ext uri="{FF2B5EF4-FFF2-40B4-BE49-F238E27FC236}">
                <a16:creationId xmlns:a16="http://schemas.microsoft.com/office/drawing/2014/main"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62478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ck - Logo on BL">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ate Placeholder 1">
            <a:extLst>
              <a:ext uri="{FF2B5EF4-FFF2-40B4-BE49-F238E27FC236}">
                <a16:creationId xmlns:a16="http://schemas.microsoft.com/office/drawing/2014/main" id="{F2FD45BD-9964-4102-8DE9-72CDDDD20A49}"/>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7" name="Footer Placeholder 2">
            <a:extLst>
              <a:ext uri="{FF2B5EF4-FFF2-40B4-BE49-F238E27FC236}">
                <a16:creationId xmlns:a16="http://schemas.microsoft.com/office/drawing/2014/main" id="{59055D82-7978-44A5-82D1-0A4E00B382BF}"/>
              </a:ext>
            </a:extLst>
          </p:cNvPr>
          <p:cNvSpPr txBox="1">
            <a:spLocks/>
          </p:cNvSpPr>
          <p:nvPr userDrawn="1"/>
        </p:nvSpPr>
        <p:spPr>
          <a:xfrm>
            <a:off x="3788229" y="6603999"/>
            <a:ext cx="4822369" cy="298997"/>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8" name="Slide Number Placeholder 3">
            <a:extLst>
              <a:ext uri="{FF2B5EF4-FFF2-40B4-BE49-F238E27FC236}">
                <a16:creationId xmlns:a16="http://schemas.microsoft.com/office/drawing/2014/main" id="{32768103-D8F5-4649-8107-E4B3B8C554BB}"/>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2" name="Straight Connector 21">
            <a:extLst>
              <a:ext uri="{FF2B5EF4-FFF2-40B4-BE49-F238E27FC236}">
                <a16:creationId xmlns:a16="http://schemas.microsoft.com/office/drawing/2014/main"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33145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lete Blanc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23116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BF5063B-909B-4A7F-B502-7802280439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027DDF1-16E2-4622-B8FD-0148CD5CE0F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7EA166-F18A-4D32-AA1F-AE475D49103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D21B45-1703-4330-B544-825BD8F37AF2}" type="datetimeFigureOut">
              <a:rPr lang="en-US" smtClean="0"/>
              <a:t>1/19/2024</a:t>
            </a:fld>
            <a:endParaRPr lang="en-US"/>
          </a:p>
        </p:txBody>
      </p:sp>
      <p:sp>
        <p:nvSpPr>
          <p:cNvPr id="5" name="Footer Placeholder 4">
            <a:extLst>
              <a:ext uri="{FF2B5EF4-FFF2-40B4-BE49-F238E27FC236}">
                <a16:creationId xmlns:a16="http://schemas.microsoft.com/office/drawing/2014/main" id="{205C5379-5B41-4775-9279-F9F7608E662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1A4B342-6FD5-4BB7-B9AE-3C5081C089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41F3C7-36DD-4595-AA08-2525D86280BD}" type="slidenum">
              <a:rPr lang="en-US" smtClean="0"/>
              <a:t>‹#›</a:t>
            </a:fld>
            <a:endParaRPr lang="en-US"/>
          </a:p>
        </p:txBody>
      </p:sp>
    </p:spTree>
    <p:extLst>
      <p:ext uri="{BB962C8B-B14F-4D97-AF65-F5344CB8AC3E}">
        <p14:creationId xmlns:p14="http://schemas.microsoft.com/office/powerpoint/2010/main" val="791954662"/>
      </p:ext>
    </p:extLst>
  </p:cSld>
  <p:clrMap bg1="lt1" tx1="dk1" bg2="lt2" tx2="dk2" accent1="accent1" accent2="accent2" accent3="accent3" accent4="accent4" accent5="accent5" accent6="accent6" hlink="hlink" folHlink="folHlink"/>
  <p:sldLayoutIdLst>
    <p:sldLayoutId id="2147483667" r:id="rId1"/>
    <p:sldLayoutId id="2147483670" r:id="rId2"/>
    <p:sldLayoutId id="2147483687" r:id="rId3"/>
    <p:sldLayoutId id="2147483688" r:id="rId4"/>
    <p:sldLayoutId id="2147483671" r:id="rId5"/>
    <p:sldLayoutId id="2147483672" r:id="rId6"/>
    <p:sldLayoutId id="2147483689" r:id="rId7"/>
    <p:sldLayoutId id="2147483690" r:id="rId8"/>
    <p:sldLayoutId id="2147483673" r:id="rId9"/>
    <p:sldLayoutId id="2147483691" r:id="rId10"/>
    <p:sldLayoutId id="2147483674" r:id="rId11"/>
    <p:sldLayoutId id="2147483676" r:id="rId12"/>
    <p:sldLayoutId id="2147483677" r:id="rId13"/>
    <p:sldLayoutId id="2147483678" r:id="rId14"/>
    <p:sldLayoutId id="2147483679" r:id="rId15"/>
    <p:sldLayoutId id="2147483681" r:id="rId16"/>
    <p:sldLayoutId id="2147483683" r:id="rId17"/>
    <p:sldLayoutId id="2147483682" r:id="rId18"/>
    <p:sldLayoutId id="2147483684" r:id="rId19"/>
    <p:sldLayoutId id="2147483685" r:id="rId20"/>
    <p:sldLayoutId id="2147483692" r:id="rId21"/>
    <p:sldLayoutId id="2147483686" r:id="rId2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1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png"/><Relationship Id="rId1" Type="http://schemas.openxmlformats.org/officeDocument/2006/relationships/slideLayout" Target="../slideLayouts/slideLayout4.xml"/><Relationship Id="rId4" Type="http://schemas.openxmlformats.org/officeDocument/2006/relationships/image" Target="../media/image16.png"/></Relationships>
</file>

<file path=ppt/slides/_rels/slide20.xml.rels><?xml version="1.0" encoding="UTF-8" standalone="yes"?>
<Relationships xmlns="http://schemas.openxmlformats.org/package/2006/relationships"><Relationship Id="rId3" Type="http://schemas.openxmlformats.org/officeDocument/2006/relationships/image" Target="../media/image36.jpg"/><Relationship Id="rId2" Type="http://schemas.openxmlformats.org/officeDocument/2006/relationships/image" Target="../media/image35.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41.jp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43.jp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g"/><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3.xml"/><Relationship Id="rId4" Type="http://schemas.openxmlformats.org/officeDocument/2006/relationships/image" Target="../media/image22.jpg"/></Relationships>
</file>

<file path=ppt/slides/_rels/slide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0E0A5353-D4D5-43D7-A039-6CFC6871D64F}"/>
              </a:ext>
            </a:extLst>
          </p:cNvPr>
          <p:cNvSpPr txBox="1">
            <a:spLocks/>
          </p:cNvSpPr>
          <p:nvPr/>
        </p:nvSpPr>
        <p:spPr>
          <a:xfrm>
            <a:off x="711890" y="1046156"/>
            <a:ext cx="7860610" cy="2578780"/>
          </a:xfrm>
          <a:prstGeom prst="rect">
            <a:avLst/>
          </a:prstGeom>
        </p:spPr>
        <p:txBody>
          <a:bodyPr vert="horz" wrap="square" lIns="91440" tIns="45720" rIns="91440" bIns="45720" rtlCol="0" anchor="t">
            <a:noAutofit/>
          </a:bodyPr>
          <a:lstStyle>
            <a:lvl1pPr algn="l" defTabSz="914400" rtl="0" eaLnBrk="1" latinLnBrk="0" hangingPunct="1">
              <a:lnSpc>
                <a:spcPct val="90000"/>
              </a:lnSpc>
              <a:spcBef>
                <a:spcPct val="0"/>
              </a:spcBef>
              <a:buNone/>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br>
              <a:rPr lang="en-US" dirty="0"/>
            </a:br>
            <a:r>
              <a:rPr lang="en-US" sz="5400" dirty="0"/>
              <a:t>Software Testing</a:t>
            </a:r>
          </a:p>
        </p:txBody>
      </p:sp>
    </p:spTree>
    <p:extLst>
      <p:ext uri="{BB962C8B-B14F-4D97-AF65-F5344CB8AC3E}">
        <p14:creationId xmlns:p14="http://schemas.microsoft.com/office/powerpoint/2010/main" val="34458933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Software Testing Strategy Cont.</a:t>
            </a:r>
          </a:p>
        </p:txBody>
      </p:sp>
      <p:pic>
        <p:nvPicPr>
          <p:cNvPr id="18" name="Picture 17"/>
          <p:cNvPicPr>
            <a:picLocks noChangeAspect="1"/>
          </p:cNvPicPr>
          <p:nvPr/>
        </p:nvPicPr>
        <p:blipFill rotWithShape="1">
          <a:blip r:embed="rId2" cstate="print">
            <a:extLst>
              <a:ext uri="{28A0092B-C50C-407E-A947-70E740481C1C}">
                <a14:useLocalDpi xmlns:a14="http://schemas.microsoft.com/office/drawing/2010/main" val="0"/>
              </a:ext>
            </a:extLst>
          </a:blip>
          <a:srcRect l="6784" r="9088"/>
          <a:stretch/>
        </p:blipFill>
        <p:spPr>
          <a:xfrm>
            <a:off x="1320516" y="835787"/>
            <a:ext cx="1243776" cy="1137261"/>
          </a:xfrm>
          <a:prstGeom prst="rect">
            <a:avLst/>
          </a:prstGeom>
        </p:spPr>
      </p:pic>
      <p:sp>
        <p:nvSpPr>
          <p:cNvPr id="20" name="Rectangle 19"/>
          <p:cNvSpPr/>
          <p:nvPr/>
        </p:nvSpPr>
        <p:spPr>
          <a:xfrm>
            <a:off x="170059" y="2209521"/>
            <a:ext cx="3220841" cy="461665"/>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wrap="square">
            <a:spAutoFit/>
          </a:bodyPr>
          <a:lstStyle/>
          <a:p>
            <a:pPr algn="ctr"/>
            <a:r>
              <a:rPr lang="en-US" sz="2400" b="1" dirty="0"/>
              <a:t>Integration Testing</a:t>
            </a:r>
          </a:p>
        </p:txBody>
      </p:sp>
      <p:sp>
        <p:nvSpPr>
          <p:cNvPr id="22" name="Rectangle 21"/>
          <p:cNvSpPr/>
          <p:nvPr/>
        </p:nvSpPr>
        <p:spPr>
          <a:xfrm>
            <a:off x="3589646" y="2209520"/>
            <a:ext cx="3458854" cy="461665"/>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wrap="square">
            <a:spAutoFit/>
          </a:bodyPr>
          <a:lstStyle/>
          <a:p>
            <a:pPr algn="ctr"/>
            <a:r>
              <a:rPr lang="en-US" sz="2400" b="1" dirty="0"/>
              <a:t>Validation Testing</a:t>
            </a:r>
          </a:p>
        </p:txBody>
      </p:sp>
      <p:pic>
        <p:nvPicPr>
          <p:cNvPr id="23" name="Picture 22"/>
          <p:cNvPicPr>
            <a:picLocks noChangeAspect="1"/>
          </p:cNvPicPr>
          <p:nvPr/>
        </p:nvPicPr>
        <p:blipFill rotWithShape="1">
          <a:blip r:embed="rId3">
            <a:extLst>
              <a:ext uri="{28A0092B-C50C-407E-A947-70E740481C1C}">
                <a14:useLocalDpi xmlns:a14="http://schemas.microsoft.com/office/drawing/2010/main" val="0"/>
              </a:ext>
            </a:extLst>
          </a:blip>
          <a:srcRect l="9979" t="10026" r="10190" b="10143"/>
          <a:stretch/>
        </p:blipFill>
        <p:spPr>
          <a:xfrm>
            <a:off x="4910124" y="835787"/>
            <a:ext cx="1090609" cy="1090608"/>
          </a:xfrm>
          <a:prstGeom prst="rect">
            <a:avLst/>
          </a:prstGeom>
        </p:spPr>
      </p:pic>
      <p:sp>
        <p:nvSpPr>
          <p:cNvPr id="26" name="Rectangle 25"/>
          <p:cNvSpPr/>
          <p:nvPr/>
        </p:nvSpPr>
        <p:spPr>
          <a:xfrm>
            <a:off x="7247246" y="2205122"/>
            <a:ext cx="4716154" cy="461665"/>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wrap="square">
            <a:spAutoFit/>
          </a:bodyPr>
          <a:lstStyle/>
          <a:p>
            <a:pPr algn="ctr"/>
            <a:r>
              <a:rPr lang="en-US" sz="2400" b="1" dirty="0"/>
              <a:t>System Testing</a:t>
            </a:r>
          </a:p>
        </p:txBody>
      </p:sp>
      <p:pic>
        <p:nvPicPr>
          <p:cNvPr id="28" name="Picture 2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67488" y="919767"/>
            <a:ext cx="1095770" cy="1095770"/>
          </a:xfrm>
          <a:prstGeom prst="rect">
            <a:avLst/>
          </a:prstGeom>
        </p:spPr>
      </p:pic>
      <p:sp>
        <p:nvSpPr>
          <p:cNvPr id="30" name="Rectangle 29"/>
          <p:cNvSpPr/>
          <p:nvPr/>
        </p:nvSpPr>
        <p:spPr>
          <a:xfrm>
            <a:off x="170059" y="2672149"/>
            <a:ext cx="3220841" cy="1200329"/>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lgn="just"/>
            <a:r>
              <a:rPr lang="en-US" sz="2400" dirty="0"/>
              <a:t>It </a:t>
            </a:r>
            <a:r>
              <a:rPr lang="en-US" sz="2400" b="1" dirty="0">
                <a:solidFill>
                  <a:srgbClr val="C00000"/>
                </a:solidFill>
              </a:rPr>
              <a:t>focus</a:t>
            </a:r>
            <a:r>
              <a:rPr lang="en-US" sz="2400" dirty="0">
                <a:solidFill>
                  <a:srgbClr val="C00000"/>
                </a:solidFill>
              </a:rPr>
              <a:t> </a:t>
            </a:r>
            <a:r>
              <a:rPr lang="en-US" sz="2400" dirty="0"/>
              <a:t>is on </a:t>
            </a:r>
            <a:r>
              <a:rPr lang="en-US" sz="2400" b="1" dirty="0">
                <a:solidFill>
                  <a:srgbClr val="C00000"/>
                </a:solidFill>
              </a:rPr>
              <a:t>design</a:t>
            </a:r>
            <a:r>
              <a:rPr lang="en-US" sz="2400" dirty="0">
                <a:solidFill>
                  <a:srgbClr val="C00000"/>
                </a:solidFill>
              </a:rPr>
              <a:t> </a:t>
            </a:r>
            <a:r>
              <a:rPr lang="en-US" sz="2400" dirty="0"/>
              <a:t>and </a:t>
            </a:r>
            <a:r>
              <a:rPr lang="en-US" sz="2400" b="1" dirty="0">
                <a:solidFill>
                  <a:srgbClr val="C00000"/>
                </a:solidFill>
              </a:rPr>
              <a:t>construction</a:t>
            </a:r>
            <a:r>
              <a:rPr lang="en-US" sz="2400" dirty="0">
                <a:solidFill>
                  <a:srgbClr val="C00000"/>
                </a:solidFill>
              </a:rPr>
              <a:t> </a:t>
            </a:r>
            <a:r>
              <a:rPr lang="en-US" sz="2400" dirty="0"/>
              <a:t>of </a:t>
            </a:r>
            <a:r>
              <a:rPr lang="en-US" sz="2400" b="1" dirty="0">
                <a:solidFill>
                  <a:srgbClr val="C00000"/>
                </a:solidFill>
              </a:rPr>
              <a:t>software architecture</a:t>
            </a:r>
          </a:p>
        </p:txBody>
      </p:sp>
      <p:sp>
        <p:nvSpPr>
          <p:cNvPr id="31" name="Rectangle 30"/>
          <p:cNvSpPr/>
          <p:nvPr/>
        </p:nvSpPr>
        <p:spPr>
          <a:xfrm>
            <a:off x="170059" y="3967196"/>
            <a:ext cx="3220842" cy="1938992"/>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lgn="just"/>
            <a:r>
              <a:rPr lang="en-IN" sz="2400" dirty="0"/>
              <a:t>Integration testing is the </a:t>
            </a:r>
            <a:r>
              <a:rPr lang="en-IN" sz="2400" b="1" dirty="0">
                <a:solidFill>
                  <a:srgbClr val="C00000"/>
                </a:solidFill>
              </a:rPr>
              <a:t>process</a:t>
            </a:r>
            <a:r>
              <a:rPr lang="en-IN" sz="2400" dirty="0">
                <a:solidFill>
                  <a:srgbClr val="C00000"/>
                </a:solidFill>
              </a:rPr>
              <a:t> </a:t>
            </a:r>
            <a:r>
              <a:rPr lang="en-IN" sz="2400" dirty="0"/>
              <a:t>of </a:t>
            </a:r>
            <a:r>
              <a:rPr lang="en-IN" sz="2400" b="1" dirty="0">
                <a:solidFill>
                  <a:srgbClr val="C00000"/>
                </a:solidFill>
              </a:rPr>
              <a:t>testing</a:t>
            </a:r>
            <a:r>
              <a:rPr lang="en-IN" sz="2400" dirty="0">
                <a:solidFill>
                  <a:srgbClr val="C00000"/>
                </a:solidFill>
              </a:rPr>
              <a:t> </a:t>
            </a:r>
            <a:r>
              <a:rPr lang="en-IN" sz="2400" dirty="0"/>
              <a:t>the </a:t>
            </a:r>
            <a:r>
              <a:rPr lang="en-IN" sz="2400" b="1" dirty="0">
                <a:solidFill>
                  <a:srgbClr val="C00000"/>
                </a:solidFill>
              </a:rPr>
              <a:t>interface between two software units</a:t>
            </a:r>
            <a:r>
              <a:rPr lang="en-IN" sz="2400" dirty="0"/>
              <a:t> or modules</a:t>
            </a:r>
          </a:p>
        </p:txBody>
      </p:sp>
      <p:sp>
        <p:nvSpPr>
          <p:cNvPr id="32" name="Rectangle 31"/>
          <p:cNvSpPr/>
          <p:nvPr/>
        </p:nvSpPr>
        <p:spPr>
          <a:xfrm>
            <a:off x="3589646" y="2672149"/>
            <a:ext cx="3458853" cy="1569660"/>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lgn="just"/>
            <a:r>
              <a:rPr lang="en-US" sz="2400" dirty="0"/>
              <a:t>Software is </a:t>
            </a:r>
            <a:r>
              <a:rPr lang="en-US" sz="2400" b="1" dirty="0">
                <a:solidFill>
                  <a:srgbClr val="C00000"/>
                </a:solidFill>
              </a:rPr>
              <a:t>validated against requirements </a:t>
            </a:r>
            <a:r>
              <a:rPr lang="en-US" sz="2400" dirty="0"/>
              <a:t>established as a part of requirement modeling</a:t>
            </a:r>
          </a:p>
        </p:txBody>
      </p:sp>
      <p:sp>
        <p:nvSpPr>
          <p:cNvPr id="33" name="Rectangle 32"/>
          <p:cNvSpPr/>
          <p:nvPr/>
        </p:nvSpPr>
        <p:spPr>
          <a:xfrm>
            <a:off x="3589646" y="4369850"/>
            <a:ext cx="3458853" cy="1938992"/>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lgn="just"/>
            <a:r>
              <a:rPr lang="en-US" sz="2400" dirty="0"/>
              <a:t>It give </a:t>
            </a:r>
            <a:r>
              <a:rPr lang="en-US" sz="2400" b="1" dirty="0">
                <a:solidFill>
                  <a:srgbClr val="C00000"/>
                </a:solidFill>
              </a:rPr>
              <a:t>assurance</a:t>
            </a:r>
            <a:r>
              <a:rPr lang="en-US" sz="2400" dirty="0">
                <a:solidFill>
                  <a:srgbClr val="C00000"/>
                </a:solidFill>
              </a:rPr>
              <a:t> </a:t>
            </a:r>
            <a:r>
              <a:rPr lang="en-US" sz="2400" dirty="0"/>
              <a:t>that software meets all </a:t>
            </a:r>
            <a:r>
              <a:rPr lang="en-US" sz="2400" dirty="0">
                <a:solidFill>
                  <a:srgbClr val="C00000"/>
                </a:solidFill>
              </a:rPr>
              <a:t>informational</a:t>
            </a:r>
            <a:r>
              <a:rPr lang="en-US" sz="2400" dirty="0"/>
              <a:t>, </a:t>
            </a:r>
            <a:r>
              <a:rPr lang="en-US" sz="2400" dirty="0">
                <a:solidFill>
                  <a:srgbClr val="C00000"/>
                </a:solidFill>
              </a:rPr>
              <a:t>functional</a:t>
            </a:r>
            <a:r>
              <a:rPr lang="en-US" sz="2400" dirty="0"/>
              <a:t>, </a:t>
            </a:r>
            <a:r>
              <a:rPr lang="en-US" sz="2400" dirty="0">
                <a:solidFill>
                  <a:srgbClr val="C00000"/>
                </a:solidFill>
              </a:rPr>
              <a:t>behavioral</a:t>
            </a:r>
            <a:r>
              <a:rPr lang="en-US" sz="2400" dirty="0"/>
              <a:t> and </a:t>
            </a:r>
            <a:r>
              <a:rPr lang="en-US" sz="2400" dirty="0">
                <a:solidFill>
                  <a:srgbClr val="C00000"/>
                </a:solidFill>
              </a:rPr>
              <a:t>performance</a:t>
            </a:r>
            <a:r>
              <a:rPr lang="en-US" sz="2400" dirty="0"/>
              <a:t> requirements</a:t>
            </a:r>
          </a:p>
        </p:txBody>
      </p:sp>
      <p:sp>
        <p:nvSpPr>
          <p:cNvPr id="34" name="Rectangle 33"/>
          <p:cNvSpPr/>
          <p:nvPr/>
        </p:nvSpPr>
        <p:spPr>
          <a:xfrm>
            <a:off x="7247246" y="2672149"/>
            <a:ext cx="4716154" cy="2308324"/>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lgn="just"/>
            <a:r>
              <a:rPr lang="en-US" sz="2400" dirty="0"/>
              <a:t>The </a:t>
            </a:r>
            <a:r>
              <a:rPr lang="en-US" sz="2400" b="1" dirty="0">
                <a:solidFill>
                  <a:srgbClr val="C00000"/>
                </a:solidFill>
              </a:rPr>
              <a:t>software</a:t>
            </a:r>
            <a:r>
              <a:rPr lang="en-US" sz="2400" dirty="0">
                <a:solidFill>
                  <a:srgbClr val="C00000"/>
                </a:solidFill>
              </a:rPr>
              <a:t> </a:t>
            </a:r>
            <a:r>
              <a:rPr lang="en-US" sz="2400" dirty="0"/>
              <a:t>and </a:t>
            </a:r>
            <a:r>
              <a:rPr lang="en-US" sz="2400" b="1" dirty="0">
                <a:solidFill>
                  <a:srgbClr val="C00000"/>
                </a:solidFill>
              </a:rPr>
              <a:t>other software elements</a:t>
            </a:r>
            <a:r>
              <a:rPr lang="en-US" sz="2400" dirty="0"/>
              <a:t> are </a:t>
            </a:r>
            <a:r>
              <a:rPr lang="en-US" sz="2400" b="1" dirty="0">
                <a:solidFill>
                  <a:srgbClr val="C00000"/>
                </a:solidFill>
              </a:rPr>
              <a:t>tested as a whole</a:t>
            </a:r>
          </a:p>
          <a:p>
            <a:pPr algn="just"/>
            <a:r>
              <a:rPr lang="en-US" sz="2400" dirty="0"/>
              <a:t>Software once validated, must be combined with other system elements e.g. hardware, people, database etc…</a:t>
            </a:r>
          </a:p>
        </p:txBody>
      </p:sp>
      <p:sp>
        <p:nvSpPr>
          <p:cNvPr id="35" name="Rectangle 34"/>
          <p:cNvSpPr/>
          <p:nvPr/>
        </p:nvSpPr>
        <p:spPr>
          <a:xfrm>
            <a:off x="7247247" y="5085267"/>
            <a:ext cx="4716154" cy="1200329"/>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lgn="just"/>
            <a:r>
              <a:rPr lang="en-US" sz="2400" dirty="0"/>
              <a:t>It verifies that all elements mesh properly and that overall system function / performance is achieved.</a:t>
            </a:r>
          </a:p>
        </p:txBody>
      </p:sp>
      <p:cxnSp>
        <p:nvCxnSpPr>
          <p:cNvPr id="36" name="Straight Connector 35"/>
          <p:cNvCxnSpPr/>
          <p:nvPr/>
        </p:nvCxnSpPr>
        <p:spPr>
          <a:xfrm>
            <a:off x="3507985" y="711201"/>
            <a:ext cx="0" cy="5898146"/>
          </a:xfrm>
          <a:prstGeom prst="line">
            <a:avLst/>
          </a:prstGeom>
          <a:ln w="38100"/>
        </p:spPr>
        <p:style>
          <a:lnRef idx="3">
            <a:schemeClr val="accent1"/>
          </a:lnRef>
          <a:fillRef idx="0">
            <a:schemeClr val="accent1"/>
          </a:fillRef>
          <a:effectRef idx="2">
            <a:schemeClr val="accent1"/>
          </a:effectRef>
          <a:fontRef idx="minor">
            <a:schemeClr val="tx1"/>
          </a:fontRef>
        </p:style>
      </p:cxnSp>
      <p:cxnSp>
        <p:nvCxnSpPr>
          <p:cNvPr id="37" name="Straight Connector 36"/>
          <p:cNvCxnSpPr/>
          <p:nvPr/>
        </p:nvCxnSpPr>
        <p:spPr>
          <a:xfrm>
            <a:off x="7165585" y="692151"/>
            <a:ext cx="0" cy="5898146"/>
          </a:xfrm>
          <a:prstGeom prst="line">
            <a:avLst/>
          </a:prstGeom>
          <a:ln w="3810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39285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1"/>
                                        </p:tgtEl>
                                        <p:attrNameLst>
                                          <p:attrName>style.visibility</p:attrName>
                                        </p:attrNameLst>
                                      </p:cBhvr>
                                      <p:to>
                                        <p:strVal val="visible"/>
                                      </p:to>
                                    </p:set>
                                  </p:childTnLst>
                                </p:cTn>
                              </p:par>
                              <p:par>
                                <p:cTn id="17" presetID="22" presetClass="entr" presetSubtype="1" fill="hold" nodeType="withEffect">
                                  <p:stCondLst>
                                    <p:cond delay="0"/>
                                  </p:stCondLst>
                                  <p:childTnLst>
                                    <p:set>
                                      <p:cBhvr>
                                        <p:cTn id="18" dur="1" fill="hold">
                                          <p:stCondLst>
                                            <p:cond delay="0"/>
                                          </p:stCondLst>
                                        </p:cTn>
                                        <p:tgtEl>
                                          <p:spTgt spid="36"/>
                                        </p:tgtEl>
                                        <p:attrNameLst>
                                          <p:attrName>style.visibility</p:attrName>
                                        </p:attrNameLst>
                                      </p:cBhvr>
                                      <p:to>
                                        <p:strVal val="visible"/>
                                      </p:to>
                                    </p:set>
                                    <p:animEffect transition="in" filter="wipe(up)">
                                      <p:cBhvr>
                                        <p:cTn id="19" dur="500"/>
                                        <p:tgtEl>
                                          <p:spTgt spid="36"/>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23"/>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22"/>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32"/>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33"/>
                                        </p:tgtEl>
                                        <p:attrNameLst>
                                          <p:attrName>style.visibility</p:attrName>
                                        </p:attrNameLst>
                                      </p:cBhvr>
                                      <p:to>
                                        <p:strVal val="visible"/>
                                      </p:to>
                                    </p:set>
                                  </p:childTnLst>
                                </p:cTn>
                              </p:par>
                              <p:par>
                                <p:cTn id="34" presetID="22" presetClass="entr" presetSubtype="1" fill="hold" nodeType="withEffect">
                                  <p:stCondLst>
                                    <p:cond delay="0"/>
                                  </p:stCondLst>
                                  <p:childTnLst>
                                    <p:set>
                                      <p:cBhvr>
                                        <p:cTn id="35" dur="1" fill="hold">
                                          <p:stCondLst>
                                            <p:cond delay="0"/>
                                          </p:stCondLst>
                                        </p:cTn>
                                        <p:tgtEl>
                                          <p:spTgt spid="37"/>
                                        </p:tgtEl>
                                        <p:attrNameLst>
                                          <p:attrName>style.visibility</p:attrName>
                                        </p:attrNameLst>
                                      </p:cBhvr>
                                      <p:to>
                                        <p:strVal val="visible"/>
                                      </p:to>
                                    </p:set>
                                    <p:animEffect transition="in" filter="wipe(up)">
                                      <p:cBhvr>
                                        <p:cTn id="36" dur="500"/>
                                        <p:tgtEl>
                                          <p:spTgt spid="37"/>
                                        </p:tgtEl>
                                      </p:cBhvr>
                                    </p:animEffec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8"/>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4"/>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2" grpId="0" animBg="1"/>
      <p:bldP spid="26" grpId="0" animBg="1"/>
      <p:bldP spid="30" grpId="0" animBg="1"/>
      <p:bldP spid="31" grpId="0" animBg="1"/>
      <p:bldP spid="32" grpId="0" animBg="1"/>
      <p:bldP spid="33" grpId="0" animBg="1"/>
      <p:bldP spid="34" grpId="0" animBg="1"/>
      <p:bldP spid="3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Unit Testing</a:t>
            </a:r>
          </a:p>
        </p:txBody>
      </p:sp>
      <p:sp>
        <p:nvSpPr>
          <p:cNvPr id="3" name="Content Placeholder 2"/>
          <p:cNvSpPr>
            <a:spLocks noGrp="1"/>
          </p:cNvSpPr>
          <p:nvPr>
            <p:ph idx="1"/>
          </p:nvPr>
        </p:nvSpPr>
        <p:spPr>
          <a:xfrm>
            <a:off x="2989943" y="863444"/>
            <a:ext cx="9070878" cy="5590565"/>
          </a:xfrm>
        </p:spPr>
        <p:txBody>
          <a:bodyPr/>
          <a:lstStyle/>
          <a:p>
            <a:r>
              <a:rPr lang="en-US" sz="2100" dirty="0"/>
              <a:t>Unit is the </a:t>
            </a:r>
            <a:r>
              <a:rPr lang="en-US" sz="2100" b="1" dirty="0">
                <a:solidFill>
                  <a:srgbClr val="C00000"/>
                </a:solidFill>
              </a:rPr>
              <a:t>smallest part of a software</a:t>
            </a:r>
            <a:r>
              <a:rPr lang="en-US" sz="2100" dirty="0"/>
              <a:t> system which is testable.</a:t>
            </a:r>
          </a:p>
          <a:p>
            <a:r>
              <a:rPr lang="en-US" sz="2100" dirty="0"/>
              <a:t>It may include code files, classes and methods which can be tested individually for correctness.</a:t>
            </a:r>
          </a:p>
          <a:p>
            <a:r>
              <a:rPr lang="en-US" sz="2100" dirty="0"/>
              <a:t>Unit Testing </a:t>
            </a:r>
            <a:r>
              <a:rPr lang="en-US" sz="2100" b="1" dirty="0">
                <a:solidFill>
                  <a:srgbClr val="C00000"/>
                </a:solidFill>
              </a:rPr>
              <a:t>validates small building block</a:t>
            </a:r>
            <a:r>
              <a:rPr lang="en-US" sz="2100" dirty="0"/>
              <a:t> of a complex system before testing an integrated large module or whole system</a:t>
            </a:r>
          </a:p>
          <a:p>
            <a:r>
              <a:rPr lang="en-US" sz="2100" dirty="0"/>
              <a:t>The </a:t>
            </a:r>
            <a:r>
              <a:rPr lang="en-US" sz="2100" b="1" dirty="0">
                <a:solidFill>
                  <a:srgbClr val="C00000"/>
                </a:solidFill>
              </a:rPr>
              <a:t>unit test</a:t>
            </a:r>
            <a:r>
              <a:rPr lang="en-US" sz="2100" dirty="0"/>
              <a:t> </a:t>
            </a:r>
            <a:r>
              <a:rPr lang="en-US" sz="2100" b="1" dirty="0">
                <a:solidFill>
                  <a:srgbClr val="C00000"/>
                </a:solidFill>
              </a:rPr>
              <a:t>focuses</a:t>
            </a:r>
            <a:r>
              <a:rPr lang="en-US" sz="2100" dirty="0">
                <a:solidFill>
                  <a:srgbClr val="C00000"/>
                </a:solidFill>
              </a:rPr>
              <a:t> </a:t>
            </a:r>
            <a:r>
              <a:rPr lang="en-US" sz="2100" dirty="0"/>
              <a:t>on the </a:t>
            </a:r>
            <a:r>
              <a:rPr lang="en-US" sz="2100" b="1" dirty="0">
                <a:solidFill>
                  <a:srgbClr val="C00000"/>
                </a:solidFill>
              </a:rPr>
              <a:t>internal processing logic</a:t>
            </a:r>
            <a:r>
              <a:rPr lang="en-US" sz="2100" dirty="0"/>
              <a:t> and </a:t>
            </a:r>
            <a:r>
              <a:rPr lang="en-US" sz="2100" b="1" dirty="0">
                <a:solidFill>
                  <a:srgbClr val="C00000"/>
                </a:solidFill>
              </a:rPr>
              <a:t>data structures</a:t>
            </a:r>
            <a:r>
              <a:rPr lang="en-US" sz="2100" dirty="0"/>
              <a:t> within the boundaries of a component.</a:t>
            </a:r>
          </a:p>
          <a:p>
            <a:r>
              <a:rPr lang="en-US" sz="2100" dirty="0"/>
              <a:t>The module is tested to ensure that </a:t>
            </a:r>
            <a:r>
              <a:rPr lang="en-US" sz="2100" b="1" dirty="0">
                <a:solidFill>
                  <a:srgbClr val="C00000"/>
                </a:solidFill>
              </a:rPr>
              <a:t>information properly flows</a:t>
            </a:r>
            <a:r>
              <a:rPr lang="en-US" sz="2100" dirty="0"/>
              <a:t> </a:t>
            </a:r>
            <a:r>
              <a:rPr lang="en-US" sz="2100" b="1" dirty="0">
                <a:solidFill>
                  <a:srgbClr val="C00000"/>
                </a:solidFill>
              </a:rPr>
              <a:t>into</a:t>
            </a:r>
            <a:r>
              <a:rPr lang="en-US" sz="2100" dirty="0">
                <a:solidFill>
                  <a:srgbClr val="C00000"/>
                </a:solidFill>
              </a:rPr>
              <a:t> </a:t>
            </a:r>
            <a:r>
              <a:rPr lang="en-US" sz="2100" dirty="0"/>
              <a:t>and </a:t>
            </a:r>
            <a:r>
              <a:rPr lang="en-US" sz="2100" b="1" dirty="0">
                <a:solidFill>
                  <a:srgbClr val="C00000"/>
                </a:solidFill>
              </a:rPr>
              <a:t>out</a:t>
            </a:r>
            <a:r>
              <a:rPr lang="en-US" sz="2100" dirty="0">
                <a:solidFill>
                  <a:srgbClr val="C00000"/>
                </a:solidFill>
              </a:rPr>
              <a:t> </a:t>
            </a:r>
            <a:r>
              <a:rPr lang="en-US" sz="2100" dirty="0"/>
              <a:t>of the program unit</a:t>
            </a:r>
          </a:p>
          <a:p>
            <a:r>
              <a:rPr lang="en-US" sz="2100" b="1" dirty="0">
                <a:solidFill>
                  <a:srgbClr val="C00000"/>
                </a:solidFill>
              </a:rPr>
              <a:t>Local data structures</a:t>
            </a:r>
            <a:r>
              <a:rPr lang="en-US" sz="2100" dirty="0"/>
              <a:t> are examined to ensure that </a:t>
            </a:r>
            <a:r>
              <a:rPr lang="en-US" sz="2100" b="1" dirty="0">
                <a:solidFill>
                  <a:srgbClr val="C00000"/>
                </a:solidFill>
              </a:rPr>
              <a:t>data stored temporarily</a:t>
            </a:r>
            <a:r>
              <a:rPr lang="en-US" sz="2100" dirty="0"/>
              <a:t> maintains its </a:t>
            </a:r>
            <a:r>
              <a:rPr lang="en-US" sz="2100" b="1" dirty="0">
                <a:solidFill>
                  <a:srgbClr val="C00000"/>
                </a:solidFill>
              </a:rPr>
              <a:t>integrity</a:t>
            </a:r>
            <a:r>
              <a:rPr lang="en-US" sz="2100" dirty="0">
                <a:solidFill>
                  <a:srgbClr val="C00000"/>
                </a:solidFill>
              </a:rPr>
              <a:t> </a:t>
            </a:r>
            <a:r>
              <a:rPr lang="en-US" sz="2100" dirty="0"/>
              <a:t>during execution</a:t>
            </a:r>
          </a:p>
          <a:p>
            <a:r>
              <a:rPr lang="en-US" sz="2100" dirty="0"/>
              <a:t>All </a:t>
            </a:r>
            <a:r>
              <a:rPr lang="en-US" sz="2100" b="1" dirty="0">
                <a:solidFill>
                  <a:srgbClr val="C00000"/>
                </a:solidFill>
              </a:rPr>
              <a:t>independent paths</a:t>
            </a:r>
            <a:r>
              <a:rPr lang="en-US" sz="2100" dirty="0"/>
              <a:t> through the control structures are </a:t>
            </a:r>
            <a:r>
              <a:rPr lang="en-US" sz="2100" b="1" dirty="0">
                <a:solidFill>
                  <a:srgbClr val="C00000"/>
                </a:solidFill>
              </a:rPr>
              <a:t>exercised</a:t>
            </a:r>
            <a:r>
              <a:rPr lang="en-US" sz="2100" dirty="0">
                <a:solidFill>
                  <a:srgbClr val="C00000"/>
                </a:solidFill>
              </a:rPr>
              <a:t> </a:t>
            </a:r>
            <a:r>
              <a:rPr lang="en-US" sz="2100" dirty="0"/>
              <a:t>to </a:t>
            </a:r>
            <a:r>
              <a:rPr lang="en-US" sz="2100" b="1" dirty="0">
                <a:solidFill>
                  <a:srgbClr val="C00000"/>
                </a:solidFill>
              </a:rPr>
              <a:t>ensure</a:t>
            </a:r>
            <a:r>
              <a:rPr lang="en-US" sz="2100" dirty="0">
                <a:solidFill>
                  <a:srgbClr val="C00000"/>
                </a:solidFill>
              </a:rPr>
              <a:t> </a:t>
            </a:r>
            <a:r>
              <a:rPr lang="en-US" sz="2100" dirty="0"/>
              <a:t>that </a:t>
            </a:r>
            <a:r>
              <a:rPr lang="en-US" sz="2100" b="1" dirty="0">
                <a:solidFill>
                  <a:srgbClr val="C00000"/>
                </a:solidFill>
              </a:rPr>
              <a:t>all statements in module</a:t>
            </a:r>
            <a:r>
              <a:rPr lang="en-US" sz="2100" dirty="0"/>
              <a:t> have been </a:t>
            </a:r>
            <a:r>
              <a:rPr lang="en-US" sz="2100" b="1" dirty="0">
                <a:solidFill>
                  <a:srgbClr val="C00000"/>
                </a:solidFill>
              </a:rPr>
              <a:t>executed</a:t>
            </a:r>
            <a:r>
              <a:rPr lang="en-US" sz="2100" dirty="0">
                <a:solidFill>
                  <a:srgbClr val="C00000"/>
                </a:solidFill>
              </a:rPr>
              <a:t> </a:t>
            </a:r>
            <a:r>
              <a:rPr lang="en-US" sz="2100" dirty="0"/>
              <a:t>at least </a:t>
            </a:r>
            <a:r>
              <a:rPr lang="en-US" sz="2100" b="1" dirty="0">
                <a:solidFill>
                  <a:srgbClr val="C00000"/>
                </a:solidFill>
              </a:rPr>
              <a:t>once</a:t>
            </a:r>
          </a:p>
          <a:p>
            <a:r>
              <a:rPr lang="en-US" sz="2100" b="1" dirty="0">
                <a:solidFill>
                  <a:srgbClr val="C00000"/>
                </a:solidFill>
              </a:rPr>
              <a:t>Boundary conditions </a:t>
            </a:r>
            <a:r>
              <a:rPr lang="en-US" sz="2100" dirty="0"/>
              <a:t>are </a:t>
            </a:r>
            <a:r>
              <a:rPr lang="en-US" sz="2100" b="1" dirty="0">
                <a:solidFill>
                  <a:srgbClr val="C00000"/>
                </a:solidFill>
              </a:rPr>
              <a:t>tested</a:t>
            </a:r>
            <a:r>
              <a:rPr lang="en-US" sz="2100" dirty="0">
                <a:solidFill>
                  <a:srgbClr val="C00000"/>
                </a:solidFill>
              </a:rPr>
              <a:t> </a:t>
            </a:r>
            <a:r>
              <a:rPr lang="en-US" sz="2100" dirty="0"/>
              <a:t>to </a:t>
            </a:r>
            <a:r>
              <a:rPr lang="en-US" sz="2100" b="1" dirty="0"/>
              <a:t>ensure</a:t>
            </a:r>
            <a:r>
              <a:rPr lang="en-US" sz="2100" dirty="0"/>
              <a:t> that the module </a:t>
            </a:r>
            <a:r>
              <a:rPr lang="en-US" sz="2100" b="1" dirty="0">
                <a:solidFill>
                  <a:srgbClr val="C00000"/>
                </a:solidFill>
              </a:rPr>
              <a:t>operates properly </a:t>
            </a:r>
            <a:r>
              <a:rPr lang="en-US" sz="2100" dirty="0"/>
              <a:t>at </a:t>
            </a:r>
            <a:r>
              <a:rPr lang="en-US" sz="2100" b="1" dirty="0">
                <a:solidFill>
                  <a:srgbClr val="C00000"/>
                </a:solidFill>
              </a:rPr>
              <a:t>boundaries</a:t>
            </a:r>
            <a:r>
              <a:rPr lang="en-US" sz="2100" dirty="0">
                <a:solidFill>
                  <a:srgbClr val="C00000"/>
                </a:solidFill>
              </a:rPr>
              <a:t> </a:t>
            </a:r>
            <a:r>
              <a:rPr lang="en-US" sz="2100" dirty="0"/>
              <a:t>established to limit or restricted processing</a:t>
            </a:r>
          </a:p>
          <a:p>
            <a:r>
              <a:rPr lang="en-US" sz="2100" dirty="0"/>
              <a:t>All </a:t>
            </a:r>
            <a:r>
              <a:rPr lang="en-US" sz="2100" b="1" dirty="0">
                <a:solidFill>
                  <a:srgbClr val="C00000"/>
                </a:solidFill>
              </a:rPr>
              <a:t>error handling </a:t>
            </a:r>
            <a:r>
              <a:rPr lang="en-US" sz="2100" dirty="0"/>
              <a:t>paths are </a:t>
            </a:r>
            <a:r>
              <a:rPr lang="en-US" sz="2100" b="1" dirty="0">
                <a:solidFill>
                  <a:srgbClr val="C00000"/>
                </a:solidFill>
              </a:rPr>
              <a:t>tested</a:t>
            </a:r>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703" y="1465943"/>
            <a:ext cx="2574830" cy="32947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Straight Connector 4"/>
          <p:cNvCxnSpPr/>
          <p:nvPr/>
        </p:nvCxnSpPr>
        <p:spPr>
          <a:xfrm>
            <a:off x="2840329" y="711201"/>
            <a:ext cx="0" cy="5898146"/>
          </a:xfrm>
          <a:prstGeom prst="line">
            <a:avLst/>
          </a:prstGeom>
          <a:ln w="3810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8623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22" presetClass="entr" presetSubtype="1" fill="hold" nodeType="withEffect">
                                  <p:stCondLst>
                                    <p:cond delay="0"/>
                                  </p:stCondLst>
                                  <p:childTnLst>
                                    <p:set>
                                      <p:cBhvr>
                                        <p:cTn id="8" dur="1" fill="hold">
                                          <p:stCondLst>
                                            <p:cond delay="0"/>
                                          </p:stCondLst>
                                        </p:cTn>
                                        <p:tgtEl>
                                          <p:spTgt spid="5"/>
                                        </p:tgtEl>
                                        <p:attrNameLst>
                                          <p:attrName>style.visibility</p:attrName>
                                        </p:attrNameLst>
                                      </p:cBhvr>
                                      <p:to>
                                        <p:strVal val="visible"/>
                                      </p:to>
                                    </p:set>
                                    <p:animEffect transition="in" filter="wipe(up)">
                                      <p:cBhvr>
                                        <p:cTn id="9" dur="5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Diver &amp; Stub (Unit Testing)</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6688" y="812799"/>
            <a:ext cx="3532339" cy="3200400"/>
          </a:xfrm>
          <a:prstGeom prst="rect">
            <a:avLst/>
          </a:prstGeom>
        </p:spPr>
      </p:pic>
      <p:sp>
        <p:nvSpPr>
          <p:cNvPr id="5" name="Rectangle 4"/>
          <p:cNvSpPr/>
          <p:nvPr/>
        </p:nvSpPr>
        <p:spPr>
          <a:xfrm>
            <a:off x="5021946" y="805387"/>
            <a:ext cx="1045029" cy="63152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4500" b="1" dirty="0"/>
              <a:t>A</a:t>
            </a:r>
          </a:p>
        </p:txBody>
      </p:sp>
      <p:sp>
        <p:nvSpPr>
          <p:cNvPr id="6" name="Rectangle 5"/>
          <p:cNvSpPr/>
          <p:nvPr/>
        </p:nvSpPr>
        <p:spPr>
          <a:xfrm>
            <a:off x="6584121" y="805387"/>
            <a:ext cx="1045029" cy="63152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4500" b="1" dirty="0"/>
              <a:t>B</a:t>
            </a:r>
          </a:p>
        </p:txBody>
      </p:sp>
      <p:sp>
        <p:nvSpPr>
          <p:cNvPr id="7" name="Rectangle 6"/>
          <p:cNvSpPr/>
          <p:nvPr/>
        </p:nvSpPr>
        <p:spPr>
          <a:xfrm>
            <a:off x="8316688" y="805387"/>
            <a:ext cx="1045029" cy="63152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4500" b="1" dirty="0"/>
              <a:t>C</a:t>
            </a:r>
          </a:p>
        </p:txBody>
      </p:sp>
      <p:cxnSp>
        <p:nvCxnSpPr>
          <p:cNvPr id="8" name="Straight Arrow Connector 7"/>
          <p:cNvCxnSpPr>
            <a:stCxn id="5" idx="3"/>
            <a:endCxn id="6" idx="1"/>
          </p:cNvCxnSpPr>
          <p:nvPr/>
        </p:nvCxnSpPr>
        <p:spPr>
          <a:xfrm>
            <a:off x="6066975" y="1121151"/>
            <a:ext cx="517146"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9" name="Straight Arrow Connector 8"/>
          <p:cNvCxnSpPr>
            <a:stCxn id="6" idx="3"/>
            <a:endCxn id="7" idx="1"/>
          </p:cNvCxnSpPr>
          <p:nvPr/>
        </p:nvCxnSpPr>
        <p:spPr>
          <a:xfrm>
            <a:off x="7629150" y="1121151"/>
            <a:ext cx="687538"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8" name="Rectangle 17"/>
          <p:cNvSpPr/>
          <p:nvPr/>
        </p:nvSpPr>
        <p:spPr>
          <a:xfrm>
            <a:off x="84953" y="4215108"/>
            <a:ext cx="4647579" cy="738664"/>
          </a:xfrm>
          <a:prstGeom prst="rect">
            <a:avLst/>
          </a:prstGeom>
          <a:ln>
            <a:prstDash val="dash"/>
          </a:ln>
        </p:spPr>
        <p:style>
          <a:lnRef idx="2">
            <a:schemeClr val="accent1"/>
          </a:lnRef>
          <a:fillRef idx="1">
            <a:schemeClr val="lt1"/>
          </a:fillRef>
          <a:effectRef idx="0">
            <a:schemeClr val="accent1"/>
          </a:effectRef>
          <a:fontRef idx="minor">
            <a:schemeClr val="dk1"/>
          </a:fontRef>
        </p:style>
        <p:txBody>
          <a:bodyPr wrap="square">
            <a:spAutoFit/>
          </a:bodyPr>
          <a:lstStyle/>
          <a:p>
            <a:pPr algn="just"/>
            <a:r>
              <a:rPr lang="en-US" sz="2100" dirty="0"/>
              <a:t>Component-testing (</a:t>
            </a:r>
            <a:r>
              <a:rPr lang="en-US" sz="2100" b="1" dirty="0">
                <a:solidFill>
                  <a:srgbClr val="C00000"/>
                </a:solidFill>
              </a:rPr>
              <a:t>Unit Testing</a:t>
            </a:r>
            <a:r>
              <a:rPr lang="en-US" sz="2100" dirty="0"/>
              <a:t>) may be </a:t>
            </a:r>
            <a:r>
              <a:rPr lang="en-US" sz="2100" b="1" dirty="0">
                <a:solidFill>
                  <a:srgbClr val="C00000"/>
                </a:solidFill>
              </a:rPr>
              <a:t>done</a:t>
            </a:r>
            <a:r>
              <a:rPr lang="en-US" sz="2100" dirty="0">
                <a:solidFill>
                  <a:srgbClr val="C00000"/>
                </a:solidFill>
              </a:rPr>
              <a:t> </a:t>
            </a:r>
            <a:r>
              <a:rPr lang="en-US" sz="2100" dirty="0"/>
              <a:t>in </a:t>
            </a:r>
            <a:r>
              <a:rPr lang="en-US" sz="2100" b="1" dirty="0">
                <a:solidFill>
                  <a:srgbClr val="C00000"/>
                </a:solidFill>
              </a:rPr>
              <a:t>isolation</a:t>
            </a:r>
            <a:r>
              <a:rPr lang="en-US" sz="2100" dirty="0">
                <a:solidFill>
                  <a:srgbClr val="C00000"/>
                </a:solidFill>
              </a:rPr>
              <a:t> </a:t>
            </a:r>
            <a:r>
              <a:rPr lang="en-US" sz="2100" dirty="0"/>
              <a:t>from rest of the system</a:t>
            </a:r>
          </a:p>
        </p:txBody>
      </p:sp>
      <p:sp>
        <p:nvSpPr>
          <p:cNvPr id="19" name="Rectangle 18"/>
          <p:cNvSpPr/>
          <p:nvPr/>
        </p:nvSpPr>
        <p:spPr>
          <a:xfrm>
            <a:off x="99468" y="5059224"/>
            <a:ext cx="4632190" cy="1384995"/>
          </a:xfrm>
          <a:prstGeom prst="rect">
            <a:avLst/>
          </a:prstGeom>
          <a:ln>
            <a:prstDash val="dash"/>
          </a:ln>
        </p:spPr>
        <p:style>
          <a:lnRef idx="2">
            <a:schemeClr val="accent1"/>
          </a:lnRef>
          <a:fillRef idx="1">
            <a:schemeClr val="lt1"/>
          </a:fillRef>
          <a:effectRef idx="0">
            <a:schemeClr val="accent1"/>
          </a:effectRef>
          <a:fontRef idx="minor">
            <a:schemeClr val="dk1"/>
          </a:fontRef>
        </p:style>
        <p:txBody>
          <a:bodyPr wrap="square">
            <a:spAutoFit/>
          </a:bodyPr>
          <a:lstStyle/>
          <a:p>
            <a:pPr algn="just"/>
            <a:r>
              <a:rPr lang="en-US" sz="2100" dirty="0"/>
              <a:t>In such case the </a:t>
            </a:r>
            <a:r>
              <a:rPr lang="en-US" sz="2100" b="1" dirty="0">
                <a:solidFill>
                  <a:srgbClr val="C00000"/>
                </a:solidFill>
              </a:rPr>
              <a:t>missing software </a:t>
            </a:r>
            <a:r>
              <a:rPr lang="en-US" sz="2100" dirty="0"/>
              <a:t>is </a:t>
            </a:r>
            <a:r>
              <a:rPr lang="en-US" sz="2100" b="1" dirty="0">
                <a:solidFill>
                  <a:srgbClr val="C00000"/>
                </a:solidFill>
              </a:rPr>
              <a:t>replaced</a:t>
            </a:r>
            <a:r>
              <a:rPr lang="en-US" sz="2100" dirty="0">
                <a:solidFill>
                  <a:srgbClr val="C00000"/>
                </a:solidFill>
              </a:rPr>
              <a:t> </a:t>
            </a:r>
            <a:r>
              <a:rPr lang="en-US" sz="2100" dirty="0"/>
              <a:t>by </a:t>
            </a:r>
            <a:r>
              <a:rPr lang="en-US" sz="2100" b="1" dirty="0">
                <a:solidFill>
                  <a:srgbClr val="C00000"/>
                </a:solidFill>
              </a:rPr>
              <a:t>Stubs</a:t>
            </a:r>
            <a:r>
              <a:rPr lang="en-US" sz="2100" dirty="0">
                <a:solidFill>
                  <a:srgbClr val="C00000"/>
                </a:solidFill>
              </a:rPr>
              <a:t> </a:t>
            </a:r>
            <a:r>
              <a:rPr lang="en-US" sz="2100" dirty="0"/>
              <a:t>and </a:t>
            </a:r>
            <a:r>
              <a:rPr lang="en-US" sz="2100" b="1" dirty="0">
                <a:solidFill>
                  <a:srgbClr val="C00000"/>
                </a:solidFill>
              </a:rPr>
              <a:t>Drivers</a:t>
            </a:r>
            <a:r>
              <a:rPr lang="en-US" sz="2100" dirty="0">
                <a:solidFill>
                  <a:srgbClr val="C00000"/>
                </a:solidFill>
              </a:rPr>
              <a:t> </a:t>
            </a:r>
            <a:r>
              <a:rPr lang="en-US" sz="2100" dirty="0"/>
              <a:t>and </a:t>
            </a:r>
            <a:r>
              <a:rPr lang="en-US" sz="2100" b="1" dirty="0">
                <a:solidFill>
                  <a:srgbClr val="C00000"/>
                </a:solidFill>
              </a:rPr>
              <a:t>simulate the interface </a:t>
            </a:r>
            <a:r>
              <a:rPr lang="en-US" sz="2100" dirty="0"/>
              <a:t>between the software components in a simple manner</a:t>
            </a:r>
          </a:p>
        </p:txBody>
      </p:sp>
      <p:cxnSp>
        <p:nvCxnSpPr>
          <p:cNvPr id="20" name="Straight Connector 19"/>
          <p:cNvCxnSpPr/>
          <p:nvPr/>
        </p:nvCxnSpPr>
        <p:spPr>
          <a:xfrm>
            <a:off x="4828786" y="711201"/>
            <a:ext cx="0" cy="5898146"/>
          </a:xfrm>
          <a:prstGeom prst="line">
            <a:avLst/>
          </a:prstGeom>
          <a:ln w="38100"/>
        </p:spPr>
        <p:style>
          <a:lnRef idx="3">
            <a:schemeClr val="accent1"/>
          </a:lnRef>
          <a:fillRef idx="0">
            <a:schemeClr val="accent1"/>
          </a:fillRef>
          <a:effectRef idx="2">
            <a:schemeClr val="accent1"/>
          </a:effectRef>
          <a:fontRef idx="minor">
            <a:schemeClr val="tx1"/>
          </a:fontRef>
        </p:style>
      </p:cxnSp>
      <p:sp>
        <p:nvSpPr>
          <p:cNvPr id="24" name="Content Placeholder 2"/>
          <p:cNvSpPr>
            <a:spLocks noGrp="1"/>
          </p:cNvSpPr>
          <p:nvPr>
            <p:ph idx="1"/>
          </p:nvPr>
        </p:nvSpPr>
        <p:spPr>
          <a:xfrm>
            <a:off x="5021946" y="1676241"/>
            <a:ext cx="7038876" cy="4768099"/>
          </a:xfrm>
        </p:spPr>
        <p:txBody>
          <a:bodyPr/>
          <a:lstStyle/>
          <a:p>
            <a:r>
              <a:rPr lang="en-US" dirty="0"/>
              <a:t>Let’s take an example to understand it in a better way.</a:t>
            </a:r>
          </a:p>
          <a:p>
            <a:r>
              <a:rPr lang="en-US" dirty="0"/>
              <a:t>Suppose there is an application consisting of three modules say, </a:t>
            </a:r>
            <a:r>
              <a:rPr lang="en-US" b="1" dirty="0">
                <a:solidFill>
                  <a:srgbClr val="C00000"/>
                </a:solidFill>
              </a:rPr>
              <a:t>module A</a:t>
            </a:r>
            <a:r>
              <a:rPr lang="en-US" dirty="0"/>
              <a:t>, </a:t>
            </a:r>
            <a:r>
              <a:rPr lang="en-US" b="1" dirty="0">
                <a:solidFill>
                  <a:srgbClr val="C00000"/>
                </a:solidFill>
              </a:rPr>
              <a:t>module B</a:t>
            </a:r>
            <a:r>
              <a:rPr lang="en-US" dirty="0"/>
              <a:t> &amp; </a:t>
            </a:r>
            <a:r>
              <a:rPr lang="en-US" b="1" dirty="0">
                <a:solidFill>
                  <a:srgbClr val="C00000"/>
                </a:solidFill>
              </a:rPr>
              <a:t>module C</a:t>
            </a:r>
            <a:r>
              <a:rPr lang="en-US" dirty="0"/>
              <a:t>. </a:t>
            </a:r>
          </a:p>
          <a:p>
            <a:r>
              <a:rPr lang="en-US" dirty="0"/>
              <a:t>Developer has design in such a way that module </a:t>
            </a:r>
            <a:r>
              <a:rPr lang="en-US" b="1" dirty="0">
                <a:solidFill>
                  <a:srgbClr val="C00000"/>
                </a:solidFill>
              </a:rPr>
              <a:t>B depends on </a:t>
            </a:r>
            <a:r>
              <a:rPr lang="en-US" dirty="0"/>
              <a:t>module</a:t>
            </a:r>
            <a:r>
              <a:rPr lang="en-US" b="1" dirty="0"/>
              <a:t> </a:t>
            </a:r>
            <a:r>
              <a:rPr lang="en-US" b="1" dirty="0">
                <a:solidFill>
                  <a:srgbClr val="C00000"/>
                </a:solidFill>
              </a:rPr>
              <a:t>A</a:t>
            </a:r>
            <a:r>
              <a:rPr lang="en-US" dirty="0"/>
              <a:t> &amp; module </a:t>
            </a:r>
            <a:r>
              <a:rPr lang="en-US" b="1" dirty="0">
                <a:solidFill>
                  <a:srgbClr val="C00000"/>
                </a:solidFill>
              </a:rPr>
              <a:t>C depends</a:t>
            </a:r>
            <a:r>
              <a:rPr lang="en-US" dirty="0"/>
              <a:t> on module </a:t>
            </a:r>
            <a:r>
              <a:rPr lang="en-US" b="1" dirty="0">
                <a:solidFill>
                  <a:srgbClr val="C00000"/>
                </a:solidFill>
              </a:rPr>
              <a:t>B</a:t>
            </a:r>
          </a:p>
          <a:p>
            <a:r>
              <a:rPr lang="en-US" dirty="0"/>
              <a:t>The developer has </a:t>
            </a:r>
            <a:r>
              <a:rPr lang="en-US" b="1" dirty="0">
                <a:solidFill>
                  <a:srgbClr val="C00000"/>
                </a:solidFill>
              </a:rPr>
              <a:t>developed</a:t>
            </a:r>
            <a:r>
              <a:rPr lang="en-US" dirty="0">
                <a:solidFill>
                  <a:srgbClr val="C00000"/>
                </a:solidFill>
              </a:rPr>
              <a:t> </a:t>
            </a:r>
            <a:r>
              <a:rPr lang="en-US" dirty="0"/>
              <a:t>the </a:t>
            </a:r>
            <a:r>
              <a:rPr lang="en-US" b="1" dirty="0">
                <a:solidFill>
                  <a:srgbClr val="C00000"/>
                </a:solidFill>
              </a:rPr>
              <a:t>module B</a:t>
            </a:r>
            <a:r>
              <a:rPr lang="en-US" dirty="0"/>
              <a:t> and now </a:t>
            </a:r>
            <a:r>
              <a:rPr lang="en-US" b="1" dirty="0">
                <a:solidFill>
                  <a:srgbClr val="C00000"/>
                </a:solidFill>
              </a:rPr>
              <a:t>wanted to test</a:t>
            </a:r>
            <a:r>
              <a:rPr lang="en-US" dirty="0"/>
              <a:t> it. </a:t>
            </a:r>
          </a:p>
          <a:p>
            <a:r>
              <a:rPr lang="en-US" b="1" dirty="0"/>
              <a:t>But</a:t>
            </a:r>
            <a:r>
              <a:rPr lang="en-US" dirty="0"/>
              <a:t> the module </a:t>
            </a:r>
            <a:r>
              <a:rPr lang="en-US" b="1" dirty="0">
                <a:solidFill>
                  <a:srgbClr val="C00000"/>
                </a:solidFill>
              </a:rPr>
              <a:t>A</a:t>
            </a:r>
            <a:r>
              <a:rPr lang="en-US" dirty="0"/>
              <a:t> and module </a:t>
            </a:r>
            <a:r>
              <a:rPr lang="en-US" b="1" dirty="0">
                <a:solidFill>
                  <a:srgbClr val="C00000"/>
                </a:solidFill>
              </a:rPr>
              <a:t>C</a:t>
            </a:r>
            <a:r>
              <a:rPr lang="en-US" dirty="0"/>
              <a:t> has </a:t>
            </a:r>
            <a:r>
              <a:rPr lang="en-US" b="1" dirty="0">
                <a:solidFill>
                  <a:srgbClr val="C00000"/>
                </a:solidFill>
              </a:rPr>
              <a:t>not</a:t>
            </a:r>
            <a:r>
              <a:rPr lang="en-US" dirty="0">
                <a:solidFill>
                  <a:srgbClr val="C00000"/>
                </a:solidFill>
              </a:rPr>
              <a:t> </a:t>
            </a:r>
            <a:r>
              <a:rPr lang="en-US" dirty="0"/>
              <a:t>been </a:t>
            </a:r>
            <a:r>
              <a:rPr lang="en-US" b="1" dirty="0">
                <a:solidFill>
                  <a:srgbClr val="C00000"/>
                </a:solidFill>
              </a:rPr>
              <a:t>developed</a:t>
            </a:r>
            <a:r>
              <a:rPr lang="en-US" dirty="0">
                <a:solidFill>
                  <a:srgbClr val="C00000"/>
                </a:solidFill>
              </a:rPr>
              <a:t> </a:t>
            </a:r>
            <a:r>
              <a:rPr lang="en-US" dirty="0"/>
              <a:t>yet. </a:t>
            </a:r>
          </a:p>
          <a:p>
            <a:r>
              <a:rPr lang="en-US" dirty="0"/>
              <a:t>In that case </a:t>
            </a:r>
            <a:r>
              <a:rPr lang="en-US" b="1" dirty="0">
                <a:solidFill>
                  <a:srgbClr val="C00000"/>
                </a:solidFill>
              </a:rPr>
              <a:t>to test</a:t>
            </a:r>
            <a:r>
              <a:rPr lang="en-US" dirty="0"/>
              <a:t> the </a:t>
            </a:r>
            <a:r>
              <a:rPr lang="en-US" b="1" dirty="0">
                <a:solidFill>
                  <a:srgbClr val="C00000"/>
                </a:solidFill>
              </a:rPr>
              <a:t>module B</a:t>
            </a:r>
            <a:r>
              <a:rPr lang="en-US" dirty="0"/>
              <a:t> </a:t>
            </a:r>
            <a:r>
              <a:rPr lang="en-US" b="1" dirty="0"/>
              <a:t>completely</a:t>
            </a:r>
            <a:r>
              <a:rPr lang="en-US" dirty="0"/>
              <a:t> we can </a:t>
            </a:r>
            <a:r>
              <a:rPr lang="en-US" b="1" dirty="0">
                <a:solidFill>
                  <a:srgbClr val="C00000"/>
                </a:solidFill>
              </a:rPr>
              <a:t>replace</a:t>
            </a:r>
            <a:r>
              <a:rPr lang="en-US" dirty="0">
                <a:solidFill>
                  <a:srgbClr val="C00000"/>
                </a:solidFill>
              </a:rPr>
              <a:t> </a:t>
            </a:r>
            <a:r>
              <a:rPr lang="en-US" dirty="0"/>
              <a:t>the module </a:t>
            </a:r>
            <a:r>
              <a:rPr lang="en-US" b="1" dirty="0">
                <a:solidFill>
                  <a:srgbClr val="C00000"/>
                </a:solidFill>
              </a:rPr>
              <a:t>A by Driver</a:t>
            </a:r>
            <a:r>
              <a:rPr lang="en-US" dirty="0"/>
              <a:t> and module </a:t>
            </a:r>
            <a:r>
              <a:rPr lang="en-US" b="1" dirty="0">
                <a:solidFill>
                  <a:srgbClr val="C00000"/>
                </a:solidFill>
              </a:rPr>
              <a:t>C by stub</a:t>
            </a:r>
            <a:endParaRPr lang="en-US" dirty="0"/>
          </a:p>
          <a:p>
            <a:endParaRPr lang="en-US" dirty="0"/>
          </a:p>
        </p:txBody>
      </p:sp>
    </p:spTree>
    <p:extLst>
      <p:ext uri="{BB962C8B-B14F-4D97-AF65-F5344CB8AC3E}">
        <p14:creationId xmlns:p14="http://schemas.microsoft.com/office/powerpoint/2010/main" val="3393747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par>
                                <p:cTn id="15" presetID="22" presetClass="entr" presetSubtype="1" fill="hold" nodeType="with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wipe(up)">
                                      <p:cBhvr>
                                        <p:cTn id="17" dur="500"/>
                                        <p:tgtEl>
                                          <p:spTgt spid="20"/>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6"/>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7"/>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wipe(left)">
                                      <p:cBhvr>
                                        <p:cTn id="30" dur="500"/>
                                        <p:tgtEl>
                                          <p:spTgt spid="8"/>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wipe(left)">
                                      <p:cBhvr>
                                        <p:cTn id="35" dur="500"/>
                                        <p:tgtEl>
                                          <p:spTgt spid="9"/>
                                        </p:tgtEl>
                                      </p:cBhvr>
                                    </p:animEffec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24">
                                            <p:txEl>
                                              <p:pRg st="0" end="0"/>
                                            </p:txEl>
                                          </p:spTgt>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24">
                                            <p:txEl>
                                              <p:pRg st="1" end="1"/>
                                            </p:txEl>
                                          </p:spTgt>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24">
                                            <p:txEl>
                                              <p:pRg st="2" end="2"/>
                                            </p:txEl>
                                          </p:spTgt>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24">
                                            <p:txEl>
                                              <p:pRg st="3" end="3"/>
                                            </p:txEl>
                                          </p:spTgt>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24">
                                            <p:txEl>
                                              <p:pRg st="4" end="4"/>
                                            </p:txEl>
                                          </p:spTgt>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grpId="0" nodeType="clickEffect">
                                  <p:stCondLst>
                                    <p:cond delay="0"/>
                                  </p:stCondLst>
                                  <p:childTnLst>
                                    <p:set>
                                      <p:cBhvr>
                                        <p:cTn id="59" dur="1" fill="hold">
                                          <p:stCondLst>
                                            <p:cond delay="0"/>
                                          </p:stCondLst>
                                        </p:cTn>
                                        <p:tgtEl>
                                          <p:spTgt spid="2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18" grpId="0" animBg="1"/>
      <p:bldP spid="19" grpId="0" animBg="1"/>
      <p:bldP spid="24"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Diver &amp; Stub (Unit Testing) Cont.</a:t>
            </a:r>
          </a:p>
        </p:txBody>
      </p:sp>
      <p:sp>
        <p:nvSpPr>
          <p:cNvPr id="17" name="Rectangle 16"/>
          <p:cNvSpPr/>
          <p:nvPr/>
        </p:nvSpPr>
        <p:spPr>
          <a:xfrm>
            <a:off x="218347" y="899666"/>
            <a:ext cx="2714990" cy="46166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a:spAutoFit/>
          </a:bodyPr>
          <a:lstStyle/>
          <a:p>
            <a:r>
              <a:rPr lang="en-US" sz="2400" b="1" dirty="0">
                <a:solidFill>
                  <a:schemeClr val="bg1"/>
                </a:solidFill>
              </a:rPr>
              <a:t>Driver</a:t>
            </a:r>
          </a:p>
        </p:txBody>
      </p:sp>
      <p:cxnSp>
        <p:nvCxnSpPr>
          <p:cNvPr id="18" name="Straight Connector 17"/>
          <p:cNvCxnSpPr/>
          <p:nvPr/>
        </p:nvCxnSpPr>
        <p:spPr>
          <a:xfrm>
            <a:off x="2110139" y="1359645"/>
            <a:ext cx="4072947" cy="0"/>
          </a:xfrm>
          <a:prstGeom prst="line">
            <a:avLst/>
          </a:prstGeom>
        </p:spPr>
        <p:style>
          <a:lnRef idx="2">
            <a:schemeClr val="accent6"/>
          </a:lnRef>
          <a:fillRef idx="0">
            <a:schemeClr val="accent6"/>
          </a:fillRef>
          <a:effectRef idx="1">
            <a:schemeClr val="accent6"/>
          </a:effectRef>
          <a:fontRef idx="minor">
            <a:schemeClr val="tx1"/>
          </a:fontRef>
        </p:style>
      </p:cxnSp>
      <p:sp>
        <p:nvSpPr>
          <p:cNvPr id="21" name="Content Placeholder 2"/>
          <p:cNvSpPr txBox="1">
            <a:spLocks/>
          </p:cNvSpPr>
          <p:nvPr/>
        </p:nvSpPr>
        <p:spPr>
          <a:xfrm>
            <a:off x="198577" y="1475474"/>
            <a:ext cx="5868394" cy="5130795"/>
          </a:xfrm>
          <a:prstGeom prst="rect">
            <a:avLst/>
          </a:prstGeom>
        </p:spPr>
        <p:txBody>
          <a:bodyPr vert="horz" lIns="91440" tIns="45720" rIns="91440" bIns="45720" rtlCol="0">
            <a:noAutofit/>
          </a:bodyPr>
          <a:lstStyle>
            <a:lvl1pPr marL="265113" indent="-265113" algn="just" defTabSz="914400" rtl="0" eaLnBrk="1" latinLnBrk="0" hangingPunct="1">
              <a:lnSpc>
                <a:spcPct val="90000"/>
              </a:lnSpc>
              <a:spcBef>
                <a:spcPts val="1000"/>
              </a:spcBef>
              <a:buClr>
                <a:schemeClr val="accent6"/>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solidFill>
                  <a:srgbClr val="C00000"/>
                </a:solidFill>
              </a:rPr>
              <a:t>Driver</a:t>
            </a:r>
            <a:r>
              <a:rPr lang="en-US" dirty="0"/>
              <a:t> and/or </a:t>
            </a:r>
            <a:r>
              <a:rPr lang="en-US" b="1" dirty="0">
                <a:solidFill>
                  <a:srgbClr val="C00000"/>
                </a:solidFill>
              </a:rPr>
              <a:t>Stub </a:t>
            </a:r>
            <a:r>
              <a:rPr lang="en-US" dirty="0"/>
              <a:t>software </a:t>
            </a:r>
            <a:r>
              <a:rPr lang="en-US" b="1" dirty="0"/>
              <a:t>must be developed </a:t>
            </a:r>
            <a:r>
              <a:rPr lang="en-US" dirty="0"/>
              <a:t>for each </a:t>
            </a:r>
            <a:r>
              <a:rPr lang="en-US" b="1" dirty="0">
                <a:solidFill>
                  <a:srgbClr val="C00000"/>
                </a:solidFill>
              </a:rPr>
              <a:t>unit test</a:t>
            </a:r>
            <a:endParaRPr lang="en-US" dirty="0"/>
          </a:p>
          <a:p>
            <a:r>
              <a:rPr lang="en-US" dirty="0"/>
              <a:t>A </a:t>
            </a:r>
            <a:r>
              <a:rPr lang="en-US" b="1" dirty="0">
                <a:solidFill>
                  <a:srgbClr val="C00000"/>
                </a:solidFill>
              </a:rPr>
              <a:t>driver</a:t>
            </a:r>
            <a:r>
              <a:rPr lang="en-US" dirty="0">
                <a:solidFill>
                  <a:srgbClr val="C00000"/>
                </a:solidFill>
              </a:rPr>
              <a:t> </a:t>
            </a:r>
            <a:r>
              <a:rPr lang="en-US" dirty="0"/>
              <a:t>is nothing more than a </a:t>
            </a:r>
            <a:r>
              <a:rPr lang="en-US" b="1" dirty="0">
                <a:solidFill>
                  <a:srgbClr val="C00000"/>
                </a:solidFill>
              </a:rPr>
              <a:t>"main program"</a:t>
            </a:r>
            <a:r>
              <a:rPr lang="en-US" dirty="0"/>
              <a:t> </a:t>
            </a:r>
          </a:p>
          <a:p>
            <a:pPr lvl="1"/>
            <a:r>
              <a:rPr lang="en-US" dirty="0"/>
              <a:t>It accepts test case data</a:t>
            </a:r>
          </a:p>
          <a:p>
            <a:pPr lvl="1"/>
            <a:r>
              <a:rPr lang="en-US" dirty="0"/>
              <a:t>Passes such data to the component and </a:t>
            </a:r>
          </a:p>
          <a:p>
            <a:pPr lvl="1"/>
            <a:r>
              <a:rPr lang="en-US" dirty="0"/>
              <a:t>Prints relevant results.</a:t>
            </a:r>
          </a:p>
          <a:p>
            <a:r>
              <a:rPr lang="en-US" b="1" dirty="0">
                <a:solidFill>
                  <a:srgbClr val="C00000"/>
                </a:solidFill>
              </a:rPr>
              <a:t>Driver</a:t>
            </a:r>
          </a:p>
          <a:p>
            <a:pPr lvl="1"/>
            <a:r>
              <a:rPr lang="en-US" dirty="0"/>
              <a:t>Used in Bottom up approach</a:t>
            </a:r>
          </a:p>
          <a:p>
            <a:pPr lvl="1"/>
            <a:r>
              <a:rPr lang="en-US" dirty="0"/>
              <a:t>Lowest modules are tested first.</a:t>
            </a:r>
          </a:p>
          <a:p>
            <a:pPr lvl="1"/>
            <a:r>
              <a:rPr lang="en-US" dirty="0"/>
              <a:t>Simulates the higher level of components</a:t>
            </a:r>
          </a:p>
          <a:p>
            <a:pPr lvl="1"/>
            <a:r>
              <a:rPr lang="en-US" dirty="0"/>
              <a:t>Dummy program for Higher level component</a:t>
            </a:r>
          </a:p>
        </p:txBody>
      </p:sp>
      <p:pic>
        <p:nvPicPr>
          <p:cNvPr id="22" name="Picture 21"/>
          <p:cNvPicPr>
            <a:picLocks noChangeAspect="1"/>
          </p:cNvPicPr>
          <p:nvPr/>
        </p:nvPicPr>
        <p:blipFill>
          <a:blip r:embed="rId2" cstate="print">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11079095" y="44995"/>
            <a:ext cx="899545" cy="659667"/>
          </a:xfrm>
          <a:prstGeom prst="rect">
            <a:avLst/>
          </a:prstGeom>
        </p:spPr>
      </p:pic>
      <p:cxnSp>
        <p:nvCxnSpPr>
          <p:cNvPr id="19" name="Straight Connector 18"/>
          <p:cNvCxnSpPr/>
          <p:nvPr/>
        </p:nvCxnSpPr>
        <p:spPr>
          <a:xfrm>
            <a:off x="6269507" y="711201"/>
            <a:ext cx="0" cy="5898146"/>
          </a:xfrm>
          <a:prstGeom prst="line">
            <a:avLst/>
          </a:prstGeom>
          <a:ln w="38100"/>
        </p:spPr>
        <p:style>
          <a:lnRef idx="3">
            <a:schemeClr val="accent1"/>
          </a:lnRef>
          <a:fillRef idx="0">
            <a:schemeClr val="accent1"/>
          </a:fillRef>
          <a:effectRef idx="2">
            <a:schemeClr val="accent1"/>
          </a:effectRef>
          <a:fontRef idx="minor">
            <a:schemeClr val="tx1"/>
          </a:fontRef>
        </p:style>
      </p:cxnSp>
      <p:sp>
        <p:nvSpPr>
          <p:cNvPr id="20" name="Rectangle 19"/>
          <p:cNvSpPr/>
          <p:nvPr/>
        </p:nvSpPr>
        <p:spPr>
          <a:xfrm>
            <a:off x="6533900" y="899666"/>
            <a:ext cx="2714990" cy="46166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a:spAutoFit/>
          </a:bodyPr>
          <a:lstStyle/>
          <a:p>
            <a:r>
              <a:rPr lang="en-US" sz="2400" b="1" dirty="0">
                <a:solidFill>
                  <a:schemeClr val="bg1"/>
                </a:solidFill>
              </a:rPr>
              <a:t>Stub</a:t>
            </a:r>
          </a:p>
        </p:txBody>
      </p:sp>
      <p:cxnSp>
        <p:nvCxnSpPr>
          <p:cNvPr id="23" name="Straight Connector 22"/>
          <p:cNvCxnSpPr/>
          <p:nvPr/>
        </p:nvCxnSpPr>
        <p:spPr>
          <a:xfrm>
            <a:off x="8425692" y="1359645"/>
            <a:ext cx="3403451" cy="0"/>
          </a:xfrm>
          <a:prstGeom prst="line">
            <a:avLst/>
          </a:prstGeom>
        </p:spPr>
        <p:style>
          <a:lnRef idx="2">
            <a:schemeClr val="accent6"/>
          </a:lnRef>
          <a:fillRef idx="0">
            <a:schemeClr val="accent6"/>
          </a:fillRef>
          <a:effectRef idx="1">
            <a:schemeClr val="accent6"/>
          </a:effectRef>
          <a:fontRef idx="minor">
            <a:schemeClr val="tx1"/>
          </a:fontRef>
        </p:style>
      </p:cxnSp>
      <p:sp>
        <p:nvSpPr>
          <p:cNvPr id="24" name="Content Placeholder 2"/>
          <p:cNvSpPr txBox="1">
            <a:spLocks/>
          </p:cNvSpPr>
          <p:nvPr/>
        </p:nvSpPr>
        <p:spPr>
          <a:xfrm>
            <a:off x="6384957" y="1475474"/>
            <a:ext cx="5593683" cy="5130795"/>
          </a:xfrm>
          <a:prstGeom prst="rect">
            <a:avLst/>
          </a:prstGeom>
        </p:spPr>
        <p:txBody>
          <a:bodyPr vert="horz" lIns="91440" tIns="45720" rIns="91440" bIns="45720" rtlCol="0">
            <a:noAutofit/>
          </a:bodyPr>
          <a:lstStyle>
            <a:lvl1pPr marL="265113" indent="-265113" algn="just" defTabSz="914400" rtl="0" eaLnBrk="1" latinLnBrk="0" hangingPunct="1">
              <a:lnSpc>
                <a:spcPct val="90000"/>
              </a:lnSpc>
              <a:spcBef>
                <a:spcPts val="1000"/>
              </a:spcBef>
              <a:buClr>
                <a:schemeClr val="accent6"/>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solidFill>
                  <a:srgbClr val="C00000"/>
                </a:solidFill>
              </a:rPr>
              <a:t>Stubs</a:t>
            </a:r>
            <a:r>
              <a:rPr lang="en-US" dirty="0"/>
              <a:t> serve to replace </a:t>
            </a:r>
            <a:r>
              <a:rPr lang="en-US" b="1" dirty="0">
                <a:solidFill>
                  <a:srgbClr val="C00000"/>
                </a:solidFill>
              </a:rPr>
              <a:t>modules</a:t>
            </a:r>
            <a:r>
              <a:rPr lang="en-US" dirty="0">
                <a:solidFill>
                  <a:srgbClr val="C00000"/>
                </a:solidFill>
              </a:rPr>
              <a:t> </a:t>
            </a:r>
            <a:r>
              <a:rPr lang="en-US" dirty="0"/>
              <a:t>that are subordinate (called by) the component to be tested.</a:t>
            </a:r>
          </a:p>
          <a:p>
            <a:r>
              <a:rPr lang="en-US" dirty="0"/>
              <a:t>A </a:t>
            </a:r>
            <a:r>
              <a:rPr lang="en-US" b="1" dirty="0"/>
              <a:t>stub</a:t>
            </a:r>
            <a:r>
              <a:rPr lang="en-US" dirty="0"/>
              <a:t> or </a:t>
            </a:r>
            <a:r>
              <a:rPr lang="en-US" b="1" dirty="0">
                <a:solidFill>
                  <a:srgbClr val="C00000"/>
                </a:solidFill>
              </a:rPr>
              <a:t>"dummy subprogram"</a:t>
            </a:r>
            <a:r>
              <a:rPr lang="en-US" dirty="0"/>
              <a:t> </a:t>
            </a:r>
          </a:p>
          <a:p>
            <a:pPr lvl="1"/>
            <a:r>
              <a:rPr lang="en-US" dirty="0"/>
              <a:t>Uses the subordinate module's interface</a:t>
            </a:r>
          </a:p>
          <a:p>
            <a:pPr lvl="1"/>
            <a:r>
              <a:rPr lang="en-US" dirty="0"/>
              <a:t>May do minimal data manipulation</a:t>
            </a:r>
          </a:p>
          <a:p>
            <a:pPr lvl="1"/>
            <a:r>
              <a:rPr lang="en-US" dirty="0"/>
              <a:t>Prints verification of entry and</a:t>
            </a:r>
          </a:p>
          <a:p>
            <a:pPr lvl="1"/>
            <a:r>
              <a:rPr lang="en-US" dirty="0"/>
              <a:t>Returns control to the module undergoing testing</a:t>
            </a:r>
          </a:p>
          <a:p>
            <a:r>
              <a:rPr lang="en-US" b="1" dirty="0">
                <a:solidFill>
                  <a:srgbClr val="C00000"/>
                </a:solidFill>
              </a:rPr>
              <a:t>Stubs</a:t>
            </a:r>
          </a:p>
          <a:p>
            <a:pPr lvl="1"/>
            <a:r>
              <a:rPr lang="en-US" dirty="0"/>
              <a:t>Used in Top down approach</a:t>
            </a:r>
          </a:p>
          <a:p>
            <a:pPr lvl="1"/>
            <a:r>
              <a:rPr lang="en-US" dirty="0"/>
              <a:t>Top most module is tested first</a:t>
            </a:r>
          </a:p>
          <a:p>
            <a:pPr lvl="1"/>
            <a:r>
              <a:rPr lang="en-US" dirty="0"/>
              <a:t>Simulates the lower level of components</a:t>
            </a:r>
          </a:p>
          <a:p>
            <a:pPr lvl="1"/>
            <a:r>
              <a:rPr lang="en-US" dirty="0"/>
              <a:t>Dummy program of lower level components</a:t>
            </a:r>
          </a:p>
        </p:txBody>
      </p:sp>
    </p:spTree>
    <p:extLst>
      <p:ext uri="{BB962C8B-B14F-4D97-AF65-F5344CB8AC3E}">
        <p14:creationId xmlns:p14="http://schemas.microsoft.com/office/powerpoint/2010/main" val="4228584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22" presetClass="entr" presetSubtype="8" fill="hold" nodeType="withEffect">
                                  <p:stCondLst>
                                    <p:cond delay="0"/>
                                  </p:stCondLst>
                                  <p:childTnLst>
                                    <p:set>
                                      <p:cBhvr>
                                        <p:cTn id="8" dur="1" fill="hold">
                                          <p:stCondLst>
                                            <p:cond delay="0"/>
                                          </p:stCondLst>
                                        </p:cTn>
                                        <p:tgtEl>
                                          <p:spTgt spid="18"/>
                                        </p:tgtEl>
                                        <p:attrNameLst>
                                          <p:attrName>style.visibility</p:attrName>
                                        </p:attrNameLst>
                                      </p:cBhvr>
                                      <p:to>
                                        <p:strVal val="visible"/>
                                      </p:to>
                                    </p:set>
                                    <p:animEffect transition="in" filter="wipe(left)">
                                      <p:cBhvr>
                                        <p:cTn id="9" dur="500"/>
                                        <p:tgtEl>
                                          <p:spTgt spid="18"/>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21">
                                            <p:txEl>
                                              <p:pRg st="0" end="0"/>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21">
                                            <p:txEl>
                                              <p:pRg st="1" end="1"/>
                                            </p:txEl>
                                          </p:spTgt>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21">
                                            <p:txEl>
                                              <p:pRg st="2" end="2"/>
                                            </p:txEl>
                                          </p:spTgt>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21">
                                            <p:txEl>
                                              <p:pRg st="3" end="3"/>
                                            </p:txEl>
                                          </p:spTgt>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21">
                                            <p:txEl>
                                              <p:pRg st="4" end="4"/>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21">
                                            <p:txEl>
                                              <p:pRg st="5" end="5"/>
                                            </p:txEl>
                                          </p:spTgt>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21">
                                            <p:txEl>
                                              <p:pRg st="6" end="6"/>
                                            </p:txEl>
                                          </p:spTgt>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21">
                                            <p:txEl>
                                              <p:pRg st="7" end="7"/>
                                            </p:txEl>
                                          </p:spTgt>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21">
                                            <p:txEl>
                                              <p:pRg st="8" end="8"/>
                                            </p:txEl>
                                          </p:spTgt>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21">
                                            <p:txEl>
                                              <p:pRg st="9" end="9"/>
                                            </p:txEl>
                                          </p:spTgt>
                                        </p:tgtEl>
                                        <p:attrNameLst>
                                          <p:attrName>style.visibility</p:attrName>
                                        </p:attrNameLst>
                                      </p:cBhvr>
                                      <p:to>
                                        <p:strVal val="visible"/>
                                      </p:to>
                                    </p:set>
                                  </p:childTnLst>
                                </p:cTn>
                              </p:par>
                              <p:par>
                                <p:cTn id="36" presetID="22" presetClass="entr" presetSubtype="1" fill="hold" nodeType="withEffect">
                                  <p:stCondLst>
                                    <p:cond delay="0"/>
                                  </p:stCondLst>
                                  <p:childTnLst>
                                    <p:set>
                                      <p:cBhvr>
                                        <p:cTn id="37" dur="1" fill="hold">
                                          <p:stCondLst>
                                            <p:cond delay="0"/>
                                          </p:stCondLst>
                                        </p:cTn>
                                        <p:tgtEl>
                                          <p:spTgt spid="19"/>
                                        </p:tgtEl>
                                        <p:attrNameLst>
                                          <p:attrName>style.visibility</p:attrName>
                                        </p:attrNameLst>
                                      </p:cBhvr>
                                      <p:to>
                                        <p:strVal val="visible"/>
                                      </p:to>
                                    </p:set>
                                    <p:animEffect transition="in" filter="wipe(up)">
                                      <p:cBhvr>
                                        <p:cTn id="38" dur="500"/>
                                        <p:tgtEl>
                                          <p:spTgt spid="19"/>
                                        </p:tgtEl>
                                      </p:cBhvr>
                                    </p:animEffec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0"/>
                                        </p:tgtEl>
                                        <p:attrNameLst>
                                          <p:attrName>style.visibility</p:attrName>
                                        </p:attrNameLst>
                                      </p:cBhvr>
                                      <p:to>
                                        <p:strVal val="visible"/>
                                      </p:to>
                                    </p:set>
                                  </p:childTnLst>
                                </p:cTn>
                              </p:par>
                              <p:par>
                                <p:cTn id="43" presetID="22" presetClass="entr" presetSubtype="8" fill="hold" nodeType="withEffect">
                                  <p:stCondLst>
                                    <p:cond delay="0"/>
                                  </p:stCondLst>
                                  <p:childTnLst>
                                    <p:set>
                                      <p:cBhvr>
                                        <p:cTn id="44" dur="1" fill="hold">
                                          <p:stCondLst>
                                            <p:cond delay="0"/>
                                          </p:stCondLst>
                                        </p:cTn>
                                        <p:tgtEl>
                                          <p:spTgt spid="23"/>
                                        </p:tgtEl>
                                        <p:attrNameLst>
                                          <p:attrName>style.visibility</p:attrName>
                                        </p:attrNameLst>
                                      </p:cBhvr>
                                      <p:to>
                                        <p:strVal val="visible"/>
                                      </p:to>
                                    </p:set>
                                    <p:animEffect transition="in" filter="wipe(left)">
                                      <p:cBhvr>
                                        <p:cTn id="45" dur="500"/>
                                        <p:tgtEl>
                                          <p:spTgt spid="23"/>
                                        </p:tgtEl>
                                      </p:cBhvr>
                                    </p:animEffec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24">
                                            <p:txEl>
                                              <p:pRg st="0" end="0"/>
                                            </p:txEl>
                                          </p:spTgt>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grpId="0" nodeType="clickEffect">
                                  <p:stCondLst>
                                    <p:cond delay="0"/>
                                  </p:stCondLst>
                                  <p:childTnLst>
                                    <p:set>
                                      <p:cBhvr>
                                        <p:cTn id="53" dur="1" fill="hold">
                                          <p:stCondLst>
                                            <p:cond delay="0"/>
                                          </p:stCondLst>
                                        </p:cTn>
                                        <p:tgtEl>
                                          <p:spTgt spid="24">
                                            <p:txEl>
                                              <p:pRg st="1" end="1"/>
                                            </p:txEl>
                                          </p:spTgt>
                                        </p:tgtEl>
                                        <p:attrNameLst>
                                          <p:attrName>style.visibility</p:attrName>
                                        </p:attrNameLst>
                                      </p:cBhvr>
                                      <p:to>
                                        <p:strVal val="visible"/>
                                      </p:to>
                                    </p:set>
                                  </p:childTnLst>
                                </p:cTn>
                              </p:par>
                              <p:par>
                                <p:cTn id="54" presetID="1" presetClass="entr" presetSubtype="0" fill="hold" grpId="0" nodeType="withEffect">
                                  <p:stCondLst>
                                    <p:cond delay="0"/>
                                  </p:stCondLst>
                                  <p:childTnLst>
                                    <p:set>
                                      <p:cBhvr>
                                        <p:cTn id="55" dur="1" fill="hold">
                                          <p:stCondLst>
                                            <p:cond delay="0"/>
                                          </p:stCondLst>
                                        </p:cTn>
                                        <p:tgtEl>
                                          <p:spTgt spid="24">
                                            <p:txEl>
                                              <p:pRg st="2" end="2"/>
                                            </p:txEl>
                                          </p:spTgt>
                                        </p:tgtEl>
                                        <p:attrNameLst>
                                          <p:attrName>style.visibility</p:attrName>
                                        </p:attrNameLst>
                                      </p:cBhvr>
                                      <p:to>
                                        <p:strVal val="visible"/>
                                      </p:to>
                                    </p:set>
                                  </p:childTnLst>
                                </p:cTn>
                              </p:par>
                              <p:par>
                                <p:cTn id="56" presetID="1" presetClass="entr" presetSubtype="0" fill="hold" grpId="0" nodeType="withEffect">
                                  <p:stCondLst>
                                    <p:cond delay="0"/>
                                  </p:stCondLst>
                                  <p:childTnLst>
                                    <p:set>
                                      <p:cBhvr>
                                        <p:cTn id="57" dur="1" fill="hold">
                                          <p:stCondLst>
                                            <p:cond delay="0"/>
                                          </p:stCondLst>
                                        </p:cTn>
                                        <p:tgtEl>
                                          <p:spTgt spid="24">
                                            <p:txEl>
                                              <p:pRg st="3" end="3"/>
                                            </p:txEl>
                                          </p:spTgt>
                                        </p:tgtEl>
                                        <p:attrNameLst>
                                          <p:attrName>style.visibility</p:attrName>
                                        </p:attrNameLst>
                                      </p:cBhvr>
                                      <p:to>
                                        <p:strVal val="visible"/>
                                      </p:to>
                                    </p:set>
                                  </p:childTnLst>
                                </p:cTn>
                              </p:par>
                              <p:par>
                                <p:cTn id="58" presetID="1" presetClass="entr" presetSubtype="0" fill="hold" grpId="0" nodeType="withEffect">
                                  <p:stCondLst>
                                    <p:cond delay="0"/>
                                  </p:stCondLst>
                                  <p:childTnLst>
                                    <p:set>
                                      <p:cBhvr>
                                        <p:cTn id="59" dur="1" fill="hold">
                                          <p:stCondLst>
                                            <p:cond delay="0"/>
                                          </p:stCondLst>
                                        </p:cTn>
                                        <p:tgtEl>
                                          <p:spTgt spid="24">
                                            <p:txEl>
                                              <p:pRg st="4" end="4"/>
                                            </p:txEl>
                                          </p:spTgt>
                                        </p:tgtEl>
                                        <p:attrNameLst>
                                          <p:attrName>style.visibility</p:attrName>
                                        </p:attrNameLst>
                                      </p:cBhvr>
                                      <p:to>
                                        <p:strVal val="visible"/>
                                      </p:to>
                                    </p:set>
                                  </p:childTnLst>
                                </p:cTn>
                              </p:par>
                              <p:par>
                                <p:cTn id="60" presetID="1" presetClass="entr" presetSubtype="0" fill="hold" grpId="0" nodeType="withEffect">
                                  <p:stCondLst>
                                    <p:cond delay="0"/>
                                  </p:stCondLst>
                                  <p:childTnLst>
                                    <p:set>
                                      <p:cBhvr>
                                        <p:cTn id="61" dur="1" fill="hold">
                                          <p:stCondLst>
                                            <p:cond delay="0"/>
                                          </p:stCondLst>
                                        </p:cTn>
                                        <p:tgtEl>
                                          <p:spTgt spid="24">
                                            <p:txEl>
                                              <p:pRg st="5" end="5"/>
                                            </p:txEl>
                                          </p:spTgt>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grpId="0" nodeType="clickEffect">
                                  <p:stCondLst>
                                    <p:cond delay="0"/>
                                  </p:stCondLst>
                                  <p:childTnLst>
                                    <p:set>
                                      <p:cBhvr>
                                        <p:cTn id="65" dur="1" fill="hold">
                                          <p:stCondLst>
                                            <p:cond delay="0"/>
                                          </p:stCondLst>
                                        </p:cTn>
                                        <p:tgtEl>
                                          <p:spTgt spid="24">
                                            <p:txEl>
                                              <p:pRg st="6" end="6"/>
                                            </p:txEl>
                                          </p:spTgt>
                                        </p:tgtEl>
                                        <p:attrNameLst>
                                          <p:attrName>style.visibility</p:attrName>
                                        </p:attrNameLst>
                                      </p:cBhvr>
                                      <p:to>
                                        <p:strVal val="visible"/>
                                      </p:to>
                                    </p:set>
                                  </p:childTnLst>
                                </p:cTn>
                              </p:par>
                              <p:par>
                                <p:cTn id="66" presetID="1" presetClass="entr" presetSubtype="0" fill="hold" grpId="0" nodeType="withEffect">
                                  <p:stCondLst>
                                    <p:cond delay="0"/>
                                  </p:stCondLst>
                                  <p:childTnLst>
                                    <p:set>
                                      <p:cBhvr>
                                        <p:cTn id="67" dur="1" fill="hold">
                                          <p:stCondLst>
                                            <p:cond delay="0"/>
                                          </p:stCondLst>
                                        </p:cTn>
                                        <p:tgtEl>
                                          <p:spTgt spid="24">
                                            <p:txEl>
                                              <p:pRg st="7" end="7"/>
                                            </p:txEl>
                                          </p:spTgt>
                                        </p:tgtEl>
                                        <p:attrNameLst>
                                          <p:attrName>style.visibility</p:attrName>
                                        </p:attrNameLst>
                                      </p:cBhvr>
                                      <p:to>
                                        <p:strVal val="visible"/>
                                      </p:to>
                                    </p:set>
                                  </p:childTnLst>
                                </p:cTn>
                              </p:par>
                              <p:par>
                                <p:cTn id="68" presetID="1" presetClass="entr" presetSubtype="0" fill="hold" grpId="0" nodeType="withEffect">
                                  <p:stCondLst>
                                    <p:cond delay="0"/>
                                  </p:stCondLst>
                                  <p:childTnLst>
                                    <p:set>
                                      <p:cBhvr>
                                        <p:cTn id="69" dur="1" fill="hold">
                                          <p:stCondLst>
                                            <p:cond delay="0"/>
                                          </p:stCondLst>
                                        </p:cTn>
                                        <p:tgtEl>
                                          <p:spTgt spid="24">
                                            <p:txEl>
                                              <p:pRg st="8" end="8"/>
                                            </p:txEl>
                                          </p:spTgt>
                                        </p:tgtEl>
                                        <p:attrNameLst>
                                          <p:attrName>style.visibility</p:attrName>
                                        </p:attrNameLst>
                                      </p:cBhvr>
                                      <p:to>
                                        <p:strVal val="visible"/>
                                      </p:to>
                                    </p:set>
                                  </p:childTnLst>
                                </p:cTn>
                              </p:par>
                              <p:par>
                                <p:cTn id="70" presetID="1" presetClass="entr" presetSubtype="0" fill="hold" grpId="0" nodeType="withEffect">
                                  <p:stCondLst>
                                    <p:cond delay="0"/>
                                  </p:stCondLst>
                                  <p:childTnLst>
                                    <p:set>
                                      <p:cBhvr>
                                        <p:cTn id="71" dur="1" fill="hold">
                                          <p:stCondLst>
                                            <p:cond delay="0"/>
                                          </p:stCondLst>
                                        </p:cTn>
                                        <p:tgtEl>
                                          <p:spTgt spid="24">
                                            <p:txEl>
                                              <p:pRg st="9" end="9"/>
                                            </p:txEl>
                                          </p:spTgt>
                                        </p:tgtEl>
                                        <p:attrNameLst>
                                          <p:attrName>style.visibility</p:attrName>
                                        </p:attrNameLst>
                                      </p:cBhvr>
                                      <p:to>
                                        <p:strVal val="visible"/>
                                      </p:to>
                                    </p:set>
                                  </p:childTnLst>
                                </p:cTn>
                              </p:par>
                              <p:par>
                                <p:cTn id="72" presetID="1" presetClass="entr" presetSubtype="0" fill="hold" grpId="0" nodeType="withEffect">
                                  <p:stCondLst>
                                    <p:cond delay="0"/>
                                  </p:stCondLst>
                                  <p:childTnLst>
                                    <p:set>
                                      <p:cBhvr>
                                        <p:cTn id="73" dur="1" fill="hold">
                                          <p:stCondLst>
                                            <p:cond delay="0"/>
                                          </p:stCondLst>
                                        </p:cTn>
                                        <p:tgtEl>
                                          <p:spTgt spid="24">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21" grpId="0" build="p"/>
      <p:bldP spid="20" grpId="0" animBg="1"/>
      <p:bldP spid="24"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Integration Testing</a:t>
            </a:r>
          </a:p>
        </p:txBody>
      </p:sp>
      <p:sp>
        <p:nvSpPr>
          <p:cNvPr id="4" name="Rectangle 3"/>
          <p:cNvSpPr/>
          <p:nvPr/>
        </p:nvSpPr>
        <p:spPr>
          <a:xfrm>
            <a:off x="203198" y="827093"/>
            <a:ext cx="11884845" cy="461665"/>
          </a:xfrm>
          <a:prstGeom prst="rect">
            <a:avLst/>
          </a:prstGeom>
        </p:spPr>
        <p:txBody>
          <a:bodyPr wrap="square">
            <a:spAutoFit/>
          </a:bodyPr>
          <a:lstStyle/>
          <a:p>
            <a:r>
              <a:rPr lang="en-US" sz="2400" dirty="0"/>
              <a:t>Integration testing is the </a:t>
            </a:r>
            <a:r>
              <a:rPr lang="en-US" sz="2400" b="1" dirty="0">
                <a:solidFill>
                  <a:srgbClr val="C00000"/>
                </a:solidFill>
              </a:rPr>
              <a:t>process of testing </a:t>
            </a:r>
            <a:r>
              <a:rPr lang="en-US" sz="2400" dirty="0"/>
              <a:t>the </a:t>
            </a:r>
            <a:r>
              <a:rPr lang="en-US" sz="2400" b="1" dirty="0">
                <a:solidFill>
                  <a:srgbClr val="C00000"/>
                </a:solidFill>
              </a:rPr>
              <a:t>interface between two software units</a:t>
            </a:r>
            <a:r>
              <a:rPr lang="en-US" sz="2400" dirty="0"/>
              <a:t> or modules</a:t>
            </a:r>
          </a:p>
        </p:txBody>
      </p:sp>
      <p:sp>
        <p:nvSpPr>
          <p:cNvPr id="5" name="Rectangle 4"/>
          <p:cNvSpPr/>
          <p:nvPr/>
        </p:nvSpPr>
        <p:spPr>
          <a:xfrm>
            <a:off x="203199" y="1353071"/>
            <a:ext cx="3130985" cy="46166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none">
            <a:spAutoFit/>
          </a:bodyPr>
          <a:lstStyle/>
          <a:p>
            <a:r>
              <a:rPr lang="en-US" sz="2400" b="1" dirty="0">
                <a:solidFill>
                  <a:schemeClr val="bg1"/>
                </a:solidFill>
              </a:rPr>
              <a:t>It can be done in 3 ways</a:t>
            </a:r>
          </a:p>
        </p:txBody>
      </p:sp>
      <p:sp>
        <p:nvSpPr>
          <p:cNvPr id="6" name="Rectangle 5"/>
          <p:cNvSpPr/>
          <p:nvPr/>
        </p:nvSpPr>
        <p:spPr>
          <a:xfrm>
            <a:off x="3334268" y="1353071"/>
            <a:ext cx="2807179" cy="461665"/>
          </a:xfrm>
          <a:prstGeom prst="rect">
            <a:avLst/>
          </a:prstGeom>
        </p:spPr>
        <p:style>
          <a:lnRef idx="2">
            <a:schemeClr val="accent1"/>
          </a:lnRef>
          <a:fillRef idx="1">
            <a:schemeClr val="lt1"/>
          </a:fillRef>
          <a:effectRef idx="0">
            <a:schemeClr val="accent1"/>
          </a:effectRef>
          <a:fontRef idx="minor">
            <a:schemeClr val="dk1"/>
          </a:fontRef>
        </p:style>
        <p:txBody>
          <a:bodyPr wrap="none">
            <a:spAutoFit/>
          </a:bodyPr>
          <a:lstStyle/>
          <a:p>
            <a:r>
              <a:rPr lang="en-US" sz="2400" dirty="0"/>
              <a:t>1. Big Bang Approach</a:t>
            </a:r>
          </a:p>
        </p:txBody>
      </p:sp>
      <p:sp>
        <p:nvSpPr>
          <p:cNvPr id="7" name="Rectangle 6"/>
          <p:cNvSpPr/>
          <p:nvPr/>
        </p:nvSpPr>
        <p:spPr>
          <a:xfrm>
            <a:off x="6129130" y="1353071"/>
            <a:ext cx="2945037" cy="461665"/>
          </a:xfrm>
          <a:prstGeom prst="rect">
            <a:avLst/>
          </a:prstGeom>
        </p:spPr>
        <p:style>
          <a:lnRef idx="2">
            <a:schemeClr val="accent1"/>
          </a:lnRef>
          <a:fillRef idx="1">
            <a:schemeClr val="lt1"/>
          </a:fillRef>
          <a:effectRef idx="0">
            <a:schemeClr val="accent1"/>
          </a:effectRef>
          <a:fontRef idx="minor">
            <a:schemeClr val="dk1"/>
          </a:fontRef>
        </p:style>
        <p:txBody>
          <a:bodyPr wrap="none">
            <a:spAutoFit/>
          </a:bodyPr>
          <a:lstStyle/>
          <a:p>
            <a:r>
              <a:rPr lang="en-US" sz="2400" dirty="0"/>
              <a:t>2. Top Down Approach</a:t>
            </a:r>
          </a:p>
        </p:txBody>
      </p:sp>
      <p:sp>
        <p:nvSpPr>
          <p:cNvPr id="8" name="Rectangle 7"/>
          <p:cNvSpPr/>
          <p:nvPr/>
        </p:nvSpPr>
        <p:spPr>
          <a:xfrm>
            <a:off x="9074227" y="1353071"/>
            <a:ext cx="3013967" cy="461665"/>
          </a:xfrm>
          <a:prstGeom prst="rect">
            <a:avLst/>
          </a:prstGeom>
        </p:spPr>
        <p:style>
          <a:lnRef idx="2">
            <a:schemeClr val="accent1"/>
          </a:lnRef>
          <a:fillRef idx="1">
            <a:schemeClr val="lt1"/>
          </a:fillRef>
          <a:effectRef idx="0">
            <a:schemeClr val="accent1"/>
          </a:effectRef>
          <a:fontRef idx="minor">
            <a:schemeClr val="dk1"/>
          </a:fontRef>
        </p:style>
        <p:txBody>
          <a:bodyPr wrap="none">
            <a:spAutoFit/>
          </a:bodyPr>
          <a:lstStyle/>
          <a:p>
            <a:r>
              <a:rPr lang="en-US" sz="2400" dirty="0"/>
              <a:t>3. Bottom Up Approach</a:t>
            </a:r>
          </a:p>
        </p:txBody>
      </p:sp>
      <p:sp>
        <p:nvSpPr>
          <p:cNvPr id="16" name="Content Placeholder 2"/>
          <p:cNvSpPr txBox="1">
            <a:spLocks/>
          </p:cNvSpPr>
          <p:nvPr/>
        </p:nvSpPr>
        <p:spPr>
          <a:xfrm>
            <a:off x="4024718" y="2592948"/>
            <a:ext cx="8007624" cy="2180758"/>
          </a:xfrm>
          <a:prstGeom prst="rect">
            <a:avLst/>
          </a:prstGeom>
        </p:spPr>
        <p:txBody>
          <a:bodyPr vert="horz" lIns="91440" tIns="45720" rIns="91440" bIns="45720" rtlCol="0">
            <a:noAutofit/>
          </a:bodyPr>
          <a:lstStyle>
            <a:lvl1pPr marL="265113" indent="-265113" algn="just" defTabSz="914400" rtl="0" eaLnBrk="1" latinLnBrk="0" hangingPunct="1">
              <a:lnSpc>
                <a:spcPct val="90000"/>
              </a:lnSpc>
              <a:spcBef>
                <a:spcPts val="1000"/>
              </a:spcBef>
              <a:buClr>
                <a:schemeClr val="accent6"/>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100" b="1" dirty="0">
                <a:solidFill>
                  <a:srgbClr val="C00000"/>
                </a:solidFill>
              </a:rPr>
              <a:t>Testing take place</a:t>
            </a:r>
            <a:r>
              <a:rPr lang="en-US" sz="2100" dirty="0">
                <a:solidFill>
                  <a:srgbClr val="C00000"/>
                </a:solidFill>
              </a:rPr>
              <a:t> </a:t>
            </a:r>
            <a:r>
              <a:rPr lang="en-US" sz="2100" dirty="0"/>
              <a:t>from </a:t>
            </a:r>
            <a:r>
              <a:rPr lang="en-US" sz="2100" b="1" dirty="0">
                <a:solidFill>
                  <a:srgbClr val="C00000"/>
                </a:solidFill>
              </a:rPr>
              <a:t>top</a:t>
            </a:r>
            <a:r>
              <a:rPr lang="en-US" sz="2100" dirty="0">
                <a:solidFill>
                  <a:srgbClr val="C00000"/>
                </a:solidFill>
              </a:rPr>
              <a:t> </a:t>
            </a:r>
            <a:r>
              <a:rPr lang="en-US" sz="2100" dirty="0"/>
              <a:t>to </a:t>
            </a:r>
            <a:r>
              <a:rPr lang="en-US" sz="2100" b="1" dirty="0">
                <a:solidFill>
                  <a:srgbClr val="C00000"/>
                </a:solidFill>
              </a:rPr>
              <a:t>bottom</a:t>
            </a:r>
          </a:p>
          <a:p>
            <a:r>
              <a:rPr lang="en-US" sz="2100" b="1" dirty="0">
                <a:solidFill>
                  <a:srgbClr val="C00000"/>
                </a:solidFill>
              </a:rPr>
              <a:t>High level</a:t>
            </a:r>
            <a:r>
              <a:rPr lang="en-US" sz="2100" dirty="0">
                <a:solidFill>
                  <a:srgbClr val="C00000"/>
                </a:solidFill>
              </a:rPr>
              <a:t> </a:t>
            </a:r>
            <a:r>
              <a:rPr lang="en-US" sz="2100" dirty="0"/>
              <a:t>modules are </a:t>
            </a:r>
            <a:r>
              <a:rPr lang="en-US" sz="2100" b="1" dirty="0">
                <a:solidFill>
                  <a:srgbClr val="C00000"/>
                </a:solidFill>
              </a:rPr>
              <a:t>tested first</a:t>
            </a:r>
            <a:r>
              <a:rPr lang="en-US" sz="2100" dirty="0">
                <a:solidFill>
                  <a:srgbClr val="C00000"/>
                </a:solidFill>
              </a:rPr>
              <a:t> </a:t>
            </a:r>
            <a:r>
              <a:rPr lang="en-US" sz="2100" dirty="0"/>
              <a:t>and then low-level modules and </a:t>
            </a:r>
            <a:r>
              <a:rPr lang="en-US" sz="2100" b="1" dirty="0">
                <a:solidFill>
                  <a:srgbClr val="C00000"/>
                </a:solidFill>
              </a:rPr>
              <a:t>finally integrated</a:t>
            </a:r>
            <a:r>
              <a:rPr lang="en-US" sz="2100" dirty="0"/>
              <a:t> the </a:t>
            </a:r>
            <a:r>
              <a:rPr lang="en-US" sz="2100" b="1" dirty="0">
                <a:solidFill>
                  <a:srgbClr val="C00000"/>
                </a:solidFill>
              </a:rPr>
              <a:t>low level modules</a:t>
            </a:r>
            <a:r>
              <a:rPr lang="en-US" sz="2100" dirty="0">
                <a:solidFill>
                  <a:srgbClr val="C00000"/>
                </a:solidFill>
              </a:rPr>
              <a:t> </a:t>
            </a:r>
            <a:r>
              <a:rPr lang="en-US" sz="2100" dirty="0"/>
              <a:t>to high level to ensure the system is working as intended</a:t>
            </a:r>
          </a:p>
          <a:p>
            <a:r>
              <a:rPr lang="en-US" sz="2100" b="1" dirty="0">
                <a:solidFill>
                  <a:srgbClr val="C00000"/>
                </a:solidFill>
              </a:rPr>
              <a:t>Stubs</a:t>
            </a:r>
            <a:r>
              <a:rPr lang="en-US" sz="2100" dirty="0">
                <a:solidFill>
                  <a:srgbClr val="C00000"/>
                </a:solidFill>
              </a:rPr>
              <a:t> </a:t>
            </a:r>
            <a:r>
              <a:rPr lang="en-US" sz="2100" dirty="0"/>
              <a:t>are used as a </a:t>
            </a:r>
            <a:r>
              <a:rPr lang="en-US" sz="2100" dirty="0">
                <a:solidFill>
                  <a:srgbClr val="C00000"/>
                </a:solidFill>
              </a:rPr>
              <a:t>temporary module</a:t>
            </a:r>
            <a:r>
              <a:rPr lang="en-US" sz="2100" dirty="0"/>
              <a:t>, if a module is not ready  for integration testing</a:t>
            </a:r>
          </a:p>
        </p:txBody>
      </p:sp>
      <p:sp>
        <p:nvSpPr>
          <p:cNvPr id="18" name="Content Placeholder 2"/>
          <p:cNvSpPr txBox="1">
            <a:spLocks/>
          </p:cNvSpPr>
          <p:nvPr/>
        </p:nvSpPr>
        <p:spPr>
          <a:xfrm>
            <a:off x="203198" y="5051816"/>
            <a:ext cx="11884844" cy="1523180"/>
          </a:xfrm>
          <a:prstGeom prst="rect">
            <a:avLst/>
          </a:prstGeom>
        </p:spPr>
        <p:txBody>
          <a:bodyPr vert="horz" lIns="91440" tIns="45720" rIns="91440" bIns="45720" rtlCol="0">
            <a:noAutofit/>
          </a:bodyPr>
          <a:lstStyle>
            <a:lvl1pPr marL="265113" indent="-265113" algn="just" defTabSz="914400" rtl="0" eaLnBrk="1" latinLnBrk="0" hangingPunct="1">
              <a:lnSpc>
                <a:spcPct val="90000"/>
              </a:lnSpc>
              <a:spcBef>
                <a:spcPts val="1000"/>
              </a:spcBef>
              <a:buClr>
                <a:schemeClr val="accent6"/>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100" b="1" dirty="0">
                <a:solidFill>
                  <a:srgbClr val="C00000"/>
                </a:solidFill>
              </a:rPr>
              <a:t>Testing take place </a:t>
            </a:r>
            <a:r>
              <a:rPr lang="en-US" sz="2100" dirty="0"/>
              <a:t>from </a:t>
            </a:r>
            <a:r>
              <a:rPr lang="en-US" sz="2100" b="1" dirty="0">
                <a:solidFill>
                  <a:srgbClr val="C00000"/>
                </a:solidFill>
              </a:rPr>
              <a:t>bottom</a:t>
            </a:r>
            <a:r>
              <a:rPr lang="en-US" sz="2100" dirty="0">
                <a:solidFill>
                  <a:srgbClr val="C00000"/>
                </a:solidFill>
              </a:rPr>
              <a:t> </a:t>
            </a:r>
            <a:r>
              <a:rPr lang="en-US" sz="2100" dirty="0"/>
              <a:t>to </a:t>
            </a:r>
            <a:r>
              <a:rPr lang="en-US" sz="2100" b="1" dirty="0">
                <a:solidFill>
                  <a:srgbClr val="C00000"/>
                </a:solidFill>
              </a:rPr>
              <a:t>up</a:t>
            </a:r>
          </a:p>
          <a:p>
            <a:r>
              <a:rPr lang="en-US" sz="2100" b="1" dirty="0">
                <a:solidFill>
                  <a:srgbClr val="C00000"/>
                </a:solidFill>
              </a:rPr>
              <a:t>Lowest level</a:t>
            </a:r>
            <a:r>
              <a:rPr lang="en-US" sz="2100" dirty="0"/>
              <a:t> modules are </a:t>
            </a:r>
            <a:r>
              <a:rPr lang="en-US" sz="2100" b="1" dirty="0">
                <a:solidFill>
                  <a:srgbClr val="C00000"/>
                </a:solidFill>
              </a:rPr>
              <a:t>tested first </a:t>
            </a:r>
            <a:r>
              <a:rPr lang="en-US" sz="2100" dirty="0"/>
              <a:t>and then high-level modules and finally integrated the high level modules to low level to ensure the system is working as intended</a:t>
            </a:r>
          </a:p>
          <a:p>
            <a:r>
              <a:rPr lang="en-US" sz="2100" b="1" dirty="0">
                <a:solidFill>
                  <a:srgbClr val="C00000"/>
                </a:solidFill>
              </a:rPr>
              <a:t>Drivers</a:t>
            </a:r>
            <a:r>
              <a:rPr lang="en-US" sz="2100" dirty="0"/>
              <a:t> are used as a </a:t>
            </a:r>
            <a:r>
              <a:rPr lang="en-US" sz="2100" dirty="0">
                <a:solidFill>
                  <a:srgbClr val="C00000"/>
                </a:solidFill>
              </a:rPr>
              <a:t>temporary module</a:t>
            </a:r>
            <a:r>
              <a:rPr lang="en-US" sz="2100" dirty="0"/>
              <a:t>, if a module is not ready  for integration testing</a:t>
            </a:r>
          </a:p>
        </p:txBody>
      </p:sp>
      <p:sp>
        <p:nvSpPr>
          <p:cNvPr id="19" name="Rectangle 18"/>
          <p:cNvSpPr/>
          <p:nvPr/>
        </p:nvSpPr>
        <p:spPr>
          <a:xfrm>
            <a:off x="203198" y="2054165"/>
            <a:ext cx="2714990" cy="46166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a:spAutoFit/>
          </a:bodyPr>
          <a:lstStyle/>
          <a:p>
            <a:r>
              <a:rPr lang="en-US" sz="2400" b="1" dirty="0">
                <a:solidFill>
                  <a:schemeClr val="bg1"/>
                </a:solidFill>
              </a:rPr>
              <a:t>Big Bang Approach</a:t>
            </a:r>
          </a:p>
        </p:txBody>
      </p:sp>
      <p:cxnSp>
        <p:nvCxnSpPr>
          <p:cNvPr id="20" name="Straight Connector 19"/>
          <p:cNvCxnSpPr/>
          <p:nvPr/>
        </p:nvCxnSpPr>
        <p:spPr>
          <a:xfrm>
            <a:off x="2094990" y="2514144"/>
            <a:ext cx="1751296" cy="1686"/>
          </a:xfrm>
          <a:prstGeom prst="line">
            <a:avLst/>
          </a:prstGeom>
        </p:spPr>
        <p:style>
          <a:lnRef idx="2">
            <a:schemeClr val="accent6"/>
          </a:lnRef>
          <a:fillRef idx="0">
            <a:schemeClr val="accent6"/>
          </a:fillRef>
          <a:effectRef idx="1">
            <a:schemeClr val="accent6"/>
          </a:effectRef>
          <a:fontRef idx="minor">
            <a:schemeClr val="tx1"/>
          </a:fontRef>
        </p:style>
      </p:cxnSp>
      <p:sp>
        <p:nvSpPr>
          <p:cNvPr id="21" name="Rectangle 20"/>
          <p:cNvSpPr/>
          <p:nvPr/>
        </p:nvSpPr>
        <p:spPr>
          <a:xfrm>
            <a:off x="4085859" y="2066970"/>
            <a:ext cx="2714990" cy="46166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a:spAutoFit/>
          </a:bodyPr>
          <a:lstStyle/>
          <a:p>
            <a:r>
              <a:rPr lang="en-US" sz="2400" b="1" dirty="0"/>
              <a:t>Top Down Approach</a:t>
            </a:r>
          </a:p>
        </p:txBody>
      </p:sp>
      <p:cxnSp>
        <p:nvCxnSpPr>
          <p:cNvPr id="22" name="Straight Connector 21"/>
          <p:cNvCxnSpPr/>
          <p:nvPr/>
        </p:nvCxnSpPr>
        <p:spPr>
          <a:xfrm>
            <a:off x="5469651" y="2526949"/>
            <a:ext cx="6618391" cy="0"/>
          </a:xfrm>
          <a:prstGeom prst="line">
            <a:avLst/>
          </a:prstGeom>
        </p:spPr>
        <p:style>
          <a:lnRef idx="2">
            <a:schemeClr val="accent6"/>
          </a:lnRef>
          <a:fillRef idx="0">
            <a:schemeClr val="accent6"/>
          </a:fillRef>
          <a:effectRef idx="1">
            <a:schemeClr val="accent6"/>
          </a:effectRef>
          <a:fontRef idx="minor">
            <a:schemeClr val="tx1"/>
          </a:fontRef>
        </p:style>
      </p:cxnSp>
      <p:sp>
        <p:nvSpPr>
          <p:cNvPr id="25" name="Rectangle 24"/>
          <p:cNvSpPr/>
          <p:nvPr/>
        </p:nvSpPr>
        <p:spPr>
          <a:xfrm>
            <a:off x="203198" y="4482413"/>
            <a:ext cx="2714990" cy="46166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a:spAutoFit/>
          </a:bodyPr>
          <a:lstStyle/>
          <a:p>
            <a:r>
              <a:rPr lang="en-US" sz="2400" b="1" dirty="0"/>
              <a:t>Bottom Up Approach</a:t>
            </a:r>
          </a:p>
        </p:txBody>
      </p:sp>
      <p:cxnSp>
        <p:nvCxnSpPr>
          <p:cNvPr id="26" name="Straight Connector 25"/>
          <p:cNvCxnSpPr/>
          <p:nvPr/>
        </p:nvCxnSpPr>
        <p:spPr>
          <a:xfrm>
            <a:off x="2094990" y="4942392"/>
            <a:ext cx="9872892" cy="0"/>
          </a:xfrm>
          <a:prstGeom prst="line">
            <a:avLst/>
          </a:prstGeom>
        </p:spPr>
        <p:style>
          <a:lnRef idx="2">
            <a:schemeClr val="accent6"/>
          </a:lnRef>
          <a:fillRef idx="0">
            <a:schemeClr val="accent6"/>
          </a:fillRef>
          <a:effectRef idx="1">
            <a:schemeClr val="accent6"/>
          </a:effectRef>
          <a:fontRef idx="minor">
            <a:schemeClr val="tx1"/>
          </a:fontRef>
        </p:style>
      </p:cxnSp>
      <p:sp>
        <p:nvSpPr>
          <p:cNvPr id="28" name="Content Placeholder 2"/>
          <p:cNvSpPr txBox="1">
            <a:spLocks/>
          </p:cNvSpPr>
          <p:nvPr/>
        </p:nvSpPr>
        <p:spPr>
          <a:xfrm>
            <a:off x="203198" y="2579607"/>
            <a:ext cx="3643087" cy="1426340"/>
          </a:xfrm>
          <a:prstGeom prst="rect">
            <a:avLst/>
          </a:prstGeom>
        </p:spPr>
        <p:txBody>
          <a:bodyPr vert="horz" lIns="91440" tIns="45720" rIns="91440" bIns="45720" rtlCol="0">
            <a:noAutofit/>
          </a:bodyPr>
          <a:lstStyle>
            <a:lvl1pPr marL="265113" indent="-265113" algn="just" defTabSz="914400" rtl="0" eaLnBrk="1" latinLnBrk="0" hangingPunct="1">
              <a:lnSpc>
                <a:spcPct val="90000"/>
              </a:lnSpc>
              <a:spcBef>
                <a:spcPts val="1000"/>
              </a:spcBef>
              <a:buClr>
                <a:schemeClr val="accent6"/>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100" b="1" dirty="0">
                <a:solidFill>
                  <a:srgbClr val="C00000"/>
                </a:solidFill>
              </a:rPr>
              <a:t>Combining all </a:t>
            </a:r>
            <a:r>
              <a:rPr lang="en-US" sz="2100" dirty="0"/>
              <a:t>the </a:t>
            </a:r>
            <a:r>
              <a:rPr lang="en-US" sz="2100" b="1" dirty="0">
                <a:solidFill>
                  <a:srgbClr val="C00000"/>
                </a:solidFill>
              </a:rPr>
              <a:t>modules</a:t>
            </a:r>
            <a:r>
              <a:rPr lang="en-US" sz="2100" dirty="0">
                <a:solidFill>
                  <a:srgbClr val="C00000"/>
                </a:solidFill>
              </a:rPr>
              <a:t> </a:t>
            </a:r>
            <a:r>
              <a:rPr lang="en-US" sz="2100" dirty="0"/>
              <a:t>once and </a:t>
            </a:r>
            <a:r>
              <a:rPr lang="en-US" sz="2100" b="1" dirty="0">
                <a:solidFill>
                  <a:srgbClr val="C00000"/>
                </a:solidFill>
              </a:rPr>
              <a:t>verifying</a:t>
            </a:r>
            <a:r>
              <a:rPr lang="en-US" sz="2100" dirty="0"/>
              <a:t> the functionality after completion of individual module testing </a:t>
            </a:r>
          </a:p>
        </p:txBody>
      </p:sp>
      <p:cxnSp>
        <p:nvCxnSpPr>
          <p:cNvPr id="31" name="Straight Connector 30"/>
          <p:cNvCxnSpPr/>
          <p:nvPr/>
        </p:nvCxnSpPr>
        <p:spPr>
          <a:xfrm>
            <a:off x="3947883" y="2054165"/>
            <a:ext cx="0" cy="2428248"/>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6316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par>
                                <p:cTn id="27" presetID="22" presetClass="entr" presetSubtype="8" fill="hold" nodeType="withEffect">
                                  <p:stCondLst>
                                    <p:cond delay="0"/>
                                  </p:stCondLst>
                                  <p:childTnLst>
                                    <p:set>
                                      <p:cBhvr>
                                        <p:cTn id="28" dur="1" fill="hold">
                                          <p:stCondLst>
                                            <p:cond delay="0"/>
                                          </p:stCondLst>
                                        </p:cTn>
                                        <p:tgtEl>
                                          <p:spTgt spid="20"/>
                                        </p:tgtEl>
                                        <p:attrNameLst>
                                          <p:attrName>style.visibility</p:attrName>
                                        </p:attrNameLst>
                                      </p:cBhvr>
                                      <p:to>
                                        <p:strVal val="visible"/>
                                      </p:to>
                                    </p:set>
                                    <p:animEffect transition="in" filter="wipe(left)">
                                      <p:cBhvr>
                                        <p:cTn id="29" dur="500"/>
                                        <p:tgtEl>
                                          <p:spTgt spid="20"/>
                                        </p:tgtEl>
                                      </p:cBhvr>
                                    </p:animEffec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28"/>
                                        </p:tgtEl>
                                        <p:attrNameLst>
                                          <p:attrName>style.visibility</p:attrName>
                                        </p:attrNameLst>
                                      </p:cBhvr>
                                      <p:to>
                                        <p:strVal val="visible"/>
                                      </p:to>
                                    </p:set>
                                  </p:childTnLst>
                                </p:cTn>
                              </p:par>
                              <p:par>
                                <p:cTn id="34" presetID="22" presetClass="entr" presetSubtype="1" fill="hold" nodeType="withEffect">
                                  <p:stCondLst>
                                    <p:cond delay="0"/>
                                  </p:stCondLst>
                                  <p:childTnLst>
                                    <p:set>
                                      <p:cBhvr>
                                        <p:cTn id="35" dur="1" fill="hold">
                                          <p:stCondLst>
                                            <p:cond delay="0"/>
                                          </p:stCondLst>
                                        </p:cTn>
                                        <p:tgtEl>
                                          <p:spTgt spid="31"/>
                                        </p:tgtEl>
                                        <p:attrNameLst>
                                          <p:attrName>style.visibility</p:attrName>
                                        </p:attrNameLst>
                                      </p:cBhvr>
                                      <p:to>
                                        <p:strVal val="visible"/>
                                      </p:to>
                                    </p:set>
                                    <p:animEffect transition="in" filter="wipe(up)">
                                      <p:cBhvr>
                                        <p:cTn id="36" dur="500"/>
                                        <p:tgtEl>
                                          <p:spTgt spid="31"/>
                                        </p:tgtEl>
                                      </p:cBhvr>
                                    </p:animEffec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1"/>
                                        </p:tgtEl>
                                        <p:attrNameLst>
                                          <p:attrName>style.visibility</p:attrName>
                                        </p:attrNameLst>
                                      </p:cBhvr>
                                      <p:to>
                                        <p:strVal val="visible"/>
                                      </p:to>
                                    </p:set>
                                  </p:childTnLst>
                                </p:cTn>
                              </p:par>
                              <p:par>
                                <p:cTn id="41" presetID="22" presetClass="entr" presetSubtype="8" fill="hold" nodeType="withEffect">
                                  <p:stCondLst>
                                    <p:cond delay="0"/>
                                  </p:stCondLst>
                                  <p:childTnLst>
                                    <p:set>
                                      <p:cBhvr>
                                        <p:cTn id="42" dur="1" fill="hold">
                                          <p:stCondLst>
                                            <p:cond delay="0"/>
                                          </p:stCondLst>
                                        </p:cTn>
                                        <p:tgtEl>
                                          <p:spTgt spid="22"/>
                                        </p:tgtEl>
                                        <p:attrNameLst>
                                          <p:attrName>style.visibility</p:attrName>
                                        </p:attrNameLst>
                                      </p:cBhvr>
                                      <p:to>
                                        <p:strVal val="visible"/>
                                      </p:to>
                                    </p:set>
                                    <p:animEffect transition="in" filter="wipe(left)">
                                      <p:cBhvr>
                                        <p:cTn id="43" dur="500"/>
                                        <p:tgtEl>
                                          <p:spTgt spid="22"/>
                                        </p:tgtEl>
                                      </p:cBhvr>
                                    </p:animEffec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16"/>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25"/>
                                        </p:tgtEl>
                                        <p:attrNameLst>
                                          <p:attrName>style.visibility</p:attrName>
                                        </p:attrNameLst>
                                      </p:cBhvr>
                                      <p:to>
                                        <p:strVal val="visible"/>
                                      </p:to>
                                    </p:set>
                                  </p:childTnLst>
                                </p:cTn>
                              </p:par>
                              <p:par>
                                <p:cTn id="52" presetID="22" presetClass="entr" presetSubtype="8" fill="hold" nodeType="withEffect">
                                  <p:stCondLst>
                                    <p:cond delay="0"/>
                                  </p:stCondLst>
                                  <p:childTnLst>
                                    <p:set>
                                      <p:cBhvr>
                                        <p:cTn id="53" dur="1" fill="hold">
                                          <p:stCondLst>
                                            <p:cond delay="0"/>
                                          </p:stCondLst>
                                        </p:cTn>
                                        <p:tgtEl>
                                          <p:spTgt spid="26"/>
                                        </p:tgtEl>
                                        <p:attrNameLst>
                                          <p:attrName>style.visibility</p:attrName>
                                        </p:attrNameLst>
                                      </p:cBhvr>
                                      <p:to>
                                        <p:strVal val="visible"/>
                                      </p:to>
                                    </p:set>
                                    <p:animEffect transition="in" filter="wipe(left)">
                                      <p:cBhvr>
                                        <p:cTn id="54" dur="500"/>
                                        <p:tgtEl>
                                          <p:spTgt spid="26"/>
                                        </p:tgtEl>
                                      </p:cBhvr>
                                    </p:animEffec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6" grpId="0" animBg="1"/>
      <p:bldP spid="7" grpId="0" animBg="1"/>
      <p:bldP spid="8" grpId="0" animBg="1"/>
      <p:bldP spid="16" grpId="0"/>
      <p:bldP spid="18" grpId="0"/>
      <p:bldP spid="19" grpId="0" animBg="1"/>
      <p:bldP spid="21" grpId="0" animBg="1"/>
      <p:bldP spid="25" grpId="0" animBg="1"/>
      <p:bldP spid="2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Regression Testing</a:t>
            </a:r>
          </a:p>
        </p:txBody>
      </p:sp>
      <p:sp>
        <p:nvSpPr>
          <p:cNvPr id="3" name="Content Placeholder 2"/>
          <p:cNvSpPr>
            <a:spLocks noGrp="1"/>
          </p:cNvSpPr>
          <p:nvPr>
            <p:ph idx="1"/>
          </p:nvPr>
        </p:nvSpPr>
        <p:spPr>
          <a:xfrm>
            <a:off x="131180" y="817267"/>
            <a:ext cx="5006877" cy="5590565"/>
          </a:xfrm>
        </p:spPr>
        <p:txBody>
          <a:bodyPr/>
          <a:lstStyle/>
          <a:p>
            <a:r>
              <a:rPr lang="en-US" sz="2200" b="1" dirty="0">
                <a:solidFill>
                  <a:srgbClr val="C00000"/>
                </a:solidFill>
              </a:rPr>
              <a:t>Repeated testing </a:t>
            </a:r>
            <a:r>
              <a:rPr lang="en-US" sz="2200" dirty="0"/>
              <a:t>of an </a:t>
            </a:r>
            <a:r>
              <a:rPr lang="en-US" sz="2200" b="1" dirty="0">
                <a:solidFill>
                  <a:srgbClr val="C00000"/>
                </a:solidFill>
              </a:rPr>
              <a:t>already tested program</a:t>
            </a:r>
            <a:r>
              <a:rPr lang="en-US" sz="2200" dirty="0"/>
              <a:t>, </a:t>
            </a:r>
            <a:r>
              <a:rPr lang="en-US" sz="2200" dirty="0">
                <a:solidFill>
                  <a:srgbClr val="C00000"/>
                </a:solidFill>
              </a:rPr>
              <a:t>after modification</a:t>
            </a:r>
            <a:r>
              <a:rPr lang="en-US" sz="2200" dirty="0"/>
              <a:t>, to </a:t>
            </a:r>
            <a:r>
              <a:rPr lang="en-US" sz="2200" dirty="0">
                <a:solidFill>
                  <a:srgbClr val="C00000"/>
                </a:solidFill>
              </a:rPr>
              <a:t>discover</a:t>
            </a:r>
            <a:r>
              <a:rPr lang="en-US" sz="2200" dirty="0"/>
              <a:t> any </a:t>
            </a:r>
            <a:r>
              <a:rPr lang="en-US" sz="2200" dirty="0">
                <a:solidFill>
                  <a:srgbClr val="C00000"/>
                </a:solidFill>
              </a:rPr>
              <a:t>defects</a:t>
            </a:r>
            <a:r>
              <a:rPr lang="en-US" sz="2200" dirty="0"/>
              <a:t> introduced or uncovered as a result of the changes in the software being tested</a:t>
            </a:r>
          </a:p>
          <a:p>
            <a:r>
              <a:rPr lang="en-US" sz="2200" dirty="0"/>
              <a:t>Regression testing is done by </a:t>
            </a:r>
            <a:r>
              <a:rPr lang="en-US" sz="2200" b="1" dirty="0">
                <a:solidFill>
                  <a:srgbClr val="C00000"/>
                </a:solidFill>
              </a:rPr>
              <a:t>re-executing the tests </a:t>
            </a:r>
            <a:r>
              <a:rPr lang="en-US" sz="2200" dirty="0"/>
              <a:t>against the modified application </a:t>
            </a:r>
            <a:r>
              <a:rPr lang="en-US" sz="2200" b="1" dirty="0">
                <a:solidFill>
                  <a:srgbClr val="C00000"/>
                </a:solidFill>
              </a:rPr>
              <a:t>to evaluate</a:t>
            </a:r>
            <a:r>
              <a:rPr lang="en-US" sz="2200" dirty="0"/>
              <a:t> whether the </a:t>
            </a:r>
            <a:r>
              <a:rPr lang="en-US" sz="2200" b="1" dirty="0">
                <a:solidFill>
                  <a:srgbClr val="C00000"/>
                </a:solidFill>
              </a:rPr>
              <a:t>modified code breaks anything</a:t>
            </a:r>
            <a:r>
              <a:rPr lang="en-US" sz="2200" dirty="0"/>
              <a:t> which was working earlier</a:t>
            </a:r>
          </a:p>
          <a:p>
            <a:r>
              <a:rPr lang="en-US" sz="2200" dirty="0"/>
              <a:t>Anytime we modify an application, we should do regression testing </a:t>
            </a:r>
          </a:p>
          <a:p>
            <a:r>
              <a:rPr lang="en-US" sz="2200" dirty="0"/>
              <a:t>It </a:t>
            </a:r>
            <a:r>
              <a:rPr lang="en-US" sz="2200" b="1" dirty="0">
                <a:solidFill>
                  <a:srgbClr val="C00000"/>
                </a:solidFill>
              </a:rPr>
              <a:t>gives confidence</a:t>
            </a:r>
            <a:r>
              <a:rPr lang="en-US" sz="2200" dirty="0"/>
              <a:t> to  the developers that there is </a:t>
            </a:r>
            <a:r>
              <a:rPr lang="en-US" sz="2200" b="1" dirty="0">
                <a:solidFill>
                  <a:srgbClr val="C00000"/>
                </a:solidFill>
              </a:rPr>
              <a:t>no unexpected side effects</a:t>
            </a:r>
            <a:r>
              <a:rPr lang="en-US" sz="2200" dirty="0"/>
              <a:t> after </a:t>
            </a:r>
            <a:r>
              <a:rPr lang="en-US" sz="2200" dirty="0">
                <a:solidFill>
                  <a:srgbClr val="C00000"/>
                </a:solidFill>
              </a:rPr>
              <a:t>modification</a:t>
            </a:r>
            <a:endParaRPr lang="en-US" sz="2200" dirty="0"/>
          </a:p>
        </p:txBody>
      </p:sp>
      <p:cxnSp>
        <p:nvCxnSpPr>
          <p:cNvPr id="4" name="Straight Connector 3"/>
          <p:cNvCxnSpPr/>
          <p:nvPr/>
        </p:nvCxnSpPr>
        <p:spPr>
          <a:xfrm>
            <a:off x="5268683" y="0"/>
            <a:ext cx="0" cy="660400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6625535" y="9098568"/>
            <a:ext cx="6923317" cy="46166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a:spAutoFit/>
          </a:bodyPr>
          <a:lstStyle/>
          <a:p>
            <a:r>
              <a:rPr lang="en-US" sz="2400" dirty="0"/>
              <a:t>When to do regression testing?</a:t>
            </a:r>
            <a:endParaRPr lang="en-US" sz="2400" b="1" dirty="0"/>
          </a:p>
        </p:txBody>
      </p:sp>
      <p:sp>
        <p:nvSpPr>
          <p:cNvPr id="7" name="Content Placeholder 2"/>
          <p:cNvSpPr txBox="1">
            <a:spLocks/>
          </p:cNvSpPr>
          <p:nvPr/>
        </p:nvSpPr>
        <p:spPr>
          <a:xfrm>
            <a:off x="5399310" y="817267"/>
            <a:ext cx="6691090" cy="5772219"/>
          </a:xfrm>
          <a:prstGeom prst="rect">
            <a:avLst/>
          </a:prstGeom>
        </p:spPr>
        <p:txBody>
          <a:bodyPr vert="horz" lIns="91440" tIns="45720" rIns="91440" bIns="45720" rtlCol="0">
            <a:noAutofit/>
          </a:bodyPr>
          <a:lstStyle>
            <a:lvl1pPr marL="265113" indent="-265113" algn="just" defTabSz="914400" rtl="0" eaLnBrk="1" latinLnBrk="0" hangingPunct="1">
              <a:lnSpc>
                <a:spcPct val="90000"/>
              </a:lnSpc>
              <a:spcBef>
                <a:spcPts val="1000"/>
              </a:spcBef>
              <a:buClr>
                <a:schemeClr val="accent6"/>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When </a:t>
            </a:r>
            <a:r>
              <a:rPr lang="en-US" b="1" dirty="0">
                <a:solidFill>
                  <a:srgbClr val="C00000"/>
                </a:solidFill>
              </a:rPr>
              <a:t>new functionalities are added</a:t>
            </a:r>
            <a:r>
              <a:rPr lang="en-US" dirty="0"/>
              <a:t> to the application</a:t>
            </a:r>
          </a:p>
          <a:p>
            <a:pPr lvl="1"/>
            <a:r>
              <a:rPr lang="en-US" dirty="0"/>
              <a:t>E.g. A website has login functionality with only Email. Now the new features look like “also allow login using Facebook”</a:t>
            </a:r>
          </a:p>
          <a:p>
            <a:r>
              <a:rPr lang="en-US" dirty="0"/>
              <a:t>When there is a </a:t>
            </a:r>
            <a:r>
              <a:rPr lang="en-US" b="1" dirty="0">
                <a:solidFill>
                  <a:srgbClr val="C00000"/>
                </a:solidFill>
              </a:rPr>
              <a:t>change requirement</a:t>
            </a:r>
          </a:p>
          <a:p>
            <a:pPr lvl="1"/>
            <a:r>
              <a:rPr lang="en-US" dirty="0"/>
              <a:t>Forgot password should be removed from the login page</a:t>
            </a:r>
          </a:p>
          <a:p>
            <a:r>
              <a:rPr lang="en-US" dirty="0"/>
              <a:t>When there is a </a:t>
            </a:r>
            <a:r>
              <a:rPr lang="en-US" b="1" dirty="0">
                <a:solidFill>
                  <a:srgbClr val="C00000"/>
                </a:solidFill>
              </a:rPr>
              <a:t>defect fix</a:t>
            </a:r>
          </a:p>
          <a:p>
            <a:pPr lvl="1"/>
            <a:r>
              <a:rPr lang="en-US" dirty="0"/>
              <a:t>E.g. assume that “Login” button is not working and tester reports a bug. Once the bug is fixed by developer, tester tests using this approach</a:t>
            </a:r>
          </a:p>
          <a:p>
            <a:r>
              <a:rPr lang="en-US" dirty="0"/>
              <a:t>When there is a </a:t>
            </a:r>
            <a:r>
              <a:rPr lang="en-US" b="1" dirty="0">
                <a:solidFill>
                  <a:srgbClr val="C00000"/>
                </a:solidFill>
              </a:rPr>
              <a:t>performance issue</a:t>
            </a:r>
          </a:p>
          <a:p>
            <a:pPr lvl="1"/>
            <a:r>
              <a:rPr lang="en-US" dirty="0"/>
              <a:t>E.g. loading a page takes 15 seconds. Reducing load time to 2 seconds</a:t>
            </a:r>
          </a:p>
          <a:p>
            <a:r>
              <a:rPr lang="en-US" dirty="0"/>
              <a:t>When there is an </a:t>
            </a:r>
            <a:r>
              <a:rPr lang="en-US" b="1" dirty="0">
                <a:solidFill>
                  <a:srgbClr val="C00000"/>
                </a:solidFill>
              </a:rPr>
              <a:t>environment change</a:t>
            </a:r>
          </a:p>
          <a:p>
            <a:pPr lvl="1"/>
            <a:r>
              <a:rPr lang="en-US" dirty="0"/>
              <a:t>E.g. Updating </a:t>
            </a:r>
            <a:r>
              <a:rPr lang="en-US" dirty="0">
                <a:solidFill>
                  <a:srgbClr val="C00000"/>
                </a:solidFill>
              </a:rPr>
              <a:t>database</a:t>
            </a:r>
            <a:r>
              <a:rPr lang="en-US" dirty="0"/>
              <a:t> from </a:t>
            </a:r>
            <a:r>
              <a:rPr lang="en-US" dirty="0">
                <a:solidFill>
                  <a:srgbClr val="C00000"/>
                </a:solidFill>
              </a:rPr>
              <a:t>MySQL</a:t>
            </a:r>
            <a:r>
              <a:rPr lang="en-US" dirty="0"/>
              <a:t> to </a:t>
            </a:r>
            <a:r>
              <a:rPr lang="en-US" dirty="0">
                <a:solidFill>
                  <a:srgbClr val="C00000"/>
                </a:solidFill>
              </a:rPr>
              <a:t>Oracle</a:t>
            </a:r>
          </a:p>
          <a:p>
            <a:pPr lvl="1"/>
            <a:endParaRPr lang="en-US" dirty="0"/>
          </a:p>
          <a:p>
            <a:endParaRPr lang="en-US" dirty="0"/>
          </a:p>
        </p:txBody>
      </p:sp>
      <p:sp>
        <p:nvSpPr>
          <p:cNvPr id="12" name="TextBox 11"/>
          <p:cNvSpPr txBox="1"/>
          <p:nvPr/>
        </p:nvSpPr>
        <p:spPr>
          <a:xfrm>
            <a:off x="5399310" y="147970"/>
            <a:ext cx="5618846" cy="563231"/>
          </a:xfrm>
          <a:prstGeom prst="rect">
            <a:avLst/>
          </a:prstGeom>
          <a:noFill/>
        </p:spPr>
        <p:txBody>
          <a:bodyPr wrap="none" rtlCol="0">
            <a:spAutoFit/>
          </a:bodyPr>
          <a:lstStyle/>
          <a:p>
            <a:pPr>
              <a:lnSpc>
                <a:spcPct val="90000"/>
              </a:lnSpc>
              <a:spcBef>
                <a:spcPct val="0"/>
              </a:spcBef>
            </a:pPr>
            <a:r>
              <a:rPr lang="en-US" sz="3400" b="1" dirty="0">
                <a:solidFill>
                  <a:schemeClr val="tx1">
                    <a:lumMod val="90000"/>
                    <a:lumOff val="10000"/>
                  </a:schemeClr>
                </a:solidFill>
                <a:latin typeface="+mj-lt"/>
                <a:ea typeface="+mj-ea"/>
                <a:cs typeface="+mj-cs"/>
              </a:rPr>
              <a:t>When to do regression testing?</a:t>
            </a:r>
          </a:p>
        </p:txBody>
      </p:sp>
    </p:spTree>
    <p:extLst>
      <p:ext uri="{BB962C8B-B14F-4D97-AF65-F5344CB8AC3E}">
        <p14:creationId xmlns:p14="http://schemas.microsoft.com/office/powerpoint/2010/main" val="1773264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22" presetClass="entr" presetSubtype="1" fill="hold" nodeType="with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wipe(up)">
                                      <p:cBhvr>
                                        <p:cTn id="21" dur="500"/>
                                        <p:tgtEl>
                                          <p:spTgt spid="4"/>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12"/>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7">
                                            <p:txEl>
                                              <p:pRg st="0" end="0"/>
                                            </p:txEl>
                                          </p:spTgt>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7">
                                            <p:txEl>
                                              <p:pRg st="2" end="2"/>
                                            </p:txEl>
                                          </p:spTgt>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7">
                                            <p:txEl>
                                              <p:pRg st="4" end="4"/>
                                            </p:txEl>
                                          </p:spTgt>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7">
                                            <p:txEl>
                                              <p:pRg st="6" end="6"/>
                                            </p:txEl>
                                          </p:spTgt>
                                        </p:tgtEl>
                                        <p:attrNameLst>
                                          <p:attrName>style.visibility</p:attrName>
                                        </p:attrNameLst>
                                      </p:cBhvr>
                                      <p:to>
                                        <p:strVal val="visible"/>
                                      </p:to>
                                    </p:set>
                                  </p:childTnLst>
                                </p:cTn>
                              </p:par>
                              <p:par>
                                <p:cTn id="48" presetID="1" presetClass="entr" presetSubtype="0" fill="hold" grpId="0" nodeType="withEffect">
                                  <p:stCondLst>
                                    <p:cond delay="0"/>
                                  </p:stCondLst>
                                  <p:childTnLst>
                                    <p:set>
                                      <p:cBhvr>
                                        <p:cTn id="49"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grpId="0" nodeType="clickEffect">
                                  <p:stCondLst>
                                    <p:cond delay="0"/>
                                  </p:stCondLst>
                                  <p:childTnLst>
                                    <p:set>
                                      <p:cBhvr>
                                        <p:cTn id="53" dur="1" fill="hold">
                                          <p:stCondLst>
                                            <p:cond delay="0"/>
                                          </p:stCondLst>
                                        </p:cTn>
                                        <p:tgtEl>
                                          <p:spTgt spid="7">
                                            <p:txEl>
                                              <p:pRg st="8" end="8"/>
                                            </p:txEl>
                                          </p:spTgt>
                                        </p:tgtEl>
                                        <p:attrNameLst>
                                          <p:attrName>style.visibility</p:attrName>
                                        </p:attrNameLst>
                                      </p:cBhvr>
                                      <p:to>
                                        <p:strVal val="visible"/>
                                      </p:to>
                                    </p:set>
                                  </p:childTnLst>
                                </p:cTn>
                              </p:par>
                              <p:par>
                                <p:cTn id="54" presetID="1" presetClass="entr" presetSubtype="0" fill="hold" grpId="0" nodeType="withEffect">
                                  <p:stCondLst>
                                    <p:cond delay="0"/>
                                  </p:stCondLst>
                                  <p:childTnLst>
                                    <p:set>
                                      <p:cBhvr>
                                        <p:cTn id="55"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build="p"/>
      <p:bldP spid="1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Picture 24"/>
          <p:cNvPicPr>
            <a:picLocks noChangeAspect="1"/>
          </p:cNvPicPr>
          <p:nvPr/>
        </p:nvPicPr>
        <p:blipFill>
          <a:blip r:embed="rId2">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10251933" y="787400"/>
            <a:ext cx="1860119" cy="1344443"/>
          </a:xfrm>
          <a:prstGeom prst="rect">
            <a:avLst/>
          </a:prstGeom>
        </p:spPr>
      </p:pic>
      <p:sp>
        <p:nvSpPr>
          <p:cNvPr id="2" name="Title 1"/>
          <p:cNvSpPr>
            <a:spLocks noGrp="1"/>
          </p:cNvSpPr>
          <p:nvPr>
            <p:ph type="title"/>
          </p:nvPr>
        </p:nvSpPr>
        <p:spPr/>
        <p:txBody>
          <a:bodyPr/>
          <a:lstStyle/>
          <a:p>
            <a:r>
              <a:rPr lang="en-US" dirty="0"/>
              <a:t>Smoke Testing</a:t>
            </a:r>
          </a:p>
        </p:txBody>
      </p:sp>
      <p:sp>
        <p:nvSpPr>
          <p:cNvPr id="3" name="Content Placeholder 2"/>
          <p:cNvSpPr>
            <a:spLocks noGrp="1"/>
          </p:cNvSpPr>
          <p:nvPr>
            <p:ph idx="1"/>
          </p:nvPr>
        </p:nvSpPr>
        <p:spPr>
          <a:xfrm>
            <a:off x="131180" y="863444"/>
            <a:ext cx="6172067" cy="5590565"/>
          </a:xfrm>
        </p:spPr>
        <p:txBody>
          <a:bodyPr/>
          <a:lstStyle/>
          <a:p>
            <a:r>
              <a:rPr lang="en-US" b="1" dirty="0">
                <a:solidFill>
                  <a:srgbClr val="C00000"/>
                </a:solidFill>
              </a:rPr>
              <a:t>Smoke Testing </a:t>
            </a:r>
            <a:r>
              <a:rPr lang="en-US" dirty="0"/>
              <a:t>is an </a:t>
            </a:r>
            <a:r>
              <a:rPr lang="en-US" dirty="0">
                <a:solidFill>
                  <a:srgbClr val="C00000"/>
                </a:solidFill>
              </a:rPr>
              <a:t>integrated testing approach</a:t>
            </a:r>
            <a:r>
              <a:rPr lang="en-US" dirty="0"/>
              <a:t> that is commonly used </a:t>
            </a:r>
            <a:r>
              <a:rPr lang="en-US" dirty="0">
                <a:solidFill>
                  <a:srgbClr val="C00000"/>
                </a:solidFill>
              </a:rPr>
              <a:t>when product software is developed</a:t>
            </a:r>
          </a:p>
          <a:p>
            <a:r>
              <a:rPr lang="en-US" dirty="0"/>
              <a:t>This test is </a:t>
            </a:r>
            <a:r>
              <a:rPr lang="en-US" dirty="0">
                <a:solidFill>
                  <a:srgbClr val="C00000"/>
                </a:solidFill>
              </a:rPr>
              <a:t>performed after each</a:t>
            </a:r>
            <a:r>
              <a:rPr lang="en-US" dirty="0"/>
              <a:t> Build </a:t>
            </a:r>
            <a:r>
              <a:rPr lang="en-US" dirty="0">
                <a:solidFill>
                  <a:srgbClr val="C00000"/>
                </a:solidFill>
              </a:rPr>
              <a:t>Release</a:t>
            </a:r>
          </a:p>
          <a:p>
            <a:r>
              <a:rPr lang="en-US" dirty="0"/>
              <a:t>Smoke testing </a:t>
            </a:r>
            <a:r>
              <a:rPr lang="en-US" dirty="0">
                <a:solidFill>
                  <a:srgbClr val="C00000"/>
                </a:solidFill>
              </a:rPr>
              <a:t>verifies – Build Stability</a:t>
            </a:r>
          </a:p>
          <a:p>
            <a:r>
              <a:rPr lang="en-US" dirty="0"/>
              <a:t>This testing is performed </a:t>
            </a:r>
            <a:r>
              <a:rPr lang="en-US" dirty="0">
                <a:solidFill>
                  <a:srgbClr val="C00000"/>
                </a:solidFill>
              </a:rPr>
              <a:t>by</a:t>
            </a:r>
            <a:r>
              <a:rPr lang="en-US" dirty="0"/>
              <a:t> </a:t>
            </a:r>
            <a:r>
              <a:rPr lang="en-US" dirty="0">
                <a:solidFill>
                  <a:srgbClr val="C00000"/>
                </a:solidFill>
              </a:rPr>
              <a:t>“Tester” or “Developer”</a:t>
            </a:r>
          </a:p>
          <a:p>
            <a:r>
              <a:rPr lang="en-US" dirty="0"/>
              <a:t>This testing is executed for Integration Testing, System Testing &amp; Acceptance Testing</a:t>
            </a:r>
          </a:p>
          <a:p>
            <a:r>
              <a:rPr lang="en-US" dirty="0"/>
              <a:t>What to Test?</a:t>
            </a:r>
          </a:p>
          <a:p>
            <a:pPr lvl="1"/>
            <a:r>
              <a:rPr lang="en-US" dirty="0"/>
              <a:t>All </a:t>
            </a:r>
            <a:r>
              <a:rPr lang="en-US" b="1" dirty="0">
                <a:solidFill>
                  <a:srgbClr val="C00000"/>
                </a:solidFill>
              </a:rPr>
              <a:t>major and critical functionalities </a:t>
            </a:r>
            <a:r>
              <a:rPr lang="en-US" dirty="0"/>
              <a:t>of the application is tested</a:t>
            </a:r>
          </a:p>
          <a:p>
            <a:pPr lvl="1"/>
            <a:r>
              <a:rPr lang="en-US" dirty="0"/>
              <a:t>It </a:t>
            </a:r>
            <a:r>
              <a:rPr lang="en-US" b="1" dirty="0">
                <a:solidFill>
                  <a:srgbClr val="C00000"/>
                </a:solidFill>
              </a:rPr>
              <a:t>does not go into depth </a:t>
            </a:r>
            <a:r>
              <a:rPr lang="en-US" dirty="0"/>
              <a:t>to test each functionalities</a:t>
            </a:r>
          </a:p>
          <a:p>
            <a:pPr lvl="1"/>
            <a:r>
              <a:rPr lang="en-US" dirty="0"/>
              <a:t>This does </a:t>
            </a:r>
            <a:r>
              <a:rPr lang="en-US" b="1" dirty="0">
                <a:solidFill>
                  <a:srgbClr val="C00000"/>
                </a:solidFill>
              </a:rPr>
              <a:t>not incudes detailed testing </a:t>
            </a:r>
            <a:r>
              <a:rPr lang="en-US" dirty="0"/>
              <a:t>for the build</a:t>
            </a:r>
          </a:p>
          <a:p>
            <a:endParaRPr lang="en-US" dirty="0"/>
          </a:p>
        </p:txBody>
      </p:sp>
      <p:cxnSp>
        <p:nvCxnSpPr>
          <p:cNvPr id="4" name="Straight Connector 3"/>
          <p:cNvCxnSpPr/>
          <p:nvPr/>
        </p:nvCxnSpPr>
        <p:spPr>
          <a:xfrm>
            <a:off x="6386281" y="711201"/>
            <a:ext cx="0" cy="5892799"/>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6" name="Rounded Rectangle 5"/>
          <p:cNvSpPr/>
          <p:nvPr/>
        </p:nvSpPr>
        <p:spPr>
          <a:xfrm>
            <a:off x="8645193" y="863444"/>
            <a:ext cx="1447800" cy="609600"/>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3000" b="1" dirty="0"/>
              <a:t>Build</a:t>
            </a:r>
          </a:p>
        </p:txBody>
      </p:sp>
      <p:sp>
        <p:nvSpPr>
          <p:cNvPr id="7" name="Rectangle 6"/>
          <p:cNvSpPr/>
          <p:nvPr/>
        </p:nvSpPr>
        <p:spPr>
          <a:xfrm>
            <a:off x="6873543" y="2387444"/>
            <a:ext cx="609600" cy="6096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3000" b="1" dirty="0"/>
              <a:t>F1</a:t>
            </a:r>
          </a:p>
        </p:txBody>
      </p:sp>
      <p:sp>
        <p:nvSpPr>
          <p:cNvPr id="8" name="Rectangle 7"/>
          <p:cNvSpPr/>
          <p:nvPr/>
        </p:nvSpPr>
        <p:spPr>
          <a:xfrm>
            <a:off x="7730793" y="2387444"/>
            <a:ext cx="609600" cy="6096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3000" b="1" dirty="0"/>
              <a:t>F2</a:t>
            </a:r>
          </a:p>
        </p:txBody>
      </p:sp>
      <p:sp>
        <p:nvSpPr>
          <p:cNvPr id="9" name="Rectangle 8"/>
          <p:cNvSpPr/>
          <p:nvPr/>
        </p:nvSpPr>
        <p:spPr>
          <a:xfrm>
            <a:off x="8600553" y="2387444"/>
            <a:ext cx="609600" cy="6096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3000" b="1" dirty="0"/>
              <a:t>F3</a:t>
            </a:r>
          </a:p>
        </p:txBody>
      </p:sp>
      <p:sp>
        <p:nvSpPr>
          <p:cNvPr id="10" name="Rectangle 9"/>
          <p:cNvSpPr/>
          <p:nvPr/>
        </p:nvSpPr>
        <p:spPr>
          <a:xfrm>
            <a:off x="9508413" y="2387444"/>
            <a:ext cx="609600" cy="6096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3000" b="1" dirty="0"/>
              <a:t>F4</a:t>
            </a:r>
          </a:p>
        </p:txBody>
      </p:sp>
      <p:sp>
        <p:nvSpPr>
          <p:cNvPr id="11" name="Rectangle 10"/>
          <p:cNvSpPr/>
          <p:nvPr/>
        </p:nvSpPr>
        <p:spPr>
          <a:xfrm>
            <a:off x="10346613" y="2387444"/>
            <a:ext cx="609600" cy="6096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3000" b="1" dirty="0"/>
              <a:t>F5</a:t>
            </a:r>
          </a:p>
        </p:txBody>
      </p:sp>
      <p:sp>
        <p:nvSpPr>
          <p:cNvPr id="12" name="Rectangle 11"/>
          <p:cNvSpPr/>
          <p:nvPr/>
        </p:nvSpPr>
        <p:spPr>
          <a:xfrm>
            <a:off x="11159223" y="2387444"/>
            <a:ext cx="609600" cy="6096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3000" b="1" dirty="0"/>
              <a:t>F6</a:t>
            </a:r>
          </a:p>
        </p:txBody>
      </p:sp>
      <p:cxnSp>
        <p:nvCxnSpPr>
          <p:cNvPr id="13" name="Straight Arrow Connector 12"/>
          <p:cNvCxnSpPr>
            <a:stCxn id="6" idx="2"/>
            <a:endCxn id="7" idx="0"/>
          </p:cNvCxnSpPr>
          <p:nvPr/>
        </p:nvCxnSpPr>
        <p:spPr>
          <a:xfrm flipH="1">
            <a:off x="7178343" y="1473044"/>
            <a:ext cx="2190750" cy="9144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p:cNvCxnSpPr>
            <a:stCxn id="6" idx="2"/>
            <a:endCxn id="8" idx="0"/>
          </p:cNvCxnSpPr>
          <p:nvPr/>
        </p:nvCxnSpPr>
        <p:spPr>
          <a:xfrm flipH="1">
            <a:off x="8035593" y="1473044"/>
            <a:ext cx="1333500" cy="9144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p:cNvCxnSpPr>
            <a:stCxn id="6" idx="2"/>
            <a:endCxn id="9" idx="0"/>
          </p:cNvCxnSpPr>
          <p:nvPr/>
        </p:nvCxnSpPr>
        <p:spPr>
          <a:xfrm flipH="1">
            <a:off x="8905353" y="1473044"/>
            <a:ext cx="463740" cy="9144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p:cNvCxnSpPr>
            <a:stCxn id="6" idx="2"/>
            <a:endCxn id="10" idx="0"/>
          </p:cNvCxnSpPr>
          <p:nvPr/>
        </p:nvCxnSpPr>
        <p:spPr>
          <a:xfrm>
            <a:off x="9369093" y="1473044"/>
            <a:ext cx="444120" cy="9144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p:cNvCxnSpPr>
            <a:stCxn id="6" idx="2"/>
            <a:endCxn id="11" idx="0"/>
          </p:cNvCxnSpPr>
          <p:nvPr/>
        </p:nvCxnSpPr>
        <p:spPr>
          <a:xfrm>
            <a:off x="9369093" y="1473044"/>
            <a:ext cx="1282320" cy="9144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p:cNvCxnSpPr>
            <a:stCxn id="6" idx="2"/>
            <a:endCxn id="12" idx="0"/>
          </p:cNvCxnSpPr>
          <p:nvPr/>
        </p:nvCxnSpPr>
        <p:spPr>
          <a:xfrm>
            <a:off x="9369093" y="1473044"/>
            <a:ext cx="2094930" cy="9144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9" name="TextBox 18"/>
          <p:cNvSpPr txBox="1"/>
          <p:nvPr/>
        </p:nvSpPr>
        <p:spPr>
          <a:xfrm>
            <a:off x="6734791" y="3073244"/>
            <a:ext cx="845360" cy="369332"/>
          </a:xfrm>
          <a:prstGeom prst="rect">
            <a:avLst/>
          </a:prstGeom>
          <a:noFill/>
        </p:spPr>
        <p:txBody>
          <a:bodyPr wrap="none" rtlCol="0">
            <a:spAutoFit/>
          </a:bodyPr>
          <a:lstStyle/>
          <a:p>
            <a:pPr algn="ctr"/>
            <a:r>
              <a:rPr lang="en-US" b="1" dirty="0"/>
              <a:t>Critical</a:t>
            </a:r>
          </a:p>
        </p:txBody>
      </p:sp>
      <p:sp>
        <p:nvSpPr>
          <p:cNvPr id="20" name="TextBox 19"/>
          <p:cNvSpPr txBox="1"/>
          <p:nvPr/>
        </p:nvSpPr>
        <p:spPr>
          <a:xfrm>
            <a:off x="8511843" y="3073244"/>
            <a:ext cx="845360" cy="369332"/>
          </a:xfrm>
          <a:prstGeom prst="rect">
            <a:avLst/>
          </a:prstGeom>
          <a:noFill/>
        </p:spPr>
        <p:txBody>
          <a:bodyPr wrap="none" rtlCol="0">
            <a:spAutoFit/>
          </a:bodyPr>
          <a:lstStyle/>
          <a:p>
            <a:pPr algn="ctr"/>
            <a:r>
              <a:rPr lang="en-US" b="1" dirty="0"/>
              <a:t>Critical</a:t>
            </a:r>
          </a:p>
        </p:txBody>
      </p:sp>
      <p:sp>
        <p:nvSpPr>
          <p:cNvPr id="21" name="TextBox 20"/>
          <p:cNvSpPr txBox="1"/>
          <p:nvPr/>
        </p:nvSpPr>
        <p:spPr>
          <a:xfrm>
            <a:off x="9440237" y="3073244"/>
            <a:ext cx="764954" cy="369332"/>
          </a:xfrm>
          <a:prstGeom prst="rect">
            <a:avLst/>
          </a:prstGeom>
          <a:noFill/>
        </p:spPr>
        <p:txBody>
          <a:bodyPr wrap="none" rtlCol="0">
            <a:spAutoFit/>
          </a:bodyPr>
          <a:lstStyle/>
          <a:p>
            <a:pPr algn="ctr"/>
            <a:r>
              <a:rPr lang="en-US" b="1" dirty="0"/>
              <a:t>Major</a:t>
            </a:r>
          </a:p>
        </p:txBody>
      </p:sp>
      <p:sp>
        <p:nvSpPr>
          <p:cNvPr id="22" name="TextBox 21"/>
          <p:cNvSpPr txBox="1"/>
          <p:nvPr/>
        </p:nvSpPr>
        <p:spPr>
          <a:xfrm>
            <a:off x="11078536" y="3073244"/>
            <a:ext cx="764954" cy="369332"/>
          </a:xfrm>
          <a:prstGeom prst="rect">
            <a:avLst/>
          </a:prstGeom>
          <a:noFill/>
        </p:spPr>
        <p:txBody>
          <a:bodyPr wrap="none" rtlCol="0">
            <a:spAutoFit/>
          </a:bodyPr>
          <a:lstStyle/>
          <a:p>
            <a:pPr algn="ctr"/>
            <a:r>
              <a:rPr lang="en-US" b="1" dirty="0"/>
              <a:t>Major</a:t>
            </a:r>
          </a:p>
        </p:txBody>
      </p:sp>
      <p:sp>
        <p:nvSpPr>
          <p:cNvPr id="23" name="Rectangle 22"/>
          <p:cNvSpPr/>
          <p:nvPr/>
        </p:nvSpPr>
        <p:spPr>
          <a:xfrm>
            <a:off x="6543153" y="3606487"/>
            <a:ext cx="5515497" cy="830997"/>
          </a:xfrm>
          <a:prstGeom prst="rect">
            <a:avLst/>
          </a:prstGeom>
          <a:ln>
            <a:solidFill>
              <a:schemeClr val="accent1"/>
            </a:solidFill>
            <a:prstDash val="dash"/>
          </a:ln>
        </p:spPr>
        <p:style>
          <a:lnRef idx="2">
            <a:schemeClr val="accent1"/>
          </a:lnRef>
          <a:fillRef idx="1">
            <a:schemeClr val="lt1"/>
          </a:fillRef>
          <a:effectRef idx="0">
            <a:schemeClr val="accent1"/>
          </a:effectRef>
          <a:fontRef idx="minor">
            <a:schemeClr val="dk1"/>
          </a:fontRef>
        </p:style>
        <p:txBody>
          <a:bodyPr wrap="square">
            <a:spAutoFit/>
          </a:bodyPr>
          <a:lstStyle/>
          <a:p>
            <a:r>
              <a:rPr lang="en-US" sz="2400" dirty="0"/>
              <a:t>It </a:t>
            </a:r>
            <a:r>
              <a:rPr lang="en-US" sz="2400" b="1" dirty="0">
                <a:solidFill>
                  <a:srgbClr val="C00000"/>
                </a:solidFill>
              </a:rPr>
              <a:t>test</a:t>
            </a:r>
            <a:r>
              <a:rPr lang="en-US" sz="2400" dirty="0">
                <a:solidFill>
                  <a:srgbClr val="C00000"/>
                </a:solidFill>
              </a:rPr>
              <a:t> </a:t>
            </a:r>
            <a:r>
              <a:rPr lang="en-US" sz="2400" dirty="0"/>
              <a:t>the build </a:t>
            </a:r>
            <a:r>
              <a:rPr lang="en-US" sz="2400" b="1" dirty="0">
                <a:solidFill>
                  <a:srgbClr val="C00000"/>
                </a:solidFill>
              </a:rPr>
              <a:t>just to check</a:t>
            </a:r>
            <a:r>
              <a:rPr lang="en-US" sz="2400" dirty="0"/>
              <a:t> if any </a:t>
            </a:r>
            <a:r>
              <a:rPr lang="en-US" sz="2400" dirty="0">
                <a:solidFill>
                  <a:srgbClr val="C00000"/>
                </a:solidFill>
              </a:rPr>
              <a:t>major or critical</a:t>
            </a:r>
            <a:r>
              <a:rPr lang="en-US" sz="2400" dirty="0"/>
              <a:t> functionalities are </a:t>
            </a:r>
            <a:r>
              <a:rPr lang="en-US" sz="2400" dirty="0">
                <a:solidFill>
                  <a:srgbClr val="C00000"/>
                </a:solidFill>
              </a:rPr>
              <a:t>broken</a:t>
            </a:r>
          </a:p>
        </p:txBody>
      </p:sp>
      <p:sp>
        <p:nvSpPr>
          <p:cNvPr id="24" name="Rectangle 23"/>
          <p:cNvSpPr/>
          <p:nvPr/>
        </p:nvSpPr>
        <p:spPr>
          <a:xfrm>
            <a:off x="6543153" y="4525195"/>
            <a:ext cx="5515497" cy="1200329"/>
          </a:xfrm>
          <a:prstGeom prst="rect">
            <a:avLst/>
          </a:prstGeom>
          <a:ln>
            <a:solidFill>
              <a:schemeClr val="accent1"/>
            </a:solidFill>
            <a:prstDash val="dash"/>
          </a:ln>
        </p:spPr>
        <p:style>
          <a:lnRef idx="2">
            <a:schemeClr val="accent1"/>
          </a:lnRef>
          <a:fillRef idx="1">
            <a:schemeClr val="lt1"/>
          </a:fillRef>
          <a:effectRef idx="0">
            <a:schemeClr val="accent1"/>
          </a:effectRef>
          <a:fontRef idx="minor">
            <a:schemeClr val="dk1"/>
          </a:fontRef>
        </p:style>
        <p:txBody>
          <a:bodyPr wrap="square">
            <a:spAutoFit/>
          </a:bodyPr>
          <a:lstStyle/>
          <a:p>
            <a:r>
              <a:rPr lang="en-US" sz="2400" dirty="0"/>
              <a:t>If there are smoke or Failure in the build after Test, build is rejected and developer team is reported with the issue</a:t>
            </a:r>
          </a:p>
        </p:txBody>
      </p:sp>
    </p:spTree>
    <p:extLst>
      <p:ext uri="{BB962C8B-B14F-4D97-AF65-F5344CB8AC3E}">
        <p14:creationId xmlns:p14="http://schemas.microsoft.com/office/powerpoint/2010/main" val="2908438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par>
                                <p:cTn id="33" presetID="22" presetClass="entr" presetSubtype="1" fill="hold" nodeType="withEffect">
                                  <p:stCondLst>
                                    <p:cond delay="0"/>
                                  </p:stCondLst>
                                  <p:childTnLst>
                                    <p:set>
                                      <p:cBhvr>
                                        <p:cTn id="34" dur="1" fill="hold">
                                          <p:stCondLst>
                                            <p:cond delay="0"/>
                                          </p:stCondLst>
                                        </p:cTn>
                                        <p:tgtEl>
                                          <p:spTgt spid="4"/>
                                        </p:tgtEl>
                                        <p:attrNameLst>
                                          <p:attrName>style.visibility</p:attrName>
                                        </p:attrNameLst>
                                      </p:cBhvr>
                                      <p:to>
                                        <p:strVal val="visible"/>
                                      </p:to>
                                    </p:set>
                                    <p:animEffect transition="in" filter="wipe(up)">
                                      <p:cBhvr>
                                        <p:cTn id="35" dur="500"/>
                                        <p:tgtEl>
                                          <p:spTgt spid="4"/>
                                        </p:tgtEl>
                                      </p:cBhvr>
                                    </p:animEffec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6"/>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7"/>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8"/>
                                        </p:tgtEl>
                                        <p:attrNameLst>
                                          <p:attrName>style.visibility</p:attrName>
                                        </p:attrNameLst>
                                      </p:cBhvr>
                                      <p:to>
                                        <p:strVal val="visible"/>
                                      </p:to>
                                    </p:set>
                                  </p:childTnLst>
                                </p:cTn>
                              </p:par>
                              <p:par>
                                <p:cTn id="44" presetID="1" presetClass="entr" presetSubtype="0" fill="hold" grpId="0" nodeType="withEffect">
                                  <p:stCondLst>
                                    <p:cond delay="0"/>
                                  </p:stCondLst>
                                  <p:childTnLst>
                                    <p:set>
                                      <p:cBhvr>
                                        <p:cTn id="45" dur="1" fill="hold">
                                          <p:stCondLst>
                                            <p:cond delay="0"/>
                                          </p:stCondLst>
                                        </p:cTn>
                                        <p:tgtEl>
                                          <p:spTgt spid="9"/>
                                        </p:tgtEl>
                                        <p:attrNameLst>
                                          <p:attrName>style.visibility</p:attrName>
                                        </p:attrNameLst>
                                      </p:cBhvr>
                                      <p:to>
                                        <p:strVal val="visible"/>
                                      </p:to>
                                    </p:set>
                                  </p:childTnLst>
                                </p:cTn>
                              </p:par>
                              <p:par>
                                <p:cTn id="46" presetID="1" presetClass="entr" presetSubtype="0" fill="hold" grpId="0" nodeType="withEffect">
                                  <p:stCondLst>
                                    <p:cond delay="0"/>
                                  </p:stCondLst>
                                  <p:childTnLst>
                                    <p:set>
                                      <p:cBhvr>
                                        <p:cTn id="47" dur="1" fill="hold">
                                          <p:stCondLst>
                                            <p:cond delay="0"/>
                                          </p:stCondLst>
                                        </p:cTn>
                                        <p:tgtEl>
                                          <p:spTgt spid="10"/>
                                        </p:tgtEl>
                                        <p:attrNameLst>
                                          <p:attrName>style.visibility</p:attrName>
                                        </p:attrNameLst>
                                      </p:cBhvr>
                                      <p:to>
                                        <p:strVal val="visible"/>
                                      </p:to>
                                    </p:set>
                                  </p:childTnLst>
                                </p:cTn>
                              </p:par>
                              <p:par>
                                <p:cTn id="48" presetID="1" presetClass="entr" presetSubtype="0" fill="hold" grpId="0" nodeType="withEffect">
                                  <p:stCondLst>
                                    <p:cond delay="0"/>
                                  </p:stCondLst>
                                  <p:childTnLst>
                                    <p:set>
                                      <p:cBhvr>
                                        <p:cTn id="49" dur="1" fill="hold">
                                          <p:stCondLst>
                                            <p:cond delay="0"/>
                                          </p:stCondLst>
                                        </p:cTn>
                                        <p:tgtEl>
                                          <p:spTgt spid="11"/>
                                        </p:tgtEl>
                                        <p:attrNameLst>
                                          <p:attrName>style.visibility</p:attrName>
                                        </p:attrNameLst>
                                      </p:cBhvr>
                                      <p:to>
                                        <p:strVal val="visible"/>
                                      </p:to>
                                    </p:set>
                                  </p:childTnLst>
                                </p:cTn>
                              </p:par>
                              <p:par>
                                <p:cTn id="50" presetID="1" presetClass="entr" presetSubtype="0" fill="hold" grpId="0" nodeType="withEffect">
                                  <p:stCondLst>
                                    <p:cond delay="0"/>
                                  </p:stCondLst>
                                  <p:childTnLst>
                                    <p:set>
                                      <p:cBhvr>
                                        <p:cTn id="51" dur="1" fill="hold">
                                          <p:stCondLst>
                                            <p:cond delay="0"/>
                                          </p:stCondLst>
                                        </p:cTn>
                                        <p:tgtEl>
                                          <p:spTgt spid="12"/>
                                        </p:tgtEl>
                                        <p:attrNameLst>
                                          <p:attrName>style.visibility</p:attrName>
                                        </p:attrNameLst>
                                      </p:cBhvr>
                                      <p:to>
                                        <p:strVal val="visible"/>
                                      </p:to>
                                    </p:set>
                                  </p:childTnLst>
                                </p:cTn>
                              </p:par>
                              <p:par>
                                <p:cTn id="52" presetID="1" presetClass="entr" presetSubtype="0" fill="hold" nodeType="withEffect">
                                  <p:stCondLst>
                                    <p:cond delay="0"/>
                                  </p:stCondLst>
                                  <p:childTnLst>
                                    <p:set>
                                      <p:cBhvr>
                                        <p:cTn id="53" dur="1" fill="hold">
                                          <p:stCondLst>
                                            <p:cond delay="0"/>
                                          </p:stCondLst>
                                        </p:cTn>
                                        <p:tgtEl>
                                          <p:spTgt spid="13"/>
                                        </p:tgtEl>
                                        <p:attrNameLst>
                                          <p:attrName>style.visibility</p:attrName>
                                        </p:attrNameLst>
                                      </p:cBhvr>
                                      <p:to>
                                        <p:strVal val="visible"/>
                                      </p:to>
                                    </p:set>
                                  </p:childTnLst>
                                </p:cTn>
                              </p:par>
                              <p:par>
                                <p:cTn id="54" presetID="1" presetClass="entr" presetSubtype="0" fill="hold" nodeType="withEffect">
                                  <p:stCondLst>
                                    <p:cond delay="0"/>
                                  </p:stCondLst>
                                  <p:childTnLst>
                                    <p:set>
                                      <p:cBhvr>
                                        <p:cTn id="55" dur="1" fill="hold">
                                          <p:stCondLst>
                                            <p:cond delay="0"/>
                                          </p:stCondLst>
                                        </p:cTn>
                                        <p:tgtEl>
                                          <p:spTgt spid="14"/>
                                        </p:tgtEl>
                                        <p:attrNameLst>
                                          <p:attrName>style.visibility</p:attrName>
                                        </p:attrNameLst>
                                      </p:cBhvr>
                                      <p:to>
                                        <p:strVal val="visible"/>
                                      </p:to>
                                    </p:set>
                                  </p:childTnLst>
                                </p:cTn>
                              </p:par>
                              <p:par>
                                <p:cTn id="56" presetID="1" presetClass="entr" presetSubtype="0" fill="hold" nodeType="withEffect">
                                  <p:stCondLst>
                                    <p:cond delay="0"/>
                                  </p:stCondLst>
                                  <p:childTnLst>
                                    <p:set>
                                      <p:cBhvr>
                                        <p:cTn id="57" dur="1" fill="hold">
                                          <p:stCondLst>
                                            <p:cond delay="0"/>
                                          </p:stCondLst>
                                        </p:cTn>
                                        <p:tgtEl>
                                          <p:spTgt spid="15"/>
                                        </p:tgtEl>
                                        <p:attrNameLst>
                                          <p:attrName>style.visibility</p:attrName>
                                        </p:attrNameLst>
                                      </p:cBhvr>
                                      <p:to>
                                        <p:strVal val="visible"/>
                                      </p:to>
                                    </p:set>
                                  </p:childTnLst>
                                </p:cTn>
                              </p:par>
                              <p:par>
                                <p:cTn id="58" presetID="1" presetClass="entr" presetSubtype="0" fill="hold" nodeType="withEffect">
                                  <p:stCondLst>
                                    <p:cond delay="0"/>
                                  </p:stCondLst>
                                  <p:childTnLst>
                                    <p:set>
                                      <p:cBhvr>
                                        <p:cTn id="59" dur="1" fill="hold">
                                          <p:stCondLst>
                                            <p:cond delay="0"/>
                                          </p:stCondLst>
                                        </p:cTn>
                                        <p:tgtEl>
                                          <p:spTgt spid="16"/>
                                        </p:tgtEl>
                                        <p:attrNameLst>
                                          <p:attrName>style.visibility</p:attrName>
                                        </p:attrNameLst>
                                      </p:cBhvr>
                                      <p:to>
                                        <p:strVal val="visible"/>
                                      </p:to>
                                    </p:set>
                                  </p:childTnLst>
                                </p:cTn>
                              </p:par>
                              <p:par>
                                <p:cTn id="60" presetID="1" presetClass="entr" presetSubtype="0" fill="hold" nodeType="withEffect">
                                  <p:stCondLst>
                                    <p:cond delay="0"/>
                                  </p:stCondLst>
                                  <p:childTnLst>
                                    <p:set>
                                      <p:cBhvr>
                                        <p:cTn id="61" dur="1" fill="hold">
                                          <p:stCondLst>
                                            <p:cond delay="0"/>
                                          </p:stCondLst>
                                        </p:cTn>
                                        <p:tgtEl>
                                          <p:spTgt spid="17"/>
                                        </p:tgtEl>
                                        <p:attrNameLst>
                                          <p:attrName>style.visibility</p:attrName>
                                        </p:attrNameLst>
                                      </p:cBhvr>
                                      <p:to>
                                        <p:strVal val="visible"/>
                                      </p:to>
                                    </p:set>
                                  </p:childTnLst>
                                </p:cTn>
                              </p:par>
                              <p:par>
                                <p:cTn id="62" presetID="1" presetClass="entr" presetSubtype="0" fill="hold" nodeType="withEffect">
                                  <p:stCondLst>
                                    <p:cond delay="0"/>
                                  </p:stCondLst>
                                  <p:childTnLst>
                                    <p:set>
                                      <p:cBhvr>
                                        <p:cTn id="63" dur="1" fill="hold">
                                          <p:stCondLst>
                                            <p:cond delay="0"/>
                                          </p:stCondLst>
                                        </p:cTn>
                                        <p:tgtEl>
                                          <p:spTgt spid="18"/>
                                        </p:tgtEl>
                                        <p:attrNameLst>
                                          <p:attrName>style.visibility</p:attrName>
                                        </p:attrNameLst>
                                      </p:cBhvr>
                                      <p:to>
                                        <p:strVal val="visible"/>
                                      </p:to>
                                    </p:set>
                                  </p:childTnLst>
                                </p:cTn>
                              </p:par>
                              <p:par>
                                <p:cTn id="64" presetID="1" presetClass="entr" presetSubtype="0" fill="hold" grpId="0" nodeType="withEffect">
                                  <p:stCondLst>
                                    <p:cond delay="0"/>
                                  </p:stCondLst>
                                  <p:childTnLst>
                                    <p:set>
                                      <p:cBhvr>
                                        <p:cTn id="65" dur="1" fill="hold">
                                          <p:stCondLst>
                                            <p:cond delay="0"/>
                                          </p:stCondLst>
                                        </p:cTn>
                                        <p:tgtEl>
                                          <p:spTgt spid="19"/>
                                        </p:tgtEl>
                                        <p:attrNameLst>
                                          <p:attrName>style.visibility</p:attrName>
                                        </p:attrNameLst>
                                      </p:cBhvr>
                                      <p:to>
                                        <p:strVal val="visible"/>
                                      </p:to>
                                    </p:set>
                                  </p:childTnLst>
                                </p:cTn>
                              </p:par>
                              <p:par>
                                <p:cTn id="66" presetID="1" presetClass="entr" presetSubtype="0" fill="hold" grpId="0" nodeType="withEffect">
                                  <p:stCondLst>
                                    <p:cond delay="0"/>
                                  </p:stCondLst>
                                  <p:childTnLst>
                                    <p:set>
                                      <p:cBhvr>
                                        <p:cTn id="67" dur="1" fill="hold">
                                          <p:stCondLst>
                                            <p:cond delay="0"/>
                                          </p:stCondLst>
                                        </p:cTn>
                                        <p:tgtEl>
                                          <p:spTgt spid="20"/>
                                        </p:tgtEl>
                                        <p:attrNameLst>
                                          <p:attrName>style.visibility</p:attrName>
                                        </p:attrNameLst>
                                      </p:cBhvr>
                                      <p:to>
                                        <p:strVal val="visible"/>
                                      </p:to>
                                    </p:set>
                                  </p:childTnLst>
                                </p:cTn>
                              </p:par>
                              <p:par>
                                <p:cTn id="68" presetID="1" presetClass="entr" presetSubtype="0" fill="hold" grpId="0" nodeType="withEffect">
                                  <p:stCondLst>
                                    <p:cond delay="0"/>
                                  </p:stCondLst>
                                  <p:childTnLst>
                                    <p:set>
                                      <p:cBhvr>
                                        <p:cTn id="69" dur="1" fill="hold">
                                          <p:stCondLst>
                                            <p:cond delay="0"/>
                                          </p:stCondLst>
                                        </p:cTn>
                                        <p:tgtEl>
                                          <p:spTgt spid="21"/>
                                        </p:tgtEl>
                                        <p:attrNameLst>
                                          <p:attrName>style.visibility</p:attrName>
                                        </p:attrNameLst>
                                      </p:cBhvr>
                                      <p:to>
                                        <p:strVal val="visible"/>
                                      </p:to>
                                    </p:set>
                                  </p:childTnLst>
                                </p:cTn>
                              </p:par>
                              <p:par>
                                <p:cTn id="70" presetID="1" presetClass="entr" presetSubtype="0" fill="hold" grpId="0" nodeType="withEffect">
                                  <p:stCondLst>
                                    <p:cond delay="0"/>
                                  </p:stCondLst>
                                  <p:childTnLst>
                                    <p:set>
                                      <p:cBhvr>
                                        <p:cTn id="71" dur="1" fill="hold">
                                          <p:stCondLst>
                                            <p:cond delay="0"/>
                                          </p:stCondLst>
                                        </p:cTn>
                                        <p:tgtEl>
                                          <p:spTgt spid="22"/>
                                        </p:tgtEl>
                                        <p:attrNameLst>
                                          <p:attrName>style.visibility</p:attrName>
                                        </p:attrNameLst>
                                      </p:cBhvr>
                                      <p:to>
                                        <p:strVal val="visible"/>
                                      </p:to>
                                    </p:set>
                                  </p:childTnLst>
                                </p:cTn>
                              </p:par>
                            </p:childTnLst>
                          </p:cTn>
                        </p:par>
                      </p:childTnLst>
                    </p:cTn>
                  </p:par>
                  <p:par>
                    <p:cTn id="72" fill="hold">
                      <p:stCondLst>
                        <p:cond delay="indefinite"/>
                      </p:stCondLst>
                      <p:childTnLst>
                        <p:par>
                          <p:cTn id="73" fill="hold">
                            <p:stCondLst>
                              <p:cond delay="0"/>
                            </p:stCondLst>
                            <p:childTnLst>
                              <p:par>
                                <p:cTn id="74" presetID="1" presetClass="entr" presetSubtype="0" fill="hold" grpId="0" nodeType="clickEffect">
                                  <p:stCondLst>
                                    <p:cond delay="0"/>
                                  </p:stCondLst>
                                  <p:childTnLst>
                                    <p:set>
                                      <p:cBhvr>
                                        <p:cTn id="75" dur="1" fill="hold">
                                          <p:stCondLst>
                                            <p:cond delay="0"/>
                                          </p:stCondLst>
                                        </p:cTn>
                                        <p:tgtEl>
                                          <p:spTgt spid="23"/>
                                        </p:tgtEl>
                                        <p:attrNameLst>
                                          <p:attrName>style.visibility</p:attrName>
                                        </p:attrNameLst>
                                      </p:cBhvr>
                                      <p:to>
                                        <p:strVal val="visible"/>
                                      </p:to>
                                    </p:set>
                                  </p:childTnLst>
                                </p:cTn>
                              </p:par>
                            </p:childTnLst>
                          </p:cTn>
                        </p:par>
                      </p:childTnLst>
                    </p:cTn>
                  </p:par>
                  <p:par>
                    <p:cTn id="76" fill="hold">
                      <p:stCondLst>
                        <p:cond delay="indefinite"/>
                      </p:stCondLst>
                      <p:childTnLst>
                        <p:par>
                          <p:cTn id="77" fill="hold">
                            <p:stCondLst>
                              <p:cond delay="0"/>
                            </p:stCondLst>
                            <p:childTnLst>
                              <p:par>
                                <p:cTn id="78" presetID="1" presetClass="entr" presetSubtype="0" fill="hold" grpId="0" nodeType="clickEffect">
                                  <p:stCondLst>
                                    <p:cond delay="0"/>
                                  </p:stCondLst>
                                  <p:childTnLst>
                                    <p:set>
                                      <p:cBhvr>
                                        <p:cTn id="79"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animBg="1"/>
      <p:bldP spid="7" grpId="0" animBg="1"/>
      <p:bldP spid="8" grpId="0" animBg="1"/>
      <p:bldP spid="9" grpId="0" animBg="1"/>
      <p:bldP spid="10" grpId="0" animBg="1"/>
      <p:bldP spid="11" grpId="0" animBg="1"/>
      <p:bldP spid="12" grpId="0" animBg="1"/>
      <p:bldP spid="19" grpId="0"/>
      <p:bldP spid="20" grpId="0"/>
      <p:bldP spid="21" grpId="0"/>
      <p:bldP spid="22" grpId="0"/>
      <p:bldP spid="23" grpId="0" animBg="1"/>
      <p:bldP spid="2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Validation Testing</a:t>
            </a:r>
          </a:p>
        </p:txBody>
      </p:sp>
      <p:sp>
        <p:nvSpPr>
          <p:cNvPr id="3" name="Content Placeholder 2"/>
          <p:cNvSpPr>
            <a:spLocks noGrp="1"/>
          </p:cNvSpPr>
          <p:nvPr>
            <p:ph idx="1"/>
          </p:nvPr>
        </p:nvSpPr>
        <p:spPr/>
        <p:txBody>
          <a:bodyPr/>
          <a:lstStyle/>
          <a:p>
            <a:r>
              <a:rPr lang="en-US" dirty="0"/>
              <a:t>The </a:t>
            </a:r>
            <a:r>
              <a:rPr lang="en-US" b="1" dirty="0">
                <a:solidFill>
                  <a:srgbClr val="C00000"/>
                </a:solidFill>
              </a:rPr>
              <a:t>process</a:t>
            </a:r>
            <a:r>
              <a:rPr lang="en-US" dirty="0">
                <a:solidFill>
                  <a:srgbClr val="C00000"/>
                </a:solidFill>
              </a:rPr>
              <a:t> </a:t>
            </a:r>
            <a:r>
              <a:rPr lang="en-US" dirty="0"/>
              <a:t>of evaluating software to </a:t>
            </a:r>
            <a:r>
              <a:rPr lang="en-US" b="1" dirty="0">
                <a:solidFill>
                  <a:srgbClr val="C00000"/>
                </a:solidFill>
              </a:rPr>
              <a:t>determine</a:t>
            </a:r>
            <a:r>
              <a:rPr lang="en-US" dirty="0">
                <a:solidFill>
                  <a:srgbClr val="C00000"/>
                </a:solidFill>
              </a:rPr>
              <a:t> </a:t>
            </a:r>
            <a:r>
              <a:rPr lang="en-US" dirty="0"/>
              <a:t>whether it </a:t>
            </a:r>
            <a:r>
              <a:rPr lang="en-US" b="1" dirty="0">
                <a:solidFill>
                  <a:srgbClr val="C00000"/>
                </a:solidFill>
              </a:rPr>
              <a:t>satisfies specified business requirements</a:t>
            </a:r>
            <a:r>
              <a:rPr lang="en-US" dirty="0"/>
              <a:t> (client’s need).</a:t>
            </a:r>
          </a:p>
          <a:p>
            <a:r>
              <a:rPr lang="en-US" dirty="0"/>
              <a:t>It </a:t>
            </a:r>
            <a:r>
              <a:rPr lang="en-US" b="1" dirty="0">
                <a:solidFill>
                  <a:srgbClr val="C00000"/>
                </a:solidFill>
              </a:rPr>
              <a:t>provides</a:t>
            </a:r>
            <a:r>
              <a:rPr lang="en-US" dirty="0">
                <a:solidFill>
                  <a:srgbClr val="C00000"/>
                </a:solidFill>
              </a:rPr>
              <a:t> </a:t>
            </a:r>
            <a:r>
              <a:rPr lang="en-US" dirty="0"/>
              <a:t>final </a:t>
            </a:r>
            <a:r>
              <a:rPr lang="en-US" b="1" dirty="0">
                <a:solidFill>
                  <a:srgbClr val="C00000"/>
                </a:solidFill>
              </a:rPr>
              <a:t>assurance </a:t>
            </a:r>
            <a:r>
              <a:rPr lang="en-US" dirty="0"/>
              <a:t>that </a:t>
            </a:r>
            <a:r>
              <a:rPr lang="en-US" b="1" dirty="0">
                <a:solidFill>
                  <a:srgbClr val="C00000"/>
                </a:solidFill>
              </a:rPr>
              <a:t>software meets</a:t>
            </a:r>
            <a:r>
              <a:rPr lang="en-US" dirty="0"/>
              <a:t> all </a:t>
            </a:r>
            <a:r>
              <a:rPr lang="en-US" dirty="0">
                <a:solidFill>
                  <a:srgbClr val="C00000"/>
                </a:solidFill>
              </a:rPr>
              <a:t>informational</a:t>
            </a:r>
            <a:r>
              <a:rPr lang="en-US" dirty="0"/>
              <a:t>, </a:t>
            </a:r>
            <a:r>
              <a:rPr lang="en-US" dirty="0">
                <a:solidFill>
                  <a:srgbClr val="C00000"/>
                </a:solidFill>
              </a:rPr>
              <a:t>functional</a:t>
            </a:r>
            <a:r>
              <a:rPr lang="en-US" dirty="0"/>
              <a:t>, </a:t>
            </a:r>
            <a:r>
              <a:rPr lang="en-US" dirty="0">
                <a:solidFill>
                  <a:srgbClr val="C00000"/>
                </a:solidFill>
              </a:rPr>
              <a:t>behavioral</a:t>
            </a:r>
            <a:r>
              <a:rPr lang="en-US" dirty="0"/>
              <a:t>, and </a:t>
            </a:r>
            <a:r>
              <a:rPr lang="en-US" dirty="0">
                <a:solidFill>
                  <a:srgbClr val="C00000"/>
                </a:solidFill>
              </a:rPr>
              <a:t>performance</a:t>
            </a:r>
            <a:r>
              <a:rPr lang="en-US" dirty="0"/>
              <a:t> </a:t>
            </a:r>
            <a:r>
              <a:rPr lang="en-US" b="1" dirty="0">
                <a:solidFill>
                  <a:srgbClr val="C00000"/>
                </a:solidFill>
              </a:rPr>
              <a:t>requirements</a:t>
            </a:r>
            <a:endParaRPr lang="en-US" dirty="0"/>
          </a:p>
          <a:p>
            <a:r>
              <a:rPr lang="en-US" dirty="0"/>
              <a:t>When </a:t>
            </a:r>
            <a:r>
              <a:rPr lang="en-US" b="1" dirty="0">
                <a:solidFill>
                  <a:srgbClr val="C00000"/>
                </a:solidFill>
              </a:rPr>
              <a:t>custom software </a:t>
            </a:r>
            <a:r>
              <a:rPr lang="en-US" dirty="0"/>
              <a:t>is </a:t>
            </a:r>
            <a:r>
              <a:rPr lang="en-US" dirty="0">
                <a:solidFill>
                  <a:srgbClr val="C00000"/>
                </a:solidFill>
              </a:rPr>
              <a:t>build</a:t>
            </a:r>
            <a:r>
              <a:rPr lang="en-US" dirty="0"/>
              <a:t> for </a:t>
            </a:r>
            <a:r>
              <a:rPr lang="en-US" dirty="0">
                <a:solidFill>
                  <a:srgbClr val="C00000"/>
                </a:solidFill>
              </a:rPr>
              <a:t>one customer</a:t>
            </a:r>
            <a:r>
              <a:rPr lang="en-US" dirty="0"/>
              <a:t>, a </a:t>
            </a:r>
            <a:r>
              <a:rPr lang="en-US" b="1" dirty="0">
                <a:solidFill>
                  <a:srgbClr val="C00000"/>
                </a:solidFill>
              </a:rPr>
              <a:t>series of acceptance tests</a:t>
            </a:r>
            <a:r>
              <a:rPr lang="en-US" dirty="0"/>
              <a:t> are conducted to validate all requirements</a:t>
            </a:r>
          </a:p>
          <a:p>
            <a:r>
              <a:rPr lang="en-US" dirty="0"/>
              <a:t>It is </a:t>
            </a:r>
            <a:r>
              <a:rPr lang="en-US" b="1" dirty="0">
                <a:solidFill>
                  <a:srgbClr val="C00000"/>
                </a:solidFill>
              </a:rPr>
              <a:t>conducted</a:t>
            </a:r>
            <a:r>
              <a:rPr lang="en-US" dirty="0">
                <a:solidFill>
                  <a:srgbClr val="C00000"/>
                </a:solidFill>
              </a:rPr>
              <a:t> </a:t>
            </a:r>
            <a:r>
              <a:rPr lang="en-US" dirty="0"/>
              <a:t>by </a:t>
            </a:r>
            <a:r>
              <a:rPr lang="en-US" b="1" dirty="0">
                <a:solidFill>
                  <a:srgbClr val="C00000"/>
                </a:solidFill>
              </a:rPr>
              <a:t>end user</a:t>
            </a:r>
            <a:r>
              <a:rPr lang="en-US" dirty="0"/>
              <a:t> rather then software engineers</a:t>
            </a:r>
          </a:p>
          <a:p>
            <a:r>
              <a:rPr lang="en-US" dirty="0"/>
              <a:t>If </a:t>
            </a:r>
            <a:r>
              <a:rPr lang="en-US" b="1" dirty="0">
                <a:solidFill>
                  <a:srgbClr val="C00000"/>
                </a:solidFill>
              </a:rPr>
              <a:t>software</a:t>
            </a:r>
            <a:r>
              <a:rPr lang="en-US" dirty="0">
                <a:solidFill>
                  <a:srgbClr val="C00000"/>
                </a:solidFill>
              </a:rPr>
              <a:t> </a:t>
            </a:r>
            <a:r>
              <a:rPr lang="en-US" dirty="0"/>
              <a:t>is developed as </a:t>
            </a:r>
            <a:r>
              <a:rPr lang="en-US" b="1" dirty="0">
                <a:solidFill>
                  <a:srgbClr val="C00000"/>
                </a:solidFill>
              </a:rPr>
              <a:t>a product</a:t>
            </a:r>
            <a:r>
              <a:rPr lang="en-US" dirty="0"/>
              <a:t> to be </a:t>
            </a:r>
            <a:r>
              <a:rPr lang="en-US" b="1" dirty="0">
                <a:solidFill>
                  <a:srgbClr val="C00000"/>
                </a:solidFill>
              </a:rPr>
              <a:t>used</a:t>
            </a:r>
            <a:r>
              <a:rPr lang="en-US" dirty="0">
                <a:solidFill>
                  <a:srgbClr val="C00000"/>
                </a:solidFill>
              </a:rPr>
              <a:t> </a:t>
            </a:r>
            <a:r>
              <a:rPr lang="en-US" dirty="0"/>
              <a:t>by </a:t>
            </a:r>
            <a:r>
              <a:rPr lang="en-US" b="1" dirty="0">
                <a:solidFill>
                  <a:srgbClr val="C00000"/>
                </a:solidFill>
              </a:rPr>
              <a:t>many customers</a:t>
            </a:r>
            <a:r>
              <a:rPr lang="en-US" dirty="0"/>
              <a:t>, it is impractical to perform formal acceptance tests with each one</a:t>
            </a:r>
          </a:p>
          <a:p>
            <a:r>
              <a:rPr lang="en-US" dirty="0"/>
              <a:t>Most software product builders use a process called </a:t>
            </a:r>
            <a:r>
              <a:rPr lang="en-US" b="1" dirty="0">
                <a:solidFill>
                  <a:srgbClr val="C00000"/>
                </a:solidFill>
              </a:rPr>
              <a:t>alpha </a:t>
            </a:r>
            <a:r>
              <a:rPr lang="en-US" dirty="0">
                <a:solidFill>
                  <a:srgbClr val="C00000"/>
                </a:solidFill>
              </a:rPr>
              <a:t>and</a:t>
            </a:r>
            <a:r>
              <a:rPr lang="en-US" b="1" dirty="0">
                <a:solidFill>
                  <a:srgbClr val="C00000"/>
                </a:solidFill>
              </a:rPr>
              <a:t> beta testing</a:t>
            </a:r>
            <a:r>
              <a:rPr lang="en-US" dirty="0"/>
              <a:t> to </a:t>
            </a:r>
            <a:r>
              <a:rPr lang="en-US" b="1" dirty="0">
                <a:solidFill>
                  <a:srgbClr val="C00000"/>
                </a:solidFill>
              </a:rPr>
              <a:t>uncover errors </a:t>
            </a:r>
            <a:r>
              <a:rPr lang="en-US" dirty="0"/>
              <a:t>that only the end user seems able to find</a:t>
            </a:r>
          </a:p>
          <a:p>
            <a:endParaRPr lang="en-US"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7647" t="7746" r="16470" b="10564"/>
          <a:stretch/>
        </p:blipFill>
        <p:spPr>
          <a:xfrm>
            <a:off x="7850771" y="5580367"/>
            <a:ext cx="1295400" cy="873642"/>
          </a:xfrm>
          <a:prstGeom prst="rect">
            <a:avLst/>
          </a:prstGeom>
        </p:spPr>
      </p:pic>
    </p:spTree>
    <p:extLst>
      <p:ext uri="{BB962C8B-B14F-4D97-AF65-F5344CB8AC3E}">
        <p14:creationId xmlns:p14="http://schemas.microsoft.com/office/powerpoint/2010/main" val="1322116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Validation Testing – Alpha &amp; Beta Test</a:t>
            </a:r>
          </a:p>
        </p:txBody>
      </p:sp>
      <p:sp>
        <p:nvSpPr>
          <p:cNvPr id="4" name="Content Placeholder 2"/>
          <p:cNvSpPr txBox="1">
            <a:spLocks/>
          </p:cNvSpPr>
          <p:nvPr/>
        </p:nvSpPr>
        <p:spPr>
          <a:xfrm>
            <a:off x="165098" y="1413266"/>
            <a:ext cx="11884844" cy="1523180"/>
          </a:xfrm>
          <a:prstGeom prst="rect">
            <a:avLst/>
          </a:prstGeom>
        </p:spPr>
        <p:txBody>
          <a:bodyPr vert="horz" lIns="91440" tIns="45720" rIns="91440" bIns="45720" rtlCol="0">
            <a:noAutofit/>
          </a:bodyPr>
          <a:lstStyle>
            <a:lvl1pPr marL="265113" indent="-265113" algn="just" defTabSz="914400" rtl="0" eaLnBrk="1" latinLnBrk="0" hangingPunct="1">
              <a:lnSpc>
                <a:spcPct val="90000"/>
              </a:lnSpc>
              <a:spcBef>
                <a:spcPts val="1000"/>
              </a:spcBef>
              <a:buClr>
                <a:schemeClr val="accent6"/>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The alpha test is </a:t>
            </a:r>
            <a:r>
              <a:rPr lang="en-US" b="1" dirty="0">
                <a:solidFill>
                  <a:srgbClr val="C00000"/>
                </a:solidFill>
              </a:rPr>
              <a:t>conducted at the developer’s site </a:t>
            </a:r>
            <a:r>
              <a:rPr lang="en-US" dirty="0"/>
              <a:t>by a </a:t>
            </a:r>
            <a:r>
              <a:rPr lang="en-US" b="1" dirty="0">
                <a:solidFill>
                  <a:srgbClr val="C00000"/>
                </a:solidFill>
              </a:rPr>
              <a:t>representative</a:t>
            </a:r>
            <a:r>
              <a:rPr lang="en-US" dirty="0">
                <a:solidFill>
                  <a:srgbClr val="C00000"/>
                </a:solidFill>
              </a:rPr>
              <a:t> </a:t>
            </a:r>
            <a:r>
              <a:rPr lang="en-US" dirty="0"/>
              <a:t>group  of </a:t>
            </a:r>
            <a:r>
              <a:rPr lang="en-US" b="1" dirty="0">
                <a:solidFill>
                  <a:srgbClr val="C00000"/>
                </a:solidFill>
              </a:rPr>
              <a:t>end users</a:t>
            </a:r>
          </a:p>
          <a:p>
            <a:r>
              <a:rPr lang="en-US" dirty="0"/>
              <a:t>The software is used in a </a:t>
            </a:r>
            <a:r>
              <a:rPr lang="en-US" b="1" dirty="0">
                <a:solidFill>
                  <a:srgbClr val="C00000"/>
                </a:solidFill>
              </a:rPr>
              <a:t>natural setting </a:t>
            </a:r>
            <a:r>
              <a:rPr lang="en-US" dirty="0"/>
              <a:t>with the </a:t>
            </a:r>
            <a:r>
              <a:rPr lang="en-US" b="1" dirty="0">
                <a:solidFill>
                  <a:srgbClr val="C00000"/>
                </a:solidFill>
              </a:rPr>
              <a:t>developer</a:t>
            </a:r>
            <a:r>
              <a:rPr lang="en-US" dirty="0">
                <a:solidFill>
                  <a:srgbClr val="C00000"/>
                </a:solidFill>
              </a:rPr>
              <a:t> </a:t>
            </a:r>
            <a:r>
              <a:rPr lang="en-US" dirty="0"/>
              <a:t>“l</a:t>
            </a:r>
            <a:r>
              <a:rPr lang="en-US" i="1" dirty="0">
                <a:solidFill>
                  <a:srgbClr val="C00000"/>
                </a:solidFill>
              </a:rPr>
              <a:t>ooking over the shoulders</a:t>
            </a:r>
            <a:r>
              <a:rPr lang="en-US" dirty="0"/>
              <a:t>” of the </a:t>
            </a:r>
            <a:r>
              <a:rPr lang="en-US" b="1" dirty="0"/>
              <a:t>users</a:t>
            </a:r>
            <a:r>
              <a:rPr lang="en-US" dirty="0"/>
              <a:t> and </a:t>
            </a:r>
            <a:r>
              <a:rPr lang="en-US" b="1" dirty="0">
                <a:solidFill>
                  <a:srgbClr val="C00000"/>
                </a:solidFill>
              </a:rPr>
              <a:t>recording errors</a:t>
            </a:r>
            <a:r>
              <a:rPr lang="en-US" dirty="0"/>
              <a:t> and usage </a:t>
            </a:r>
            <a:r>
              <a:rPr lang="en-US" b="1" dirty="0">
                <a:solidFill>
                  <a:srgbClr val="C00000"/>
                </a:solidFill>
              </a:rPr>
              <a:t>problems</a:t>
            </a:r>
          </a:p>
          <a:p>
            <a:r>
              <a:rPr lang="en-US" dirty="0"/>
              <a:t>The alpha tests are </a:t>
            </a:r>
            <a:r>
              <a:rPr lang="en-US" b="1" dirty="0">
                <a:solidFill>
                  <a:srgbClr val="C00000"/>
                </a:solidFill>
              </a:rPr>
              <a:t>conducted</a:t>
            </a:r>
            <a:r>
              <a:rPr lang="en-US" dirty="0">
                <a:solidFill>
                  <a:srgbClr val="C00000"/>
                </a:solidFill>
              </a:rPr>
              <a:t> </a:t>
            </a:r>
            <a:r>
              <a:rPr lang="en-US" dirty="0"/>
              <a:t>in a </a:t>
            </a:r>
            <a:r>
              <a:rPr lang="en-US" b="1" dirty="0">
                <a:solidFill>
                  <a:srgbClr val="C00000"/>
                </a:solidFill>
              </a:rPr>
              <a:t>controlled environment</a:t>
            </a:r>
          </a:p>
        </p:txBody>
      </p:sp>
      <p:sp>
        <p:nvSpPr>
          <p:cNvPr id="5" name="Rectangle 4"/>
          <p:cNvSpPr/>
          <p:nvPr/>
        </p:nvSpPr>
        <p:spPr>
          <a:xfrm>
            <a:off x="165098" y="843863"/>
            <a:ext cx="2714990" cy="46166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a:spAutoFit/>
          </a:bodyPr>
          <a:lstStyle/>
          <a:p>
            <a:r>
              <a:rPr lang="en-US" sz="2400" b="1" dirty="0"/>
              <a:t>Alpha Test</a:t>
            </a:r>
          </a:p>
        </p:txBody>
      </p:sp>
      <p:cxnSp>
        <p:nvCxnSpPr>
          <p:cNvPr id="6" name="Straight Connector 5"/>
          <p:cNvCxnSpPr/>
          <p:nvPr/>
        </p:nvCxnSpPr>
        <p:spPr>
          <a:xfrm>
            <a:off x="2056890" y="1303842"/>
            <a:ext cx="9872892" cy="0"/>
          </a:xfrm>
          <a:prstGeom prst="line">
            <a:avLst/>
          </a:prstGeom>
        </p:spPr>
        <p:style>
          <a:lnRef idx="2">
            <a:schemeClr val="accent6"/>
          </a:lnRef>
          <a:fillRef idx="0">
            <a:schemeClr val="accent6"/>
          </a:fillRef>
          <a:effectRef idx="1">
            <a:schemeClr val="accent6"/>
          </a:effectRef>
          <a:fontRef idx="minor">
            <a:schemeClr val="tx1"/>
          </a:fontRef>
        </p:style>
      </p:cxnSp>
      <p:sp>
        <p:nvSpPr>
          <p:cNvPr id="7" name="Content Placeholder 2"/>
          <p:cNvSpPr txBox="1">
            <a:spLocks/>
          </p:cNvSpPr>
          <p:nvPr/>
        </p:nvSpPr>
        <p:spPr>
          <a:xfrm>
            <a:off x="165098" y="3775466"/>
            <a:ext cx="11884844" cy="1523180"/>
          </a:xfrm>
          <a:prstGeom prst="rect">
            <a:avLst/>
          </a:prstGeom>
        </p:spPr>
        <p:txBody>
          <a:bodyPr vert="horz" lIns="91440" tIns="45720" rIns="91440" bIns="45720" rtlCol="0">
            <a:noAutofit/>
          </a:bodyPr>
          <a:lstStyle>
            <a:lvl1pPr marL="265113" indent="-265113" algn="just" defTabSz="914400" rtl="0" eaLnBrk="1" latinLnBrk="0" hangingPunct="1">
              <a:lnSpc>
                <a:spcPct val="90000"/>
              </a:lnSpc>
              <a:spcBef>
                <a:spcPts val="1000"/>
              </a:spcBef>
              <a:buClr>
                <a:schemeClr val="accent6"/>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The beta test is </a:t>
            </a:r>
            <a:r>
              <a:rPr lang="en-US" b="1" dirty="0">
                <a:solidFill>
                  <a:srgbClr val="C00000"/>
                </a:solidFill>
              </a:rPr>
              <a:t>conducted </a:t>
            </a:r>
            <a:r>
              <a:rPr lang="en-US" dirty="0"/>
              <a:t>at one or more </a:t>
            </a:r>
            <a:r>
              <a:rPr lang="en-US" b="1" dirty="0">
                <a:solidFill>
                  <a:srgbClr val="C00000"/>
                </a:solidFill>
              </a:rPr>
              <a:t>end-user sites</a:t>
            </a:r>
          </a:p>
          <a:p>
            <a:r>
              <a:rPr lang="en-US" b="1" dirty="0">
                <a:solidFill>
                  <a:srgbClr val="C00000"/>
                </a:solidFill>
              </a:rPr>
              <a:t>Developers</a:t>
            </a:r>
            <a:r>
              <a:rPr lang="en-US" dirty="0">
                <a:solidFill>
                  <a:srgbClr val="C00000"/>
                </a:solidFill>
              </a:rPr>
              <a:t> </a:t>
            </a:r>
            <a:r>
              <a:rPr lang="en-US" dirty="0"/>
              <a:t>are </a:t>
            </a:r>
            <a:r>
              <a:rPr lang="en-US" b="1" dirty="0">
                <a:solidFill>
                  <a:srgbClr val="C00000"/>
                </a:solidFill>
              </a:rPr>
              <a:t>not</a:t>
            </a:r>
            <a:r>
              <a:rPr lang="en-US" dirty="0">
                <a:solidFill>
                  <a:srgbClr val="C00000"/>
                </a:solidFill>
              </a:rPr>
              <a:t> </a:t>
            </a:r>
            <a:r>
              <a:rPr lang="en-US" dirty="0"/>
              <a:t>generally </a:t>
            </a:r>
            <a:r>
              <a:rPr lang="en-US" b="1" dirty="0">
                <a:solidFill>
                  <a:srgbClr val="C00000"/>
                </a:solidFill>
              </a:rPr>
              <a:t>present</a:t>
            </a:r>
          </a:p>
          <a:p>
            <a:r>
              <a:rPr lang="en-US" b="1" dirty="0">
                <a:solidFill>
                  <a:srgbClr val="C00000"/>
                </a:solidFill>
              </a:rPr>
              <a:t>Beta test </a:t>
            </a:r>
            <a:r>
              <a:rPr lang="en-US" dirty="0"/>
              <a:t>is a “</a:t>
            </a:r>
            <a:r>
              <a:rPr lang="en-US" i="1" dirty="0">
                <a:solidFill>
                  <a:srgbClr val="C00000"/>
                </a:solidFill>
              </a:rPr>
              <a:t>live</a:t>
            </a:r>
            <a:r>
              <a:rPr lang="en-US" dirty="0"/>
              <a:t>” </a:t>
            </a:r>
            <a:r>
              <a:rPr lang="en-US" b="1" dirty="0">
                <a:solidFill>
                  <a:srgbClr val="C00000"/>
                </a:solidFill>
              </a:rPr>
              <a:t>application of the software </a:t>
            </a:r>
            <a:r>
              <a:rPr lang="en-US" dirty="0"/>
              <a:t>in an environment that can </a:t>
            </a:r>
            <a:r>
              <a:rPr lang="en-US" b="1" dirty="0">
                <a:solidFill>
                  <a:srgbClr val="C00000"/>
                </a:solidFill>
              </a:rPr>
              <a:t>not</a:t>
            </a:r>
            <a:r>
              <a:rPr lang="en-US" dirty="0">
                <a:solidFill>
                  <a:srgbClr val="C00000"/>
                </a:solidFill>
              </a:rPr>
              <a:t> </a:t>
            </a:r>
            <a:r>
              <a:rPr lang="en-US" dirty="0"/>
              <a:t>be </a:t>
            </a:r>
            <a:r>
              <a:rPr lang="en-US" b="1" dirty="0">
                <a:solidFill>
                  <a:srgbClr val="C00000"/>
                </a:solidFill>
              </a:rPr>
              <a:t>controlled by</a:t>
            </a:r>
            <a:r>
              <a:rPr lang="en-US" dirty="0"/>
              <a:t> the </a:t>
            </a:r>
            <a:r>
              <a:rPr lang="en-US" b="1" dirty="0">
                <a:solidFill>
                  <a:srgbClr val="C00000"/>
                </a:solidFill>
              </a:rPr>
              <a:t>developer</a:t>
            </a:r>
          </a:p>
          <a:p>
            <a:r>
              <a:rPr lang="en-US" dirty="0"/>
              <a:t>The </a:t>
            </a:r>
            <a:r>
              <a:rPr lang="en-US" b="1" dirty="0">
                <a:solidFill>
                  <a:srgbClr val="C00000"/>
                </a:solidFill>
              </a:rPr>
              <a:t>customer records</a:t>
            </a:r>
            <a:r>
              <a:rPr lang="en-US" dirty="0"/>
              <a:t> all </a:t>
            </a:r>
            <a:r>
              <a:rPr lang="en-US" b="1" dirty="0">
                <a:solidFill>
                  <a:srgbClr val="C00000"/>
                </a:solidFill>
              </a:rPr>
              <a:t>problems</a:t>
            </a:r>
            <a:r>
              <a:rPr lang="en-US" dirty="0">
                <a:solidFill>
                  <a:srgbClr val="C00000"/>
                </a:solidFill>
              </a:rPr>
              <a:t> </a:t>
            </a:r>
            <a:r>
              <a:rPr lang="en-US" dirty="0"/>
              <a:t> and </a:t>
            </a:r>
            <a:r>
              <a:rPr lang="en-US" b="1" dirty="0">
                <a:solidFill>
                  <a:srgbClr val="C00000"/>
                </a:solidFill>
              </a:rPr>
              <a:t>reports</a:t>
            </a:r>
            <a:r>
              <a:rPr lang="en-US" dirty="0">
                <a:solidFill>
                  <a:srgbClr val="C00000"/>
                </a:solidFill>
              </a:rPr>
              <a:t> </a:t>
            </a:r>
            <a:r>
              <a:rPr lang="en-US" dirty="0"/>
              <a:t>to the </a:t>
            </a:r>
            <a:r>
              <a:rPr lang="en-US" b="1" dirty="0">
                <a:solidFill>
                  <a:srgbClr val="C00000"/>
                </a:solidFill>
              </a:rPr>
              <a:t>developers</a:t>
            </a:r>
            <a:r>
              <a:rPr lang="en-US" dirty="0"/>
              <a:t>  at </a:t>
            </a:r>
            <a:r>
              <a:rPr lang="en-US" dirty="0">
                <a:solidFill>
                  <a:srgbClr val="C00000"/>
                </a:solidFill>
              </a:rPr>
              <a:t>regular intervals</a:t>
            </a:r>
          </a:p>
          <a:p>
            <a:r>
              <a:rPr lang="en-US" b="1" dirty="0">
                <a:solidFill>
                  <a:srgbClr val="C00000"/>
                </a:solidFill>
              </a:rPr>
              <a:t>After</a:t>
            </a:r>
            <a:r>
              <a:rPr lang="en-US" dirty="0">
                <a:solidFill>
                  <a:srgbClr val="C00000"/>
                </a:solidFill>
              </a:rPr>
              <a:t> </a:t>
            </a:r>
            <a:r>
              <a:rPr lang="en-US" b="1" dirty="0">
                <a:solidFill>
                  <a:srgbClr val="C00000"/>
                </a:solidFill>
              </a:rPr>
              <a:t>modifications</a:t>
            </a:r>
            <a:r>
              <a:rPr lang="en-US" dirty="0"/>
              <a:t>, software is </a:t>
            </a:r>
            <a:r>
              <a:rPr lang="en-US" b="1" dirty="0">
                <a:solidFill>
                  <a:srgbClr val="C00000"/>
                </a:solidFill>
              </a:rPr>
              <a:t>released</a:t>
            </a:r>
            <a:r>
              <a:rPr lang="en-US" dirty="0">
                <a:solidFill>
                  <a:srgbClr val="C00000"/>
                </a:solidFill>
              </a:rPr>
              <a:t> </a:t>
            </a:r>
            <a:r>
              <a:rPr lang="en-US" dirty="0"/>
              <a:t>for </a:t>
            </a:r>
            <a:r>
              <a:rPr lang="en-US" b="1" dirty="0">
                <a:solidFill>
                  <a:srgbClr val="C00000"/>
                </a:solidFill>
              </a:rPr>
              <a:t>entire customer</a:t>
            </a:r>
            <a:r>
              <a:rPr lang="en-US" dirty="0"/>
              <a:t> base</a:t>
            </a:r>
          </a:p>
        </p:txBody>
      </p:sp>
      <p:sp>
        <p:nvSpPr>
          <p:cNvPr id="8" name="Rectangle 7"/>
          <p:cNvSpPr/>
          <p:nvPr/>
        </p:nvSpPr>
        <p:spPr>
          <a:xfrm>
            <a:off x="165098" y="3206063"/>
            <a:ext cx="2714990" cy="46166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a:spAutoFit/>
          </a:bodyPr>
          <a:lstStyle/>
          <a:p>
            <a:r>
              <a:rPr lang="en-US" sz="2400" b="1" dirty="0"/>
              <a:t>Beta Test</a:t>
            </a:r>
          </a:p>
        </p:txBody>
      </p:sp>
      <p:cxnSp>
        <p:nvCxnSpPr>
          <p:cNvPr id="9" name="Straight Connector 8"/>
          <p:cNvCxnSpPr/>
          <p:nvPr/>
        </p:nvCxnSpPr>
        <p:spPr>
          <a:xfrm>
            <a:off x="2056890" y="3666042"/>
            <a:ext cx="9872892" cy="0"/>
          </a:xfrm>
          <a:prstGeom prst="line">
            <a:avLst/>
          </a:prstGeom>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val="1094484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22" presetClass="entr" presetSubtype="8" fill="hold" nodeType="withEffect">
                                  <p:stCondLst>
                                    <p:cond delay="0"/>
                                  </p:stCondLst>
                                  <p:childTnLst>
                                    <p:set>
                                      <p:cBhvr>
                                        <p:cTn id="8" dur="1" fill="hold">
                                          <p:stCondLst>
                                            <p:cond delay="0"/>
                                          </p:stCondLst>
                                        </p:cTn>
                                        <p:tgtEl>
                                          <p:spTgt spid="6"/>
                                        </p:tgtEl>
                                        <p:attrNameLst>
                                          <p:attrName>style.visibility</p:attrName>
                                        </p:attrNameLst>
                                      </p:cBhvr>
                                      <p:to>
                                        <p:strVal val="visible"/>
                                      </p:to>
                                    </p:set>
                                    <p:animEffect transition="in" filter="wipe(left)">
                                      <p:cBhvr>
                                        <p:cTn id="9" dur="500"/>
                                        <p:tgtEl>
                                          <p:spTgt spid="6"/>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8"/>
                                        </p:tgtEl>
                                        <p:attrNameLst>
                                          <p:attrName>style.visibility</p:attrName>
                                        </p:attrNameLst>
                                      </p:cBhvr>
                                      <p:to>
                                        <p:strVal val="visible"/>
                                      </p:to>
                                    </p:set>
                                  </p:childTnLst>
                                </p:cTn>
                              </p:par>
                              <p:par>
                                <p:cTn id="26" presetID="22" presetClass="entr" presetSubtype="8" fill="hold" nodeType="with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wipe(left)">
                                      <p:cBhvr>
                                        <p:cTn id="28" dur="500"/>
                                        <p:tgtEl>
                                          <p:spTgt spid="9"/>
                                        </p:tgtEl>
                                      </p:cBhvr>
                                    </p:animEffec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 grpId="0" animBg="1"/>
      <p:bldP spid="7" grpId="0" build="p"/>
      <p:bldP spid="8"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Testing</a:t>
            </a:r>
          </a:p>
        </p:txBody>
      </p:sp>
      <p:sp>
        <p:nvSpPr>
          <p:cNvPr id="3" name="Content Placeholder 2"/>
          <p:cNvSpPr>
            <a:spLocks noGrp="1"/>
          </p:cNvSpPr>
          <p:nvPr>
            <p:ph idx="1"/>
          </p:nvPr>
        </p:nvSpPr>
        <p:spPr>
          <a:xfrm>
            <a:off x="131180" y="863445"/>
            <a:ext cx="11929641" cy="2984656"/>
          </a:xfrm>
        </p:spPr>
        <p:txBody>
          <a:bodyPr/>
          <a:lstStyle/>
          <a:p>
            <a:r>
              <a:rPr lang="en-US" dirty="0"/>
              <a:t>In system testing the </a:t>
            </a:r>
            <a:r>
              <a:rPr lang="en-US" b="1" dirty="0">
                <a:solidFill>
                  <a:srgbClr val="C00000"/>
                </a:solidFill>
              </a:rPr>
              <a:t>software</a:t>
            </a:r>
            <a:r>
              <a:rPr lang="en-US" dirty="0"/>
              <a:t> and </a:t>
            </a:r>
            <a:r>
              <a:rPr lang="en-US" b="1" dirty="0">
                <a:solidFill>
                  <a:srgbClr val="C00000"/>
                </a:solidFill>
              </a:rPr>
              <a:t>other system elements</a:t>
            </a:r>
            <a:r>
              <a:rPr lang="en-US" dirty="0"/>
              <a:t> are </a:t>
            </a:r>
            <a:r>
              <a:rPr lang="en-US" b="1" dirty="0">
                <a:solidFill>
                  <a:srgbClr val="C00000"/>
                </a:solidFill>
              </a:rPr>
              <a:t>tested</a:t>
            </a:r>
            <a:r>
              <a:rPr lang="en-US" dirty="0"/>
              <a:t>.</a:t>
            </a:r>
          </a:p>
          <a:p>
            <a:r>
              <a:rPr lang="en-US" dirty="0"/>
              <a:t>To test computer software, you spiral out in a clockwise direction along streamlines that increase the scope of testing with each turn.</a:t>
            </a:r>
          </a:p>
          <a:p>
            <a:r>
              <a:rPr lang="en-US" dirty="0"/>
              <a:t>System testing </a:t>
            </a:r>
            <a:r>
              <a:rPr lang="en-US" b="1" dirty="0">
                <a:solidFill>
                  <a:srgbClr val="C00000"/>
                </a:solidFill>
              </a:rPr>
              <a:t>verifies that all elements mesh properly </a:t>
            </a:r>
            <a:r>
              <a:rPr lang="en-US" dirty="0"/>
              <a:t>and </a:t>
            </a:r>
            <a:r>
              <a:rPr lang="en-US" b="1" dirty="0">
                <a:solidFill>
                  <a:srgbClr val="C00000"/>
                </a:solidFill>
              </a:rPr>
              <a:t>overall system function</a:t>
            </a:r>
            <a:r>
              <a:rPr lang="en-US" dirty="0"/>
              <a:t>/performance is </a:t>
            </a:r>
            <a:r>
              <a:rPr lang="en-US" b="1" dirty="0">
                <a:solidFill>
                  <a:srgbClr val="C00000"/>
                </a:solidFill>
              </a:rPr>
              <a:t>achieved</a:t>
            </a:r>
            <a:r>
              <a:rPr lang="en-US" dirty="0"/>
              <a:t>.</a:t>
            </a:r>
          </a:p>
          <a:p>
            <a:r>
              <a:rPr lang="en-US" dirty="0"/>
              <a:t>System testing is actually a </a:t>
            </a:r>
            <a:r>
              <a:rPr lang="en-US" b="1" dirty="0">
                <a:solidFill>
                  <a:srgbClr val="C00000"/>
                </a:solidFill>
              </a:rPr>
              <a:t>series of different tests</a:t>
            </a:r>
            <a:r>
              <a:rPr lang="en-US" dirty="0"/>
              <a:t> whose primary </a:t>
            </a:r>
            <a:r>
              <a:rPr lang="en-US" dirty="0">
                <a:solidFill>
                  <a:srgbClr val="C00000"/>
                </a:solidFill>
              </a:rPr>
              <a:t>purpose</a:t>
            </a:r>
            <a:r>
              <a:rPr lang="en-US" dirty="0"/>
              <a:t> is to </a:t>
            </a:r>
            <a:r>
              <a:rPr lang="en-US" dirty="0">
                <a:solidFill>
                  <a:srgbClr val="C00000"/>
                </a:solidFill>
              </a:rPr>
              <a:t>fully exercise the computer-based system</a:t>
            </a:r>
            <a:r>
              <a:rPr lang="en-US" dirty="0"/>
              <a:t>.</a:t>
            </a:r>
          </a:p>
          <a:p>
            <a:endParaRPr lang="en-US" dirty="0"/>
          </a:p>
        </p:txBody>
      </p:sp>
      <p:sp>
        <p:nvSpPr>
          <p:cNvPr id="4" name="Rectangle 3"/>
          <p:cNvSpPr/>
          <p:nvPr/>
        </p:nvSpPr>
        <p:spPr>
          <a:xfrm>
            <a:off x="228596" y="3848101"/>
            <a:ext cx="3196388" cy="461665"/>
          </a:xfrm>
          <a:prstGeom prst="rect">
            <a:avLst/>
          </a:prstGeom>
        </p:spPr>
        <p:txBody>
          <a:bodyPr wrap="none">
            <a:spAutoFit/>
          </a:bodyPr>
          <a:lstStyle/>
          <a:p>
            <a:r>
              <a:rPr lang="en-US" sz="2400" b="1" dirty="0"/>
              <a:t>Types of System Testing</a:t>
            </a:r>
          </a:p>
        </p:txBody>
      </p:sp>
      <p:cxnSp>
        <p:nvCxnSpPr>
          <p:cNvPr id="11" name="Straight Connector 10"/>
          <p:cNvCxnSpPr>
            <a:stCxn id="4" idx="3"/>
          </p:cNvCxnSpPr>
          <p:nvPr/>
        </p:nvCxnSpPr>
        <p:spPr>
          <a:xfrm>
            <a:off x="3424984" y="4078934"/>
            <a:ext cx="836696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10" name="Group 9"/>
          <p:cNvGrpSpPr/>
          <p:nvPr/>
        </p:nvGrpSpPr>
        <p:grpSpPr>
          <a:xfrm>
            <a:off x="931187" y="4540599"/>
            <a:ext cx="3779197" cy="461665"/>
            <a:chOff x="688300" y="4331466"/>
            <a:chExt cx="3779197" cy="461665"/>
          </a:xfrm>
        </p:grpSpPr>
        <p:sp>
          <p:nvSpPr>
            <p:cNvPr id="13" name="Rectangle 12"/>
            <p:cNvSpPr/>
            <p:nvPr/>
          </p:nvSpPr>
          <p:spPr>
            <a:xfrm>
              <a:off x="1109214" y="4331466"/>
              <a:ext cx="3358283" cy="461665"/>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2400" dirty="0"/>
                <a:t>Recovery Testing</a:t>
              </a:r>
            </a:p>
          </p:txBody>
        </p:sp>
        <p:sp>
          <p:nvSpPr>
            <p:cNvPr id="14" name="Rectangle 13"/>
            <p:cNvSpPr/>
            <p:nvPr/>
          </p:nvSpPr>
          <p:spPr>
            <a:xfrm>
              <a:off x="688300" y="4331467"/>
              <a:ext cx="420914" cy="4616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t>1</a:t>
              </a:r>
            </a:p>
          </p:txBody>
        </p:sp>
      </p:grpSp>
      <p:grpSp>
        <p:nvGrpSpPr>
          <p:cNvPr id="30" name="Group 29"/>
          <p:cNvGrpSpPr/>
          <p:nvPr/>
        </p:nvGrpSpPr>
        <p:grpSpPr>
          <a:xfrm>
            <a:off x="931187" y="5072540"/>
            <a:ext cx="3779197" cy="461665"/>
            <a:chOff x="688300" y="4863407"/>
            <a:chExt cx="3779197" cy="461665"/>
          </a:xfrm>
        </p:grpSpPr>
        <p:sp>
          <p:nvSpPr>
            <p:cNvPr id="16" name="Rectangle 15"/>
            <p:cNvSpPr/>
            <p:nvPr/>
          </p:nvSpPr>
          <p:spPr>
            <a:xfrm>
              <a:off x="1109214" y="4863407"/>
              <a:ext cx="3358283" cy="461665"/>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2400" dirty="0"/>
                <a:t>Security Testing </a:t>
              </a:r>
            </a:p>
          </p:txBody>
        </p:sp>
        <p:sp>
          <p:nvSpPr>
            <p:cNvPr id="17" name="Rectangle 16"/>
            <p:cNvSpPr/>
            <p:nvPr/>
          </p:nvSpPr>
          <p:spPr>
            <a:xfrm>
              <a:off x="688300" y="4863408"/>
              <a:ext cx="420914" cy="4616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t>2</a:t>
              </a:r>
            </a:p>
          </p:txBody>
        </p:sp>
      </p:grpSp>
      <p:grpSp>
        <p:nvGrpSpPr>
          <p:cNvPr id="31" name="Group 30"/>
          <p:cNvGrpSpPr/>
          <p:nvPr/>
        </p:nvGrpSpPr>
        <p:grpSpPr>
          <a:xfrm>
            <a:off x="931187" y="5604481"/>
            <a:ext cx="3779197" cy="461665"/>
            <a:chOff x="688300" y="5395348"/>
            <a:chExt cx="3779197" cy="461665"/>
          </a:xfrm>
        </p:grpSpPr>
        <p:sp>
          <p:nvSpPr>
            <p:cNvPr id="19" name="Rectangle 18"/>
            <p:cNvSpPr/>
            <p:nvPr/>
          </p:nvSpPr>
          <p:spPr>
            <a:xfrm>
              <a:off x="1109214" y="5395348"/>
              <a:ext cx="3358283" cy="461665"/>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2400" dirty="0"/>
                <a:t>Stress Testing </a:t>
              </a:r>
            </a:p>
          </p:txBody>
        </p:sp>
        <p:sp>
          <p:nvSpPr>
            <p:cNvPr id="20" name="Rectangle 19"/>
            <p:cNvSpPr/>
            <p:nvPr/>
          </p:nvSpPr>
          <p:spPr>
            <a:xfrm>
              <a:off x="688300" y="5395349"/>
              <a:ext cx="420914" cy="4616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t>3</a:t>
              </a:r>
            </a:p>
          </p:txBody>
        </p:sp>
      </p:grpSp>
      <p:grpSp>
        <p:nvGrpSpPr>
          <p:cNvPr id="32" name="Group 31"/>
          <p:cNvGrpSpPr/>
          <p:nvPr/>
        </p:nvGrpSpPr>
        <p:grpSpPr>
          <a:xfrm>
            <a:off x="4960262" y="4518899"/>
            <a:ext cx="3779197" cy="461665"/>
            <a:chOff x="688300" y="5927289"/>
            <a:chExt cx="3779197" cy="461665"/>
          </a:xfrm>
        </p:grpSpPr>
        <p:sp>
          <p:nvSpPr>
            <p:cNvPr id="22" name="Rectangle 21"/>
            <p:cNvSpPr/>
            <p:nvPr/>
          </p:nvSpPr>
          <p:spPr>
            <a:xfrm>
              <a:off x="1109214" y="5927289"/>
              <a:ext cx="3358283" cy="461665"/>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2400" dirty="0"/>
                <a:t>Performance Testing</a:t>
              </a:r>
            </a:p>
          </p:txBody>
        </p:sp>
        <p:sp>
          <p:nvSpPr>
            <p:cNvPr id="23" name="Rectangle 22"/>
            <p:cNvSpPr/>
            <p:nvPr/>
          </p:nvSpPr>
          <p:spPr>
            <a:xfrm>
              <a:off x="688300" y="5927289"/>
              <a:ext cx="420914" cy="4616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t>4</a:t>
              </a:r>
            </a:p>
          </p:txBody>
        </p:sp>
      </p:grpSp>
      <p:grpSp>
        <p:nvGrpSpPr>
          <p:cNvPr id="33" name="Group 32"/>
          <p:cNvGrpSpPr/>
          <p:nvPr/>
        </p:nvGrpSpPr>
        <p:grpSpPr>
          <a:xfrm>
            <a:off x="4960262" y="5050840"/>
            <a:ext cx="3779197" cy="461665"/>
            <a:chOff x="688300" y="6459230"/>
            <a:chExt cx="3779197" cy="461665"/>
          </a:xfrm>
        </p:grpSpPr>
        <p:sp>
          <p:nvSpPr>
            <p:cNvPr id="25" name="Rectangle 24"/>
            <p:cNvSpPr/>
            <p:nvPr/>
          </p:nvSpPr>
          <p:spPr>
            <a:xfrm>
              <a:off x="1109214" y="6459230"/>
              <a:ext cx="3358283" cy="461665"/>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2400" dirty="0"/>
                <a:t>Deployment Testing</a:t>
              </a:r>
            </a:p>
          </p:txBody>
        </p:sp>
        <p:sp>
          <p:nvSpPr>
            <p:cNvPr id="26" name="Rectangle 25"/>
            <p:cNvSpPr/>
            <p:nvPr/>
          </p:nvSpPr>
          <p:spPr>
            <a:xfrm>
              <a:off x="688300" y="6459231"/>
              <a:ext cx="420914" cy="4616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t>5</a:t>
              </a:r>
            </a:p>
          </p:txBody>
        </p:sp>
      </p:grpSp>
    </p:spTree>
    <p:extLst>
      <p:ext uri="{BB962C8B-B14F-4D97-AF65-F5344CB8AC3E}">
        <p14:creationId xmlns:p14="http://schemas.microsoft.com/office/powerpoint/2010/main" val="24148823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2"/>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Quality</a:t>
            </a:r>
          </a:p>
        </p:txBody>
      </p:sp>
      <p:sp>
        <p:nvSpPr>
          <p:cNvPr id="5" name="Rectangle 4"/>
          <p:cNvSpPr/>
          <p:nvPr/>
        </p:nvSpPr>
        <p:spPr>
          <a:xfrm>
            <a:off x="190500" y="1553865"/>
            <a:ext cx="7543800" cy="461665"/>
          </a:xfrm>
          <a:prstGeom prst="rect">
            <a:avLst/>
          </a:prstGeom>
          <a:ln w="12700"/>
        </p:spPr>
        <p:style>
          <a:lnRef idx="2">
            <a:schemeClr val="dk1"/>
          </a:lnRef>
          <a:fillRef idx="1">
            <a:schemeClr val="lt1"/>
          </a:fillRef>
          <a:effectRef idx="0">
            <a:schemeClr val="dk1"/>
          </a:effectRef>
          <a:fontRef idx="minor">
            <a:schemeClr val="dk1"/>
          </a:fontRef>
        </p:style>
        <p:txBody>
          <a:bodyPr wrap="square">
            <a:spAutoFit/>
          </a:bodyPr>
          <a:lstStyle/>
          <a:p>
            <a:pPr algn="ctr"/>
            <a:r>
              <a:rPr lang="en-US" sz="2400" b="1" dirty="0"/>
              <a:t>Who is to blame?</a:t>
            </a:r>
          </a:p>
        </p:txBody>
      </p:sp>
      <p:sp>
        <p:nvSpPr>
          <p:cNvPr id="6" name="Rectangle 5"/>
          <p:cNvSpPr/>
          <p:nvPr/>
        </p:nvSpPr>
        <p:spPr>
          <a:xfrm>
            <a:off x="190500" y="2204726"/>
            <a:ext cx="7543800" cy="784830"/>
          </a:xfrm>
          <a:prstGeom prst="rect">
            <a:avLst/>
          </a:prstGeom>
          <a:ln>
            <a:solidFill>
              <a:schemeClr val="bg1">
                <a:lumMod val="75000"/>
              </a:schemeClr>
            </a:solidFill>
          </a:ln>
        </p:spPr>
        <p:txBody>
          <a:bodyPr wrap="square">
            <a:spAutoFit/>
          </a:bodyPr>
          <a:lstStyle/>
          <a:p>
            <a:pPr algn="ctr"/>
            <a:r>
              <a:rPr lang="en-US" sz="2400" b="1" dirty="0"/>
              <a:t>Customers blame developers</a:t>
            </a:r>
          </a:p>
          <a:p>
            <a:pPr algn="ctr"/>
            <a:r>
              <a:rPr lang="en-US" sz="2100" dirty="0"/>
              <a:t>Arguing that </a:t>
            </a:r>
            <a:r>
              <a:rPr lang="en-US" sz="2100" dirty="0">
                <a:solidFill>
                  <a:srgbClr val="C00000"/>
                </a:solidFill>
              </a:rPr>
              <a:t>careless practices lead to low-quality software</a:t>
            </a:r>
          </a:p>
        </p:txBody>
      </p:sp>
      <p:sp>
        <p:nvSpPr>
          <p:cNvPr id="7" name="Rectangle 6"/>
          <p:cNvSpPr/>
          <p:nvPr/>
        </p:nvSpPr>
        <p:spPr>
          <a:xfrm>
            <a:off x="190500" y="3273167"/>
            <a:ext cx="7543800" cy="1431161"/>
          </a:xfrm>
          <a:prstGeom prst="rect">
            <a:avLst/>
          </a:prstGeom>
          <a:ln>
            <a:solidFill>
              <a:schemeClr val="bg1">
                <a:lumMod val="75000"/>
              </a:schemeClr>
            </a:solidFill>
          </a:ln>
        </p:spPr>
        <p:txBody>
          <a:bodyPr wrap="square">
            <a:spAutoFit/>
          </a:bodyPr>
          <a:lstStyle/>
          <a:p>
            <a:pPr algn="ctr"/>
            <a:r>
              <a:rPr lang="en-US" sz="2400" b="1" dirty="0"/>
              <a:t>Developers blame Customers &amp; other stakeholders</a:t>
            </a:r>
          </a:p>
          <a:p>
            <a:pPr algn="ctr"/>
            <a:r>
              <a:rPr lang="en-US" sz="2100" dirty="0"/>
              <a:t>Arguing that </a:t>
            </a:r>
            <a:r>
              <a:rPr lang="en-US" sz="2100" dirty="0">
                <a:solidFill>
                  <a:srgbClr val="C00000"/>
                </a:solidFill>
              </a:rPr>
              <a:t>irrational delivery dates</a:t>
            </a:r>
            <a:r>
              <a:rPr lang="en-US" sz="2100" dirty="0"/>
              <a:t> and </a:t>
            </a:r>
            <a:r>
              <a:rPr lang="en-US" sz="2100" dirty="0">
                <a:solidFill>
                  <a:srgbClr val="C00000"/>
                </a:solidFill>
              </a:rPr>
              <a:t>continuous stream of changes</a:t>
            </a:r>
            <a:r>
              <a:rPr lang="en-US" sz="2100" dirty="0"/>
              <a:t> force the to deliver software before it has been fully validated</a:t>
            </a:r>
          </a:p>
        </p:txBody>
      </p:sp>
      <p:sp>
        <p:nvSpPr>
          <p:cNvPr id="8" name="Rounded Rectangular Callout 7"/>
          <p:cNvSpPr/>
          <p:nvPr/>
        </p:nvSpPr>
        <p:spPr>
          <a:xfrm>
            <a:off x="227323" y="4987939"/>
            <a:ext cx="7543800" cy="533400"/>
          </a:xfrm>
          <a:prstGeom prst="wedgeRoundRectCallout">
            <a:avLst>
              <a:gd name="adj1" fmla="val 175"/>
              <a:gd name="adj2" fmla="val -102740"/>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b="1" dirty="0"/>
              <a:t>Who is Right? </a:t>
            </a:r>
            <a:r>
              <a:rPr lang="en-US" sz="2400" dirty="0"/>
              <a:t>Both – and that’s the problem</a:t>
            </a:r>
          </a:p>
        </p:txBody>
      </p:sp>
      <p:sp>
        <p:nvSpPr>
          <p:cNvPr id="9" name="Rectangle 8"/>
          <p:cNvSpPr/>
          <p:nvPr/>
        </p:nvSpPr>
        <p:spPr>
          <a:xfrm>
            <a:off x="190500" y="1092200"/>
            <a:ext cx="7543800" cy="461665"/>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en-US" sz="2400" b="1" dirty="0"/>
              <a:t>Software Quality </a:t>
            </a:r>
            <a:r>
              <a:rPr lang="en-US" sz="2400" b="1"/>
              <a:t>remains an </a:t>
            </a:r>
            <a:r>
              <a:rPr lang="en-US" sz="2400" b="1" dirty="0"/>
              <a:t>issue</a:t>
            </a:r>
          </a:p>
        </p:txBody>
      </p:sp>
      <p:cxnSp>
        <p:nvCxnSpPr>
          <p:cNvPr id="10" name="Straight Connector 9"/>
          <p:cNvCxnSpPr/>
          <p:nvPr/>
        </p:nvCxnSpPr>
        <p:spPr>
          <a:xfrm>
            <a:off x="8003965" y="711201"/>
            <a:ext cx="0" cy="5898146"/>
          </a:xfrm>
          <a:prstGeom prst="line">
            <a:avLst/>
          </a:prstGeom>
          <a:ln w="38100"/>
        </p:spPr>
        <p:style>
          <a:lnRef idx="3">
            <a:schemeClr val="accent1"/>
          </a:lnRef>
          <a:fillRef idx="0">
            <a:schemeClr val="accent1"/>
          </a:fillRef>
          <a:effectRef idx="2">
            <a:schemeClr val="accent1"/>
          </a:effectRef>
          <a:fontRef idx="minor">
            <a:schemeClr val="tx1"/>
          </a:fontRef>
        </p:style>
      </p:cxnSp>
      <p:sp>
        <p:nvSpPr>
          <p:cNvPr id="12" name="Title 4"/>
          <p:cNvSpPr txBox="1">
            <a:spLocks/>
          </p:cNvSpPr>
          <p:nvPr/>
        </p:nvSpPr>
        <p:spPr>
          <a:xfrm>
            <a:off x="8177952" y="1038706"/>
            <a:ext cx="3857960" cy="1896067"/>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IN" sz="3600" dirty="0"/>
              <a:t>Code Review</a:t>
            </a:r>
          </a:p>
          <a:p>
            <a:r>
              <a:rPr lang="en-IN" sz="3600" dirty="0"/>
              <a:t>Code Walk Through</a:t>
            </a:r>
          </a:p>
          <a:p>
            <a:r>
              <a:rPr lang="en-IN" sz="3600" dirty="0"/>
              <a:t>Code Inspection</a:t>
            </a:r>
          </a:p>
        </p:txBody>
      </p:sp>
      <p:cxnSp>
        <p:nvCxnSpPr>
          <p:cNvPr id="13" name="Straight Connector 12"/>
          <p:cNvCxnSpPr/>
          <p:nvPr/>
        </p:nvCxnSpPr>
        <p:spPr>
          <a:xfrm>
            <a:off x="8216053" y="972430"/>
            <a:ext cx="3667906" cy="0"/>
          </a:xfrm>
          <a:prstGeom prst="line">
            <a:avLst/>
          </a:prstGeom>
        </p:spPr>
        <p:style>
          <a:lnRef idx="2">
            <a:schemeClr val="dk1"/>
          </a:lnRef>
          <a:fillRef idx="0">
            <a:schemeClr val="dk1"/>
          </a:fillRef>
          <a:effectRef idx="1">
            <a:schemeClr val="dk1"/>
          </a:effectRef>
          <a:fontRef idx="minor">
            <a:schemeClr val="tx1"/>
          </a:fontRef>
        </p:style>
      </p:cxnSp>
      <p:cxnSp>
        <p:nvCxnSpPr>
          <p:cNvPr id="14" name="Straight Connector 13"/>
          <p:cNvCxnSpPr/>
          <p:nvPr/>
        </p:nvCxnSpPr>
        <p:spPr>
          <a:xfrm>
            <a:off x="8306716" y="2948304"/>
            <a:ext cx="3628043" cy="0"/>
          </a:xfrm>
          <a:prstGeom prst="line">
            <a:avLst/>
          </a:prstGeom>
        </p:spPr>
        <p:style>
          <a:lnRef idx="2">
            <a:schemeClr val="dk1"/>
          </a:lnRef>
          <a:fillRef idx="0">
            <a:schemeClr val="dk1"/>
          </a:fillRef>
          <a:effectRef idx="1">
            <a:schemeClr val="dk1"/>
          </a:effectRef>
          <a:fontRef idx="minor">
            <a:schemeClr val="tx1"/>
          </a:fontRef>
        </p:style>
      </p:cxnSp>
      <p:pic>
        <p:nvPicPr>
          <p:cNvPr id="20" name="Picture 19"/>
          <p:cNvPicPr>
            <a:picLocks noChangeAspect="1"/>
          </p:cNvPicPr>
          <p:nvPr/>
        </p:nvPicPr>
        <p:blipFill rotWithShape="1">
          <a:blip r:embed="rId2" cstate="print">
            <a:duotone>
              <a:schemeClr val="bg2">
                <a:shade val="45000"/>
                <a:satMod val="135000"/>
              </a:schemeClr>
              <a:prstClr val="white"/>
            </a:duotone>
            <a:extLst>
              <a:ext uri="{28A0092B-C50C-407E-A947-70E740481C1C}">
                <a14:useLocalDpi xmlns:a14="http://schemas.microsoft.com/office/drawing/2010/main" val="0"/>
              </a:ext>
            </a:extLst>
          </a:blip>
          <a:srcRect t="6666" b="7778"/>
          <a:stretch/>
        </p:blipFill>
        <p:spPr>
          <a:xfrm>
            <a:off x="10336714" y="3164195"/>
            <a:ext cx="1794482" cy="1535279"/>
          </a:xfrm>
          <a:prstGeom prst="rect">
            <a:avLst/>
          </a:prstGeom>
        </p:spPr>
      </p:pic>
      <p:pic>
        <p:nvPicPr>
          <p:cNvPr id="21" name="Picture 20"/>
          <p:cNvPicPr>
            <a:picLocks noChangeAspect="1"/>
          </p:cNvPicPr>
          <p:nvPr/>
        </p:nvPicPr>
        <p:blipFill rotWithShape="1">
          <a:blip r:embed="rId3" cstate="print">
            <a:duotone>
              <a:schemeClr val="bg2">
                <a:shade val="45000"/>
                <a:satMod val="135000"/>
              </a:schemeClr>
              <a:prstClr val="white"/>
            </a:duotone>
            <a:extLst>
              <a:ext uri="{28A0092B-C50C-407E-A947-70E740481C1C}">
                <a14:useLocalDpi xmlns:a14="http://schemas.microsoft.com/office/drawing/2010/main" val="0"/>
              </a:ext>
            </a:extLst>
          </a:blip>
          <a:srcRect t="5271" b="3993"/>
          <a:stretch/>
        </p:blipFill>
        <p:spPr>
          <a:xfrm>
            <a:off x="8560605" y="3120767"/>
            <a:ext cx="1449259" cy="1314983"/>
          </a:xfrm>
          <a:prstGeom prst="rect">
            <a:avLst/>
          </a:prstGeom>
        </p:spPr>
      </p:pic>
      <p:pic>
        <p:nvPicPr>
          <p:cNvPr id="22" name="Picture 21"/>
          <p:cNvPicPr>
            <a:picLocks noChangeAspect="1"/>
          </p:cNvPicPr>
          <p:nvPr/>
        </p:nvPicPr>
        <p:blipFill>
          <a:blip r:embed="rId4">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9245208" y="5021942"/>
            <a:ext cx="1967653" cy="1442946"/>
          </a:xfrm>
          <a:prstGeom prst="rect">
            <a:avLst/>
          </a:prstGeom>
        </p:spPr>
      </p:pic>
    </p:spTree>
    <p:extLst>
      <p:ext uri="{BB962C8B-B14F-4D97-AF65-F5344CB8AC3E}">
        <p14:creationId xmlns:p14="http://schemas.microsoft.com/office/powerpoint/2010/main" val="1543492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22" presetClass="entr" presetSubtype="1" fill="hold"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wipe(up)">
                                      <p:cBhvr>
                                        <p:cTn id="25" dur="500"/>
                                        <p:tgtEl>
                                          <p:spTgt spid="10"/>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12"/>
                                        </p:tgtEl>
                                        <p:attrNameLst>
                                          <p:attrName>style.visibility</p:attrName>
                                        </p:attrNameLst>
                                      </p:cBhvr>
                                      <p:to>
                                        <p:strVal val="visible"/>
                                      </p:to>
                                    </p:set>
                                  </p:childTnLst>
                                </p:cTn>
                              </p:par>
                              <p:par>
                                <p:cTn id="30" presetID="22" presetClass="entr" presetSubtype="8" fill="hold" nodeType="with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wipe(left)">
                                      <p:cBhvr>
                                        <p:cTn id="32" dur="500"/>
                                        <p:tgtEl>
                                          <p:spTgt spid="13"/>
                                        </p:tgtEl>
                                      </p:cBhvr>
                                    </p:animEffect>
                                  </p:childTnLst>
                                </p:cTn>
                              </p:par>
                              <p:par>
                                <p:cTn id="33" presetID="22" presetClass="entr" presetSubtype="2" fill="hold" nodeType="with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wipe(right)">
                                      <p:cBhvr>
                                        <p:cTn id="35" dur="500"/>
                                        <p:tgtEl>
                                          <p:spTgt spid="14"/>
                                        </p:tgtEl>
                                      </p:cBhvr>
                                    </p:animEffect>
                                  </p:childTnLst>
                                </p:cTn>
                              </p:par>
                              <p:par>
                                <p:cTn id="36" presetID="1" presetClass="entr" presetSubtype="0" fill="hold" nodeType="withEffect">
                                  <p:stCondLst>
                                    <p:cond delay="0"/>
                                  </p:stCondLst>
                                  <p:childTnLst>
                                    <p:set>
                                      <p:cBhvr>
                                        <p:cTn id="37" dur="1" fill="hold">
                                          <p:stCondLst>
                                            <p:cond delay="0"/>
                                          </p:stCondLst>
                                        </p:cTn>
                                        <p:tgtEl>
                                          <p:spTgt spid="21"/>
                                        </p:tgtEl>
                                        <p:attrNameLst>
                                          <p:attrName>style.visibility</p:attrName>
                                        </p:attrNameLst>
                                      </p:cBhvr>
                                      <p:to>
                                        <p:strVal val="visible"/>
                                      </p:to>
                                    </p:set>
                                  </p:childTnLst>
                                </p:cTn>
                              </p:par>
                              <p:par>
                                <p:cTn id="38" presetID="1" presetClass="entr" presetSubtype="0" fill="hold" nodeType="withEffect">
                                  <p:stCondLst>
                                    <p:cond delay="0"/>
                                  </p:stCondLst>
                                  <p:childTnLst>
                                    <p:set>
                                      <p:cBhvr>
                                        <p:cTn id="39" dur="1" fill="hold">
                                          <p:stCondLst>
                                            <p:cond delay="0"/>
                                          </p:stCondLst>
                                        </p:cTn>
                                        <p:tgtEl>
                                          <p:spTgt spid="20"/>
                                        </p:tgtEl>
                                        <p:attrNameLst>
                                          <p:attrName>style.visibility</p:attrName>
                                        </p:attrNameLst>
                                      </p:cBhvr>
                                      <p:to>
                                        <p:strVal val="visible"/>
                                      </p:to>
                                    </p:set>
                                  </p:childTnLst>
                                </p:cTn>
                              </p:par>
                              <p:par>
                                <p:cTn id="40" presetID="1" presetClass="entr" presetSubtype="0" fill="hold" nodeType="withEffect">
                                  <p:stCondLst>
                                    <p:cond delay="0"/>
                                  </p:stCondLst>
                                  <p:childTnLst>
                                    <p:set>
                                      <p:cBhvr>
                                        <p:cTn id="41"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System Testing</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6642" y="1357960"/>
            <a:ext cx="2438400" cy="2438400"/>
          </a:xfrm>
          <a:prstGeom prst="rect">
            <a:avLst/>
          </a:prstGeom>
        </p:spPr>
      </p:pic>
      <p:sp>
        <p:nvSpPr>
          <p:cNvPr id="8" name="Rectangle 7"/>
          <p:cNvSpPr/>
          <p:nvPr/>
        </p:nvSpPr>
        <p:spPr>
          <a:xfrm>
            <a:off x="218347" y="899666"/>
            <a:ext cx="2714990" cy="46166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a:spAutoFit/>
          </a:bodyPr>
          <a:lstStyle/>
          <a:p>
            <a:r>
              <a:rPr lang="en-US" sz="2400" b="1" dirty="0"/>
              <a:t>Recovery Testing</a:t>
            </a:r>
          </a:p>
        </p:txBody>
      </p:sp>
      <p:cxnSp>
        <p:nvCxnSpPr>
          <p:cNvPr id="9" name="Straight Connector 8"/>
          <p:cNvCxnSpPr/>
          <p:nvPr/>
        </p:nvCxnSpPr>
        <p:spPr>
          <a:xfrm>
            <a:off x="2110139" y="1359645"/>
            <a:ext cx="9819924" cy="0"/>
          </a:xfrm>
          <a:prstGeom prst="line">
            <a:avLst/>
          </a:prstGeom>
        </p:spPr>
        <p:style>
          <a:lnRef idx="2">
            <a:schemeClr val="accent6"/>
          </a:lnRef>
          <a:fillRef idx="0">
            <a:schemeClr val="accent6"/>
          </a:fillRef>
          <a:effectRef idx="1">
            <a:schemeClr val="accent6"/>
          </a:effectRef>
          <a:fontRef idx="minor">
            <a:schemeClr val="tx1"/>
          </a:fontRef>
        </p:style>
      </p:cxnSp>
      <p:sp>
        <p:nvSpPr>
          <p:cNvPr id="11" name="Content Placeholder 2"/>
          <p:cNvSpPr txBox="1">
            <a:spLocks/>
          </p:cNvSpPr>
          <p:nvPr/>
        </p:nvSpPr>
        <p:spPr>
          <a:xfrm>
            <a:off x="2933337" y="1461195"/>
            <a:ext cx="8996726" cy="3169795"/>
          </a:xfrm>
          <a:prstGeom prst="rect">
            <a:avLst/>
          </a:prstGeom>
        </p:spPr>
        <p:txBody>
          <a:bodyPr vert="horz" lIns="91440" tIns="45720" rIns="91440" bIns="45720" rtlCol="0">
            <a:noAutofit/>
          </a:bodyPr>
          <a:lstStyle>
            <a:lvl1pPr marL="265113" indent="-265113" algn="just" defTabSz="914400" rtl="0" eaLnBrk="1" latinLnBrk="0" hangingPunct="1">
              <a:lnSpc>
                <a:spcPct val="90000"/>
              </a:lnSpc>
              <a:spcBef>
                <a:spcPts val="1000"/>
              </a:spcBef>
              <a:buClr>
                <a:schemeClr val="accent6"/>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It is a system test that </a:t>
            </a:r>
            <a:r>
              <a:rPr lang="en-US" b="1" dirty="0">
                <a:solidFill>
                  <a:srgbClr val="C00000"/>
                </a:solidFill>
              </a:rPr>
              <a:t>forces</a:t>
            </a:r>
            <a:r>
              <a:rPr lang="en-US" dirty="0">
                <a:solidFill>
                  <a:srgbClr val="C00000"/>
                </a:solidFill>
              </a:rPr>
              <a:t> </a:t>
            </a:r>
            <a:r>
              <a:rPr lang="en-US" dirty="0"/>
              <a:t>the </a:t>
            </a:r>
            <a:r>
              <a:rPr lang="en-US" b="1" dirty="0">
                <a:solidFill>
                  <a:srgbClr val="C00000"/>
                </a:solidFill>
              </a:rPr>
              <a:t>software to fail</a:t>
            </a:r>
            <a:r>
              <a:rPr lang="en-US" dirty="0"/>
              <a:t> in a </a:t>
            </a:r>
            <a:r>
              <a:rPr lang="en-US" b="1" dirty="0">
                <a:solidFill>
                  <a:srgbClr val="C00000"/>
                </a:solidFill>
              </a:rPr>
              <a:t>variety of ways </a:t>
            </a:r>
            <a:r>
              <a:rPr lang="en-US" dirty="0"/>
              <a:t>and verifies </a:t>
            </a:r>
            <a:r>
              <a:rPr lang="en-US" dirty="0">
                <a:solidFill>
                  <a:srgbClr val="C00000"/>
                </a:solidFill>
              </a:rPr>
              <a:t>that recovery is properly performed</a:t>
            </a:r>
            <a:r>
              <a:rPr lang="en-US" dirty="0"/>
              <a:t>.</a:t>
            </a:r>
          </a:p>
          <a:p>
            <a:r>
              <a:rPr lang="en-US" b="1" dirty="0">
                <a:solidFill>
                  <a:srgbClr val="C00000"/>
                </a:solidFill>
              </a:rPr>
              <a:t>If recovery is automatic</a:t>
            </a:r>
            <a:r>
              <a:rPr lang="en-US" dirty="0"/>
              <a:t> (performed by the system itself)</a:t>
            </a:r>
          </a:p>
          <a:p>
            <a:pPr lvl="1"/>
            <a:r>
              <a:rPr lang="en-US" sz="2100" b="1" dirty="0">
                <a:solidFill>
                  <a:srgbClr val="C00000"/>
                </a:solidFill>
              </a:rPr>
              <a:t>Re-initialization</a:t>
            </a:r>
            <a:r>
              <a:rPr lang="en-US" sz="2100" dirty="0"/>
              <a:t>, check pointing mechanisms, data recovery, and restart are evaluated for correctness. </a:t>
            </a:r>
          </a:p>
          <a:p>
            <a:r>
              <a:rPr lang="en-US" b="1" dirty="0">
                <a:solidFill>
                  <a:srgbClr val="C00000"/>
                </a:solidFill>
              </a:rPr>
              <a:t>If recovery requires human intervention</a:t>
            </a:r>
          </a:p>
          <a:p>
            <a:pPr lvl="1"/>
            <a:r>
              <a:rPr lang="en-US" sz="2100" b="1" dirty="0">
                <a:solidFill>
                  <a:srgbClr val="C00000"/>
                </a:solidFill>
              </a:rPr>
              <a:t>The mean-time-to-repair (MTTR) is evaluated </a:t>
            </a:r>
            <a:r>
              <a:rPr lang="en-US" sz="2100" dirty="0"/>
              <a:t>to determine whether it is within acceptable limits</a:t>
            </a:r>
            <a:endParaRPr lang="en-US" sz="2100" b="1" dirty="0">
              <a:solidFill>
                <a:srgbClr val="C00000"/>
              </a:solidFill>
            </a:endParaRPr>
          </a:p>
        </p:txBody>
      </p:sp>
      <p:sp>
        <p:nvSpPr>
          <p:cNvPr id="13" name="Rectangle 12"/>
          <p:cNvSpPr/>
          <p:nvPr/>
        </p:nvSpPr>
        <p:spPr>
          <a:xfrm>
            <a:off x="218347" y="4128685"/>
            <a:ext cx="2714990" cy="46166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a:spAutoFit/>
          </a:bodyPr>
          <a:lstStyle/>
          <a:p>
            <a:r>
              <a:rPr lang="en-US" sz="2400" b="1" dirty="0"/>
              <a:t>Security Testing</a:t>
            </a:r>
          </a:p>
        </p:txBody>
      </p:sp>
      <p:cxnSp>
        <p:nvCxnSpPr>
          <p:cNvPr id="14" name="Straight Connector 13"/>
          <p:cNvCxnSpPr/>
          <p:nvPr/>
        </p:nvCxnSpPr>
        <p:spPr>
          <a:xfrm>
            <a:off x="2110139" y="4588664"/>
            <a:ext cx="9819924" cy="0"/>
          </a:xfrm>
          <a:prstGeom prst="line">
            <a:avLst/>
          </a:prstGeom>
        </p:spPr>
        <p:style>
          <a:lnRef idx="2">
            <a:schemeClr val="accent6"/>
          </a:lnRef>
          <a:fillRef idx="0">
            <a:schemeClr val="accent6"/>
          </a:fillRef>
          <a:effectRef idx="1">
            <a:schemeClr val="accent6"/>
          </a:effectRef>
          <a:fontRef idx="minor">
            <a:schemeClr val="tx1"/>
          </a:fontRef>
        </p:style>
      </p:cxnSp>
      <p:sp>
        <p:nvSpPr>
          <p:cNvPr id="15" name="Content Placeholder 2"/>
          <p:cNvSpPr txBox="1">
            <a:spLocks/>
          </p:cNvSpPr>
          <p:nvPr/>
        </p:nvSpPr>
        <p:spPr>
          <a:xfrm>
            <a:off x="3071632" y="4690214"/>
            <a:ext cx="8858431" cy="1630843"/>
          </a:xfrm>
          <a:prstGeom prst="rect">
            <a:avLst/>
          </a:prstGeom>
        </p:spPr>
        <p:txBody>
          <a:bodyPr vert="horz" lIns="91440" tIns="45720" rIns="91440" bIns="45720" rtlCol="0">
            <a:noAutofit/>
          </a:bodyPr>
          <a:lstStyle>
            <a:lvl1pPr marL="265113" indent="-265113" algn="just" defTabSz="914400" rtl="0" eaLnBrk="1" latinLnBrk="0" hangingPunct="1">
              <a:lnSpc>
                <a:spcPct val="90000"/>
              </a:lnSpc>
              <a:spcBef>
                <a:spcPts val="1000"/>
              </a:spcBef>
              <a:buClr>
                <a:schemeClr val="accent6"/>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It </a:t>
            </a:r>
            <a:r>
              <a:rPr lang="en-US" b="1" dirty="0">
                <a:solidFill>
                  <a:srgbClr val="C00000"/>
                </a:solidFill>
              </a:rPr>
              <a:t>attempts</a:t>
            </a:r>
            <a:r>
              <a:rPr lang="en-US" dirty="0">
                <a:solidFill>
                  <a:srgbClr val="C00000"/>
                </a:solidFill>
              </a:rPr>
              <a:t> </a:t>
            </a:r>
            <a:r>
              <a:rPr lang="en-US" dirty="0"/>
              <a:t>to </a:t>
            </a:r>
            <a:r>
              <a:rPr lang="en-US" b="1" dirty="0">
                <a:solidFill>
                  <a:srgbClr val="C00000"/>
                </a:solidFill>
              </a:rPr>
              <a:t>verify</a:t>
            </a:r>
            <a:r>
              <a:rPr lang="en-US" dirty="0">
                <a:solidFill>
                  <a:srgbClr val="C00000"/>
                </a:solidFill>
              </a:rPr>
              <a:t> </a:t>
            </a:r>
            <a:r>
              <a:rPr lang="en-US" dirty="0"/>
              <a:t>software’s </a:t>
            </a:r>
            <a:r>
              <a:rPr lang="en-US" b="1" dirty="0">
                <a:solidFill>
                  <a:srgbClr val="C00000"/>
                </a:solidFill>
              </a:rPr>
              <a:t>protection mechanisms</a:t>
            </a:r>
            <a:r>
              <a:rPr lang="en-US" dirty="0"/>
              <a:t>, which protect it from improper penetration (access).</a:t>
            </a:r>
          </a:p>
          <a:p>
            <a:r>
              <a:rPr lang="en-US" dirty="0"/>
              <a:t>During this test, the </a:t>
            </a:r>
            <a:r>
              <a:rPr lang="en-US" b="1" dirty="0">
                <a:solidFill>
                  <a:srgbClr val="C00000"/>
                </a:solidFill>
              </a:rPr>
              <a:t>tester plays</a:t>
            </a:r>
            <a:r>
              <a:rPr lang="en-US" dirty="0"/>
              <a:t> the </a:t>
            </a:r>
            <a:r>
              <a:rPr lang="en-US" b="1" dirty="0">
                <a:solidFill>
                  <a:srgbClr val="C00000"/>
                </a:solidFill>
              </a:rPr>
              <a:t>role</a:t>
            </a:r>
            <a:r>
              <a:rPr lang="en-US" dirty="0">
                <a:solidFill>
                  <a:srgbClr val="C00000"/>
                </a:solidFill>
              </a:rPr>
              <a:t> </a:t>
            </a:r>
            <a:r>
              <a:rPr lang="en-US" dirty="0"/>
              <a:t>of the individual who desires to </a:t>
            </a:r>
            <a:r>
              <a:rPr lang="en-US" b="1" dirty="0">
                <a:solidFill>
                  <a:srgbClr val="C00000"/>
                </a:solidFill>
              </a:rPr>
              <a:t>penetrate the system</a:t>
            </a:r>
            <a:r>
              <a:rPr lang="en-US" dirty="0"/>
              <a:t>.</a:t>
            </a:r>
          </a:p>
        </p:txBody>
      </p:sp>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0375" y="4788311"/>
            <a:ext cx="1600200" cy="1452982"/>
          </a:xfrm>
          <a:prstGeom prst="rect">
            <a:avLst/>
          </a:prstGeom>
        </p:spPr>
      </p:pic>
    </p:spTree>
    <p:extLst>
      <p:ext uri="{BB962C8B-B14F-4D97-AF65-F5344CB8AC3E}">
        <p14:creationId xmlns:p14="http://schemas.microsoft.com/office/powerpoint/2010/main" val="1278211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22" presetClass="entr" presetSubtype="8" fill="hold" nodeType="withEffect">
                                  <p:stCondLst>
                                    <p:cond delay="0"/>
                                  </p:stCondLst>
                                  <p:childTnLst>
                                    <p:set>
                                      <p:cBhvr>
                                        <p:cTn id="8" dur="1" fill="hold">
                                          <p:stCondLst>
                                            <p:cond delay="0"/>
                                          </p:stCondLst>
                                        </p:cTn>
                                        <p:tgtEl>
                                          <p:spTgt spid="9"/>
                                        </p:tgtEl>
                                        <p:attrNameLst>
                                          <p:attrName>style.visibility</p:attrName>
                                        </p:attrNameLst>
                                      </p:cBhvr>
                                      <p:to>
                                        <p:strVal val="visible"/>
                                      </p:to>
                                    </p:set>
                                    <p:animEffect transition="in" filter="wipe(left)">
                                      <p:cBhvr>
                                        <p:cTn id="9" dur="500"/>
                                        <p:tgtEl>
                                          <p:spTgt spid="9"/>
                                        </p:tgtEl>
                                      </p:cBhvr>
                                    </p:animEffect>
                                  </p:childTnLst>
                                </p:cTn>
                              </p:par>
                              <p:par>
                                <p:cTn id="10" presetID="1" presetClass="entr" presetSubtype="0" fill="hold" nodeType="withEffect">
                                  <p:stCondLst>
                                    <p:cond delay="0"/>
                                  </p:stCondLst>
                                  <p:childTnLst>
                                    <p:set>
                                      <p:cBhvr>
                                        <p:cTn id="11" dur="1" fill="hold">
                                          <p:stCondLst>
                                            <p:cond delay="0"/>
                                          </p:stCondLst>
                                        </p:cTn>
                                        <p:tgtEl>
                                          <p:spTgt spid="7"/>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11">
                                            <p:txEl>
                                              <p:pRg st="1" end="1"/>
                                            </p:txEl>
                                          </p:spTgt>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11">
                                            <p:txEl>
                                              <p:pRg st="3" end="3"/>
                                            </p:txEl>
                                          </p:spTgt>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13"/>
                                        </p:tgtEl>
                                        <p:attrNameLst>
                                          <p:attrName>style.visibility</p:attrName>
                                        </p:attrNameLst>
                                      </p:cBhvr>
                                      <p:to>
                                        <p:strVal val="visible"/>
                                      </p:to>
                                    </p:set>
                                  </p:childTnLst>
                                </p:cTn>
                              </p:par>
                              <p:par>
                                <p:cTn id="32" presetID="22" presetClass="entr" presetSubtype="8" fill="hold" nodeType="with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wipe(left)">
                                      <p:cBhvr>
                                        <p:cTn id="34" dur="500"/>
                                        <p:tgtEl>
                                          <p:spTgt spid="14"/>
                                        </p:tgtEl>
                                      </p:cBhvr>
                                    </p:animEffect>
                                  </p:childTnLst>
                                </p:cTn>
                              </p:par>
                              <p:par>
                                <p:cTn id="35" presetID="1" presetClass="entr" presetSubtype="0" fill="hold" nodeType="withEffect">
                                  <p:stCondLst>
                                    <p:cond delay="0"/>
                                  </p:stCondLst>
                                  <p:childTnLst>
                                    <p:set>
                                      <p:cBhvr>
                                        <p:cTn id="36" dur="1" fill="hold">
                                          <p:stCondLst>
                                            <p:cond delay="0"/>
                                          </p:stCondLst>
                                        </p:cTn>
                                        <p:tgtEl>
                                          <p:spTgt spid="1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build="p"/>
      <p:bldP spid="13" grpId="0" animBg="1"/>
      <p:bldP spid="15"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System Testing Cont.</a:t>
            </a:r>
          </a:p>
        </p:txBody>
      </p:sp>
      <p:sp>
        <p:nvSpPr>
          <p:cNvPr id="4" name="Rectangle 3"/>
          <p:cNvSpPr/>
          <p:nvPr/>
        </p:nvSpPr>
        <p:spPr>
          <a:xfrm>
            <a:off x="218347" y="884038"/>
            <a:ext cx="2714990" cy="46166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a:spAutoFit/>
          </a:bodyPr>
          <a:lstStyle/>
          <a:p>
            <a:r>
              <a:rPr lang="en-US" sz="2400" b="1" dirty="0"/>
              <a:t>Stress Testing</a:t>
            </a:r>
          </a:p>
        </p:txBody>
      </p:sp>
      <p:cxnSp>
        <p:nvCxnSpPr>
          <p:cNvPr id="5" name="Straight Connector 4"/>
          <p:cNvCxnSpPr/>
          <p:nvPr/>
        </p:nvCxnSpPr>
        <p:spPr>
          <a:xfrm>
            <a:off x="2110139" y="1344017"/>
            <a:ext cx="9819924" cy="0"/>
          </a:xfrm>
          <a:prstGeom prst="line">
            <a:avLst/>
          </a:prstGeom>
        </p:spPr>
        <p:style>
          <a:lnRef idx="2">
            <a:schemeClr val="accent6"/>
          </a:lnRef>
          <a:fillRef idx="0">
            <a:schemeClr val="accent6"/>
          </a:fillRef>
          <a:effectRef idx="1">
            <a:schemeClr val="accent6"/>
          </a:effectRef>
          <a:fontRef idx="minor">
            <a:schemeClr val="tx1"/>
          </a:fontRef>
        </p:style>
      </p:cxnSp>
      <p:sp>
        <p:nvSpPr>
          <p:cNvPr id="6" name="Content Placeholder 2"/>
          <p:cNvSpPr txBox="1">
            <a:spLocks/>
          </p:cNvSpPr>
          <p:nvPr/>
        </p:nvSpPr>
        <p:spPr>
          <a:xfrm>
            <a:off x="3071632" y="1445567"/>
            <a:ext cx="8858431" cy="1630843"/>
          </a:xfrm>
          <a:prstGeom prst="rect">
            <a:avLst/>
          </a:prstGeom>
        </p:spPr>
        <p:txBody>
          <a:bodyPr vert="horz" lIns="91440" tIns="45720" rIns="91440" bIns="45720" rtlCol="0">
            <a:noAutofit/>
          </a:bodyPr>
          <a:lstStyle>
            <a:lvl1pPr marL="265113" indent="-265113" algn="just" defTabSz="914400" rtl="0" eaLnBrk="1" latinLnBrk="0" hangingPunct="1">
              <a:lnSpc>
                <a:spcPct val="90000"/>
              </a:lnSpc>
              <a:spcBef>
                <a:spcPts val="1000"/>
              </a:spcBef>
              <a:buClr>
                <a:schemeClr val="accent6"/>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It </a:t>
            </a:r>
            <a:r>
              <a:rPr lang="en-US" b="1" dirty="0">
                <a:solidFill>
                  <a:srgbClr val="C00000"/>
                </a:solidFill>
              </a:rPr>
              <a:t>executes a system</a:t>
            </a:r>
            <a:r>
              <a:rPr lang="en-US" dirty="0"/>
              <a:t> in a manner that </a:t>
            </a:r>
            <a:r>
              <a:rPr lang="en-US" b="1" dirty="0">
                <a:solidFill>
                  <a:srgbClr val="C00000"/>
                </a:solidFill>
              </a:rPr>
              <a:t>demands</a:t>
            </a:r>
            <a:r>
              <a:rPr lang="en-US" dirty="0">
                <a:solidFill>
                  <a:srgbClr val="C00000"/>
                </a:solidFill>
              </a:rPr>
              <a:t> </a:t>
            </a:r>
            <a:r>
              <a:rPr lang="en-US" dirty="0"/>
              <a:t>resources in </a:t>
            </a:r>
            <a:r>
              <a:rPr lang="en-US" dirty="0">
                <a:solidFill>
                  <a:srgbClr val="C00000"/>
                </a:solidFill>
              </a:rPr>
              <a:t>abnormal quantity</a:t>
            </a:r>
            <a:r>
              <a:rPr lang="en-US" dirty="0"/>
              <a:t>, </a:t>
            </a:r>
            <a:r>
              <a:rPr lang="en-US" dirty="0">
                <a:solidFill>
                  <a:srgbClr val="C00000"/>
                </a:solidFill>
              </a:rPr>
              <a:t>frequency</a:t>
            </a:r>
            <a:r>
              <a:rPr lang="en-US" dirty="0"/>
              <a:t> or </a:t>
            </a:r>
            <a:r>
              <a:rPr lang="en-US" dirty="0">
                <a:solidFill>
                  <a:srgbClr val="C00000"/>
                </a:solidFill>
              </a:rPr>
              <a:t>volume</a:t>
            </a:r>
            <a:r>
              <a:rPr lang="en-US" dirty="0"/>
              <a:t>.</a:t>
            </a:r>
          </a:p>
          <a:p>
            <a:r>
              <a:rPr lang="en-US" dirty="0"/>
              <a:t>A variation of stress testing is a technique </a:t>
            </a:r>
            <a:r>
              <a:rPr lang="en-US" dirty="0">
                <a:solidFill>
                  <a:srgbClr val="C00000"/>
                </a:solidFill>
              </a:rPr>
              <a:t>called</a:t>
            </a:r>
            <a:r>
              <a:rPr lang="en-US" dirty="0"/>
              <a:t> </a:t>
            </a:r>
            <a:r>
              <a:rPr lang="en-US" dirty="0">
                <a:solidFill>
                  <a:srgbClr val="C00000"/>
                </a:solidFill>
              </a:rPr>
              <a:t>sensitivity testing</a:t>
            </a:r>
            <a:r>
              <a:rPr lang="en-US" dirty="0"/>
              <a:t>.</a:t>
            </a:r>
          </a:p>
        </p:txBody>
      </p:sp>
      <p:sp>
        <p:nvSpPr>
          <p:cNvPr id="8" name="Rectangle 7"/>
          <p:cNvSpPr/>
          <p:nvPr/>
        </p:nvSpPr>
        <p:spPr>
          <a:xfrm>
            <a:off x="223266" y="3248701"/>
            <a:ext cx="3036127" cy="46166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a:spAutoFit/>
          </a:bodyPr>
          <a:lstStyle/>
          <a:p>
            <a:r>
              <a:rPr lang="en-US" sz="2400" b="1" dirty="0"/>
              <a:t>Performance Testing</a:t>
            </a:r>
          </a:p>
        </p:txBody>
      </p:sp>
      <p:cxnSp>
        <p:nvCxnSpPr>
          <p:cNvPr id="9" name="Straight Connector 8"/>
          <p:cNvCxnSpPr/>
          <p:nvPr/>
        </p:nvCxnSpPr>
        <p:spPr>
          <a:xfrm>
            <a:off x="2115059" y="3708680"/>
            <a:ext cx="9819924" cy="0"/>
          </a:xfrm>
          <a:prstGeom prst="line">
            <a:avLst/>
          </a:prstGeom>
        </p:spPr>
        <p:style>
          <a:lnRef idx="2">
            <a:schemeClr val="accent6"/>
          </a:lnRef>
          <a:fillRef idx="0">
            <a:schemeClr val="accent6"/>
          </a:fillRef>
          <a:effectRef idx="1">
            <a:schemeClr val="accent6"/>
          </a:effectRef>
          <a:fontRef idx="minor">
            <a:schemeClr val="tx1"/>
          </a:fontRef>
        </p:style>
      </p:cxnSp>
      <p:sp>
        <p:nvSpPr>
          <p:cNvPr id="10" name="Content Placeholder 2"/>
          <p:cNvSpPr txBox="1">
            <a:spLocks/>
          </p:cNvSpPr>
          <p:nvPr/>
        </p:nvSpPr>
        <p:spPr>
          <a:xfrm>
            <a:off x="3076552" y="3810230"/>
            <a:ext cx="8853511" cy="1826045"/>
          </a:xfrm>
          <a:prstGeom prst="rect">
            <a:avLst/>
          </a:prstGeom>
        </p:spPr>
        <p:txBody>
          <a:bodyPr vert="horz" lIns="91440" tIns="45720" rIns="91440" bIns="45720" rtlCol="0">
            <a:noAutofit/>
          </a:bodyPr>
          <a:lstStyle>
            <a:lvl1pPr marL="265113" indent="-265113" algn="just" defTabSz="914400" rtl="0" eaLnBrk="1" latinLnBrk="0" hangingPunct="1">
              <a:lnSpc>
                <a:spcPct val="90000"/>
              </a:lnSpc>
              <a:spcBef>
                <a:spcPts val="1000"/>
              </a:spcBef>
              <a:buClr>
                <a:schemeClr val="accent6"/>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It is designed to test the </a:t>
            </a:r>
            <a:r>
              <a:rPr lang="en-US" b="1" dirty="0">
                <a:solidFill>
                  <a:srgbClr val="C00000"/>
                </a:solidFill>
              </a:rPr>
              <a:t>run-time performance</a:t>
            </a:r>
            <a:r>
              <a:rPr lang="en-US" dirty="0"/>
              <a:t> of software.</a:t>
            </a:r>
          </a:p>
          <a:p>
            <a:r>
              <a:rPr lang="en-US" dirty="0"/>
              <a:t>It occurs </a:t>
            </a:r>
            <a:r>
              <a:rPr lang="en-US" b="1" dirty="0">
                <a:solidFill>
                  <a:srgbClr val="C00000"/>
                </a:solidFill>
              </a:rPr>
              <a:t>throughout all steps</a:t>
            </a:r>
            <a:r>
              <a:rPr lang="en-US" dirty="0"/>
              <a:t> in the </a:t>
            </a:r>
            <a:r>
              <a:rPr lang="en-US" dirty="0">
                <a:solidFill>
                  <a:srgbClr val="C00000"/>
                </a:solidFill>
              </a:rPr>
              <a:t>testing</a:t>
            </a:r>
            <a:r>
              <a:rPr lang="en-US" dirty="0"/>
              <a:t> </a:t>
            </a:r>
            <a:r>
              <a:rPr lang="en-US" dirty="0">
                <a:solidFill>
                  <a:srgbClr val="C00000"/>
                </a:solidFill>
              </a:rPr>
              <a:t>process</a:t>
            </a:r>
            <a:r>
              <a:rPr lang="en-US" dirty="0"/>
              <a:t>.</a:t>
            </a:r>
          </a:p>
          <a:p>
            <a:r>
              <a:rPr lang="en-US" dirty="0"/>
              <a:t>Even at the unit testing level, the performance of an individual module may be tested.</a:t>
            </a:r>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9767" y="1204092"/>
            <a:ext cx="1710035" cy="1710035"/>
          </a:xfrm>
          <a:prstGeom prst="rect">
            <a:avLst/>
          </a:prstGeom>
        </p:spPr>
      </p:pic>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7210" y="3820999"/>
            <a:ext cx="1746759" cy="1638300"/>
          </a:xfrm>
          <a:prstGeom prst="rect">
            <a:avLst/>
          </a:prstGeom>
        </p:spPr>
      </p:pic>
    </p:spTree>
    <p:extLst>
      <p:ext uri="{BB962C8B-B14F-4D97-AF65-F5344CB8AC3E}">
        <p14:creationId xmlns:p14="http://schemas.microsoft.com/office/powerpoint/2010/main" val="19207711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22" presetClass="entr" presetSubtype="8" fill="hold" nodeType="withEffect">
                                  <p:stCondLst>
                                    <p:cond delay="0"/>
                                  </p:stCondLst>
                                  <p:childTnLst>
                                    <p:set>
                                      <p:cBhvr>
                                        <p:cTn id="8" dur="1" fill="hold">
                                          <p:stCondLst>
                                            <p:cond delay="0"/>
                                          </p:stCondLst>
                                        </p:cTn>
                                        <p:tgtEl>
                                          <p:spTgt spid="5"/>
                                        </p:tgtEl>
                                        <p:attrNameLst>
                                          <p:attrName>style.visibility</p:attrName>
                                        </p:attrNameLst>
                                      </p:cBhvr>
                                      <p:to>
                                        <p:strVal val="visible"/>
                                      </p:to>
                                    </p:set>
                                    <p:animEffect transition="in" filter="wipe(left)">
                                      <p:cBhvr>
                                        <p:cTn id="9" dur="500"/>
                                        <p:tgtEl>
                                          <p:spTgt spid="5"/>
                                        </p:tgtEl>
                                      </p:cBhvr>
                                    </p:animEffect>
                                  </p:childTnLst>
                                </p:cTn>
                              </p:par>
                              <p:par>
                                <p:cTn id="10" presetID="1" presetClass="entr" presetSubtype="0" fill="hold" nodeType="withEffect">
                                  <p:stCondLst>
                                    <p:cond delay="0"/>
                                  </p:stCondLst>
                                  <p:childTnLst>
                                    <p:set>
                                      <p:cBhvr>
                                        <p:cTn id="11" dur="1" fill="hold">
                                          <p:stCondLst>
                                            <p:cond delay="0"/>
                                          </p:stCondLst>
                                        </p:cTn>
                                        <p:tgtEl>
                                          <p:spTgt spid="12"/>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8"/>
                                        </p:tgtEl>
                                        <p:attrNameLst>
                                          <p:attrName>style.visibility</p:attrName>
                                        </p:attrNameLst>
                                      </p:cBhvr>
                                      <p:to>
                                        <p:strVal val="visible"/>
                                      </p:to>
                                    </p:set>
                                  </p:childTnLst>
                                </p:cTn>
                              </p:par>
                              <p:par>
                                <p:cTn id="24" presetID="22" presetClass="entr" presetSubtype="8" fill="hold" nodeType="with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wipe(left)">
                                      <p:cBhvr>
                                        <p:cTn id="26" dur="500"/>
                                        <p:tgtEl>
                                          <p:spTgt spid="9"/>
                                        </p:tgtEl>
                                      </p:cBhvr>
                                    </p:animEffect>
                                  </p:childTnLst>
                                </p:cTn>
                              </p:par>
                              <p:par>
                                <p:cTn id="27" presetID="1" presetClass="entr" presetSubtype="0" fill="hold" nodeType="with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build="p"/>
      <p:bldP spid="8" grpId="0" animBg="1"/>
      <p:bldP spid="10"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System Testing Cont.</a:t>
            </a:r>
          </a:p>
        </p:txBody>
      </p:sp>
      <p:sp>
        <p:nvSpPr>
          <p:cNvPr id="4" name="Rectangle 3"/>
          <p:cNvSpPr/>
          <p:nvPr/>
        </p:nvSpPr>
        <p:spPr>
          <a:xfrm>
            <a:off x="223266" y="888966"/>
            <a:ext cx="3036127" cy="46166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a:spAutoFit/>
          </a:bodyPr>
          <a:lstStyle/>
          <a:p>
            <a:r>
              <a:rPr lang="en-US" sz="2400" b="1" dirty="0"/>
              <a:t>Deployment Testing</a:t>
            </a:r>
          </a:p>
        </p:txBody>
      </p:sp>
      <p:cxnSp>
        <p:nvCxnSpPr>
          <p:cNvPr id="5" name="Straight Connector 4"/>
          <p:cNvCxnSpPr/>
          <p:nvPr/>
        </p:nvCxnSpPr>
        <p:spPr>
          <a:xfrm>
            <a:off x="2115059" y="1348945"/>
            <a:ext cx="9819924" cy="0"/>
          </a:xfrm>
          <a:prstGeom prst="line">
            <a:avLst/>
          </a:prstGeom>
        </p:spPr>
        <p:style>
          <a:lnRef idx="2">
            <a:schemeClr val="accent6"/>
          </a:lnRef>
          <a:fillRef idx="0">
            <a:schemeClr val="accent6"/>
          </a:fillRef>
          <a:effectRef idx="1">
            <a:schemeClr val="accent6"/>
          </a:effectRef>
          <a:fontRef idx="minor">
            <a:schemeClr val="tx1"/>
          </a:fontRef>
        </p:style>
      </p:cxnSp>
      <p:sp>
        <p:nvSpPr>
          <p:cNvPr id="6" name="Content Placeholder 2"/>
          <p:cNvSpPr txBox="1">
            <a:spLocks/>
          </p:cNvSpPr>
          <p:nvPr/>
        </p:nvSpPr>
        <p:spPr>
          <a:xfrm>
            <a:off x="3076552" y="1450495"/>
            <a:ext cx="8853511" cy="2704200"/>
          </a:xfrm>
          <a:prstGeom prst="rect">
            <a:avLst/>
          </a:prstGeom>
        </p:spPr>
        <p:txBody>
          <a:bodyPr vert="horz" lIns="91440" tIns="45720" rIns="91440" bIns="45720" rtlCol="0">
            <a:noAutofit/>
          </a:bodyPr>
          <a:lstStyle>
            <a:lvl1pPr marL="265113" indent="-265113" algn="just" defTabSz="914400" rtl="0" eaLnBrk="1" latinLnBrk="0" hangingPunct="1">
              <a:lnSpc>
                <a:spcPct val="90000"/>
              </a:lnSpc>
              <a:spcBef>
                <a:spcPts val="1000"/>
              </a:spcBef>
              <a:buClr>
                <a:schemeClr val="accent6"/>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It </a:t>
            </a:r>
            <a:r>
              <a:rPr lang="en-US" b="1" dirty="0">
                <a:solidFill>
                  <a:srgbClr val="C00000"/>
                </a:solidFill>
              </a:rPr>
              <a:t>exercises</a:t>
            </a:r>
            <a:r>
              <a:rPr lang="en-US" dirty="0">
                <a:solidFill>
                  <a:srgbClr val="C00000"/>
                </a:solidFill>
              </a:rPr>
              <a:t> </a:t>
            </a:r>
            <a:r>
              <a:rPr lang="en-US" dirty="0"/>
              <a:t>the </a:t>
            </a:r>
            <a:r>
              <a:rPr lang="en-US" b="1" dirty="0">
                <a:solidFill>
                  <a:srgbClr val="C00000"/>
                </a:solidFill>
              </a:rPr>
              <a:t>software</a:t>
            </a:r>
            <a:r>
              <a:rPr lang="en-US" dirty="0">
                <a:solidFill>
                  <a:srgbClr val="C00000"/>
                </a:solidFill>
              </a:rPr>
              <a:t> </a:t>
            </a:r>
            <a:r>
              <a:rPr lang="en-US" dirty="0"/>
              <a:t>in </a:t>
            </a:r>
            <a:r>
              <a:rPr lang="en-US" b="1" dirty="0">
                <a:solidFill>
                  <a:srgbClr val="C00000"/>
                </a:solidFill>
              </a:rPr>
              <a:t>each environment</a:t>
            </a:r>
            <a:r>
              <a:rPr lang="en-US" dirty="0"/>
              <a:t> in which it is </a:t>
            </a:r>
            <a:r>
              <a:rPr lang="en-US" b="1" dirty="0">
                <a:solidFill>
                  <a:srgbClr val="C00000"/>
                </a:solidFill>
              </a:rPr>
              <a:t>to operate</a:t>
            </a:r>
            <a:r>
              <a:rPr lang="en-US" dirty="0"/>
              <a:t>.</a:t>
            </a:r>
          </a:p>
          <a:p>
            <a:r>
              <a:rPr lang="en-US" dirty="0"/>
              <a:t>In addition, it </a:t>
            </a:r>
            <a:r>
              <a:rPr lang="en-US" b="1" dirty="0">
                <a:solidFill>
                  <a:srgbClr val="C00000"/>
                </a:solidFill>
              </a:rPr>
              <a:t>examines </a:t>
            </a:r>
          </a:p>
          <a:p>
            <a:pPr lvl="1"/>
            <a:r>
              <a:rPr lang="en-US" sz="2100" dirty="0"/>
              <a:t>All </a:t>
            </a:r>
            <a:r>
              <a:rPr lang="en-US" sz="2100" dirty="0">
                <a:solidFill>
                  <a:srgbClr val="C00000"/>
                </a:solidFill>
              </a:rPr>
              <a:t>installation procedures</a:t>
            </a:r>
          </a:p>
          <a:p>
            <a:pPr lvl="1"/>
            <a:r>
              <a:rPr lang="en-US" sz="2100" dirty="0">
                <a:solidFill>
                  <a:srgbClr val="C00000"/>
                </a:solidFill>
              </a:rPr>
              <a:t>Specialized installation software</a:t>
            </a:r>
            <a:r>
              <a:rPr lang="en-US" sz="2100" dirty="0"/>
              <a:t> that will be used by customers</a:t>
            </a:r>
          </a:p>
          <a:p>
            <a:pPr lvl="1"/>
            <a:r>
              <a:rPr lang="en-US" sz="2100" dirty="0"/>
              <a:t>All </a:t>
            </a:r>
            <a:r>
              <a:rPr lang="en-US" sz="2100" dirty="0">
                <a:solidFill>
                  <a:srgbClr val="C00000"/>
                </a:solidFill>
              </a:rPr>
              <a:t>documentation</a:t>
            </a:r>
            <a:r>
              <a:rPr lang="en-US" sz="2100" dirty="0"/>
              <a:t> that will be used to introduce the software to end users</a:t>
            </a:r>
          </a:p>
        </p:txBody>
      </p:sp>
      <p:pic>
        <p:nvPicPr>
          <p:cNvPr id="8" name="Picture 7"/>
          <p:cNvPicPr>
            <a:picLocks noChangeAspect="1"/>
          </p:cNvPicPr>
          <p:nvPr/>
        </p:nvPicPr>
        <p:blipFill rotWithShape="1">
          <a:blip r:embed="rId2" cstate="print">
            <a:extLst>
              <a:ext uri="{28A0092B-C50C-407E-A947-70E740481C1C}">
                <a14:useLocalDpi xmlns:a14="http://schemas.microsoft.com/office/drawing/2010/main" val="0"/>
              </a:ext>
            </a:extLst>
          </a:blip>
          <a:srcRect l="14501" r="8219"/>
          <a:stretch/>
        </p:blipFill>
        <p:spPr>
          <a:xfrm>
            <a:off x="979329" y="1716092"/>
            <a:ext cx="1524000" cy="1491363"/>
          </a:xfrm>
          <a:prstGeom prst="rect">
            <a:avLst/>
          </a:prstGeom>
        </p:spPr>
      </p:pic>
    </p:spTree>
    <p:extLst>
      <p:ext uri="{BB962C8B-B14F-4D97-AF65-F5344CB8AC3E}">
        <p14:creationId xmlns:p14="http://schemas.microsoft.com/office/powerpoint/2010/main" val="2991530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22" presetClass="entr" presetSubtype="8" fill="hold" nodeType="withEffect">
                                  <p:stCondLst>
                                    <p:cond delay="0"/>
                                  </p:stCondLst>
                                  <p:childTnLst>
                                    <p:set>
                                      <p:cBhvr>
                                        <p:cTn id="8" dur="1" fill="hold">
                                          <p:stCondLst>
                                            <p:cond delay="0"/>
                                          </p:stCondLst>
                                        </p:cTn>
                                        <p:tgtEl>
                                          <p:spTgt spid="5"/>
                                        </p:tgtEl>
                                        <p:attrNameLst>
                                          <p:attrName>style.visibility</p:attrName>
                                        </p:attrNameLst>
                                      </p:cBhvr>
                                      <p:to>
                                        <p:strVal val="visible"/>
                                      </p:to>
                                    </p:set>
                                    <p:animEffect transition="in" filter="wipe(left)">
                                      <p:cBhvr>
                                        <p:cTn id="9" dur="500"/>
                                        <p:tgtEl>
                                          <p:spTgt spid="5"/>
                                        </p:tgtEl>
                                      </p:cBhvr>
                                    </p:animEffect>
                                  </p:childTnLst>
                                </p:cTn>
                              </p:par>
                              <p:par>
                                <p:cTn id="10" presetID="1" presetClass="entr" presetSubtype="0" fill="hold" nodeType="withEffect">
                                  <p:stCondLst>
                                    <p:cond delay="0"/>
                                  </p:stCondLst>
                                  <p:childTnLst>
                                    <p:set>
                                      <p:cBhvr>
                                        <p:cTn id="11" dur="1" fill="hold">
                                          <p:stCondLst>
                                            <p:cond delay="0"/>
                                          </p:stCondLst>
                                        </p:cTn>
                                        <p:tgtEl>
                                          <p:spTgt spid="8"/>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6">
                                            <p:txEl>
                                              <p:pRg st="1" end="1"/>
                                            </p:txEl>
                                          </p:spTgt>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6">
                                            <p:txEl>
                                              <p:pRg st="2" end="2"/>
                                            </p:txEl>
                                          </p:spTgt>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6">
                                            <p:txEl>
                                              <p:pRg st="3" end="3"/>
                                            </p:txEl>
                                          </p:spTgt>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Acceptance Testing</a:t>
            </a:r>
          </a:p>
        </p:txBody>
      </p:sp>
      <p:sp>
        <p:nvSpPr>
          <p:cNvPr id="3" name="Content Placeholder 2"/>
          <p:cNvSpPr>
            <a:spLocks noGrp="1"/>
          </p:cNvSpPr>
          <p:nvPr>
            <p:ph idx="1"/>
          </p:nvPr>
        </p:nvSpPr>
        <p:spPr/>
        <p:txBody>
          <a:bodyPr/>
          <a:lstStyle/>
          <a:p>
            <a:r>
              <a:rPr lang="en-US" dirty="0"/>
              <a:t>It is a </a:t>
            </a:r>
            <a:r>
              <a:rPr lang="en-US" b="1" dirty="0">
                <a:solidFill>
                  <a:srgbClr val="C00000"/>
                </a:solidFill>
              </a:rPr>
              <a:t>level</a:t>
            </a:r>
            <a:r>
              <a:rPr lang="en-US" dirty="0">
                <a:solidFill>
                  <a:srgbClr val="C00000"/>
                </a:solidFill>
              </a:rPr>
              <a:t> </a:t>
            </a:r>
            <a:r>
              <a:rPr lang="en-US" b="1" dirty="0">
                <a:solidFill>
                  <a:srgbClr val="C00000"/>
                </a:solidFill>
              </a:rPr>
              <a:t>of</a:t>
            </a:r>
            <a:r>
              <a:rPr lang="en-US" dirty="0"/>
              <a:t> the software </a:t>
            </a:r>
            <a:r>
              <a:rPr lang="en-US" b="1" dirty="0">
                <a:solidFill>
                  <a:srgbClr val="C00000"/>
                </a:solidFill>
              </a:rPr>
              <a:t>testing</a:t>
            </a:r>
            <a:r>
              <a:rPr lang="en-US" dirty="0">
                <a:solidFill>
                  <a:srgbClr val="C00000"/>
                </a:solidFill>
              </a:rPr>
              <a:t> </a:t>
            </a:r>
            <a:r>
              <a:rPr lang="en-US" dirty="0"/>
              <a:t>where a </a:t>
            </a:r>
            <a:r>
              <a:rPr lang="en-US" b="1" dirty="0">
                <a:solidFill>
                  <a:srgbClr val="C00000"/>
                </a:solidFill>
              </a:rPr>
              <a:t>system is tested for acceptability</a:t>
            </a:r>
            <a:r>
              <a:rPr lang="en-US" dirty="0"/>
              <a:t>.</a:t>
            </a:r>
          </a:p>
          <a:p>
            <a:r>
              <a:rPr lang="en-US" dirty="0"/>
              <a:t>The </a:t>
            </a:r>
            <a:r>
              <a:rPr lang="en-US" b="1" dirty="0">
                <a:solidFill>
                  <a:srgbClr val="C00000"/>
                </a:solidFill>
              </a:rPr>
              <a:t>purpose</a:t>
            </a:r>
            <a:r>
              <a:rPr lang="en-US" dirty="0">
                <a:solidFill>
                  <a:srgbClr val="C00000"/>
                </a:solidFill>
              </a:rPr>
              <a:t> </a:t>
            </a:r>
            <a:r>
              <a:rPr lang="en-US" dirty="0"/>
              <a:t>of this test is to </a:t>
            </a:r>
            <a:r>
              <a:rPr lang="en-US" dirty="0">
                <a:solidFill>
                  <a:srgbClr val="C00000"/>
                </a:solidFill>
              </a:rPr>
              <a:t>evaluate</a:t>
            </a:r>
            <a:r>
              <a:rPr lang="en-US" dirty="0"/>
              <a:t> the </a:t>
            </a:r>
            <a:r>
              <a:rPr lang="en-US" dirty="0">
                <a:solidFill>
                  <a:srgbClr val="C00000"/>
                </a:solidFill>
              </a:rPr>
              <a:t>system’s compliance</a:t>
            </a:r>
            <a:r>
              <a:rPr lang="en-US" dirty="0"/>
              <a:t> </a:t>
            </a:r>
            <a:r>
              <a:rPr lang="en-US" dirty="0">
                <a:solidFill>
                  <a:srgbClr val="C00000"/>
                </a:solidFill>
              </a:rPr>
              <a:t>with</a:t>
            </a:r>
            <a:r>
              <a:rPr lang="en-US" dirty="0"/>
              <a:t> the </a:t>
            </a:r>
            <a:r>
              <a:rPr lang="en-US" dirty="0">
                <a:solidFill>
                  <a:srgbClr val="C00000"/>
                </a:solidFill>
              </a:rPr>
              <a:t>business requirements</a:t>
            </a:r>
            <a:r>
              <a:rPr lang="en-US" dirty="0"/>
              <a:t>.</a:t>
            </a:r>
          </a:p>
          <a:p>
            <a:r>
              <a:rPr lang="en-US" dirty="0"/>
              <a:t>It is a formal </a:t>
            </a:r>
            <a:r>
              <a:rPr lang="en-US" dirty="0">
                <a:solidFill>
                  <a:srgbClr val="C00000"/>
                </a:solidFill>
              </a:rPr>
              <a:t>testing conducted </a:t>
            </a:r>
            <a:r>
              <a:rPr lang="en-US" dirty="0"/>
              <a:t>to </a:t>
            </a:r>
            <a:r>
              <a:rPr lang="en-US" b="1" dirty="0">
                <a:solidFill>
                  <a:srgbClr val="C00000"/>
                </a:solidFill>
              </a:rPr>
              <a:t>determine</a:t>
            </a:r>
            <a:r>
              <a:rPr lang="en-US" dirty="0">
                <a:solidFill>
                  <a:srgbClr val="C00000"/>
                </a:solidFill>
              </a:rPr>
              <a:t> </a:t>
            </a:r>
            <a:r>
              <a:rPr lang="en-US" dirty="0"/>
              <a:t>whether or not a </a:t>
            </a:r>
            <a:r>
              <a:rPr lang="en-US" b="1" dirty="0">
                <a:solidFill>
                  <a:srgbClr val="C00000"/>
                </a:solidFill>
              </a:rPr>
              <a:t>system satisfies the acceptance criteria </a:t>
            </a:r>
            <a:r>
              <a:rPr lang="en-US" dirty="0"/>
              <a:t>with respect to user </a:t>
            </a:r>
            <a:r>
              <a:rPr lang="en-US" dirty="0">
                <a:solidFill>
                  <a:srgbClr val="C00000"/>
                </a:solidFill>
              </a:rPr>
              <a:t>needs</a:t>
            </a:r>
            <a:r>
              <a:rPr lang="en-US" dirty="0"/>
              <a:t>, </a:t>
            </a:r>
            <a:r>
              <a:rPr lang="en-US" dirty="0">
                <a:solidFill>
                  <a:srgbClr val="C00000"/>
                </a:solidFill>
              </a:rPr>
              <a:t>requirements</a:t>
            </a:r>
            <a:r>
              <a:rPr lang="en-US" dirty="0"/>
              <a:t>, and business processes</a:t>
            </a:r>
          </a:p>
          <a:p>
            <a:r>
              <a:rPr lang="en-US" dirty="0"/>
              <a:t>It </a:t>
            </a:r>
            <a:r>
              <a:rPr lang="en-US" dirty="0">
                <a:solidFill>
                  <a:srgbClr val="C00000"/>
                </a:solidFill>
              </a:rPr>
              <a:t>enables the customer </a:t>
            </a:r>
            <a:r>
              <a:rPr lang="en-US" dirty="0"/>
              <a:t>to determine, </a:t>
            </a:r>
            <a:r>
              <a:rPr lang="en-US" dirty="0">
                <a:solidFill>
                  <a:srgbClr val="C00000"/>
                </a:solidFill>
              </a:rPr>
              <a:t>whether or not </a:t>
            </a:r>
            <a:r>
              <a:rPr lang="en-US" dirty="0"/>
              <a:t>to </a:t>
            </a:r>
            <a:r>
              <a:rPr lang="en-US" dirty="0">
                <a:solidFill>
                  <a:srgbClr val="C00000"/>
                </a:solidFill>
              </a:rPr>
              <a:t>accept</a:t>
            </a:r>
            <a:r>
              <a:rPr lang="en-US" dirty="0"/>
              <a:t> the </a:t>
            </a:r>
            <a:r>
              <a:rPr lang="en-US" dirty="0">
                <a:solidFill>
                  <a:srgbClr val="C00000"/>
                </a:solidFill>
              </a:rPr>
              <a:t>system</a:t>
            </a:r>
            <a:r>
              <a:rPr lang="en-US" dirty="0"/>
              <a:t>.</a:t>
            </a:r>
          </a:p>
          <a:p>
            <a:r>
              <a:rPr lang="en-US" dirty="0"/>
              <a:t>It is performed after System Testing and before making the system available for actual use.</a:t>
            </a:r>
          </a:p>
          <a:p>
            <a:endParaRPr lang="en-US" dirty="0"/>
          </a:p>
        </p:txBody>
      </p:sp>
      <p:pic>
        <p:nvPicPr>
          <p:cNvPr id="4" name="Picture 3"/>
          <p:cNvPicPr>
            <a:picLocks noChangeAspect="1"/>
          </p:cNvPicPr>
          <p:nvPr/>
        </p:nvPicPr>
        <p:blipFill>
          <a:blip r:embed="rId2">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10019064" y="4622951"/>
            <a:ext cx="2157186" cy="1998049"/>
          </a:xfrm>
          <a:prstGeom prst="rect">
            <a:avLst/>
          </a:prstGeom>
        </p:spPr>
      </p:pic>
    </p:spTree>
    <p:extLst>
      <p:ext uri="{BB962C8B-B14F-4D97-AF65-F5344CB8AC3E}">
        <p14:creationId xmlns:p14="http://schemas.microsoft.com/office/powerpoint/2010/main" val="2162470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Views of Test Objects</a:t>
            </a:r>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3115" t="11111" r="2219"/>
          <a:stretch/>
        </p:blipFill>
        <p:spPr>
          <a:xfrm>
            <a:off x="3078009" y="2952131"/>
            <a:ext cx="5468773" cy="3417983"/>
          </a:xfrm>
          <a:prstGeom prst="rect">
            <a:avLst/>
          </a:prstGeom>
        </p:spPr>
      </p:pic>
      <p:sp>
        <p:nvSpPr>
          <p:cNvPr id="6" name="Rectangle 5"/>
          <p:cNvSpPr/>
          <p:nvPr/>
        </p:nvSpPr>
        <p:spPr>
          <a:xfrm>
            <a:off x="811165" y="1025015"/>
            <a:ext cx="3231731" cy="461665"/>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pPr algn="ctr"/>
            <a:r>
              <a:rPr lang="en-US" sz="2400" b="1" dirty="0"/>
              <a:t>Black Box Testing</a:t>
            </a:r>
          </a:p>
        </p:txBody>
      </p:sp>
      <p:sp>
        <p:nvSpPr>
          <p:cNvPr id="7" name="Rectangle 6"/>
          <p:cNvSpPr/>
          <p:nvPr/>
        </p:nvSpPr>
        <p:spPr>
          <a:xfrm>
            <a:off x="811165" y="1478055"/>
            <a:ext cx="3231732" cy="1200329"/>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ctr"/>
            <a:r>
              <a:rPr lang="en-US" sz="2400" dirty="0"/>
              <a:t>Close Box Testing</a:t>
            </a:r>
          </a:p>
          <a:p>
            <a:pPr algn="ctr"/>
            <a:r>
              <a:rPr lang="en-US" sz="2400" dirty="0"/>
              <a:t>Testing based only on specification</a:t>
            </a:r>
          </a:p>
        </p:txBody>
      </p:sp>
      <p:sp>
        <p:nvSpPr>
          <p:cNvPr id="8" name="Rectangle 7"/>
          <p:cNvSpPr/>
          <p:nvPr/>
        </p:nvSpPr>
        <p:spPr>
          <a:xfrm>
            <a:off x="4387020" y="1025015"/>
            <a:ext cx="3355881" cy="46166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ctr"/>
            <a:r>
              <a:rPr lang="en-US" sz="2400" b="1" dirty="0"/>
              <a:t>White Box Testing</a:t>
            </a:r>
          </a:p>
        </p:txBody>
      </p:sp>
      <p:sp>
        <p:nvSpPr>
          <p:cNvPr id="9" name="Rectangle 8"/>
          <p:cNvSpPr/>
          <p:nvPr/>
        </p:nvSpPr>
        <p:spPr>
          <a:xfrm>
            <a:off x="4387018" y="1478055"/>
            <a:ext cx="3355883" cy="1200329"/>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ctr"/>
            <a:r>
              <a:rPr lang="en-US" sz="2400" dirty="0"/>
              <a:t>Open Box Testing</a:t>
            </a:r>
          </a:p>
          <a:p>
            <a:pPr algn="ctr"/>
            <a:r>
              <a:rPr lang="en-US" sz="2400" dirty="0"/>
              <a:t>Testing based on actual source code</a:t>
            </a:r>
          </a:p>
        </p:txBody>
      </p:sp>
      <p:sp>
        <p:nvSpPr>
          <p:cNvPr id="10" name="Rectangle 9"/>
          <p:cNvSpPr/>
          <p:nvPr/>
        </p:nvSpPr>
        <p:spPr>
          <a:xfrm>
            <a:off x="8112844" y="1025015"/>
            <a:ext cx="3390902" cy="461665"/>
          </a:xfrm>
          <a:prstGeom prst="rect">
            <a:avLst/>
          </a:prstGeom>
          <a:solidFill>
            <a:schemeClr val="bg1">
              <a:lumMod val="75000"/>
            </a:schemeClr>
          </a:solidFill>
        </p:spPr>
        <p:style>
          <a:lnRef idx="2">
            <a:schemeClr val="dk1"/>
          </a:lnRef>
          <a:fillRef idx="1">
            <a:schemeClr val="lt1"/>
          </a:fillRef>
          <a:effectRef idx="0">
            <a:schemeClr val="dk1"/>
          </a:effectRef>
          <a:fontRef idx="minor">
            <a:schemeClr val="dk1"/>
          </a:fontRef>
        </p:style>
        <p:txBody>
          <a:bodyPr wrap="square">
            <a:spAutoFit/>
          </a:bodyPr>
          <a:lstStyle/>
          <a:p>
            <a:pPr algn="ctr"/>
            <a:r>
              <a:rPr lang="en-US" sz="2400" b="1" dirty="0"/>
              <a:t>Grey Box Testing</a:t>
            </a:r>
          </a:p>
        </p:txBody>
      </p:sp>
      <p:sp>
        <p:nvSpPr>
          <p:cNvPr id="11" name="Rectangle 10"/>
          <p:cNvSpPr/>
          <p:nvPr/>
        </p:nvSpPr>
        <p:spPr>
          <a:xfrm>
            <a:off x="8112844" y="1478055"/>
            <a:ext cx="3390902" cy="1200329"/>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ctr"/>
            <a:r>
              <a:rPr lang="en-US" sz="2400" dirty="0"/>
              <a:t>Partial knowledge of source code</a:t>
            </a:r>
          </a:p>
          <a:p>
            <a:pPr algn="ctr"/>
            <a:endParaRPr lang="en-US" sz="2400" dirty="0"/>
          </a:p>
        </p:txBody>
      </p:sp>
    </p:spTree>
    <p:extLst>
      <p:ext uri="{BB962C8B-B14F-4D97-AF65-F5344CB8AC3E}">
        <p14:creationId xmlns:p14="http://schemas.microsoft.com/office/powerpoint/2010/main" val="3548039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Black Box Testing</a:t>
            </a:r>
          </a:p>
        </p:txBody>
      </p:sp>
      <p:sp>
        <p:nvSpPr>
          <p:cNvPr id="3" name="Content Placeholder 2"/>
          <p:cNvSpPr>
            <a:spLocks noGrp="1"/>
          </p:cNvSpPr>
          <p:nvPr>
            <p:ph idx="1"/>
          </p:nvPr>
        </p:nvSpPr>
        <p:spPr>
          <a:xfrm>
            <a:off x="131180" y="863445"/>
            <a:ext cx="11929641" cy="2616260"/>
          </a:xfrm>
        </p:spPr>
        <p:txBody>
          <a:bodyPr/>
          <a:lstStyle/>
          <a:p>
            <a:r>
              <a:rPr lang="en-US" sz="2200" dirty="0"/>
              <a:t>Also known as </a:t>
            </a:r>
            <a:r>
              <a:rPr lang="en-US" sz="2200" b="1" dirty="0">
                <a:solidFill>
                  <a:srgbClr val="C00000"/>
                </a:solidFill>
              </a:rPr>
              <a:t>specification-based testing</a:t>
            </a:r>
          </a:p>
          <a:p>
            <a:r>
              <a:rPr lang="en-US" sz="2200" b="1" dirty="0">
                <a:solidFill>
                  <a:srgbClr val="C00000"/>
                </a:solidFill>
              </a:rPr>
              <a:t>Tester</a:t>
            </a:r>
            <a:r>
              <a:rPr lang="en-US" sz="2200" dirty="0">
                <a:solidFill>
                  <a:srgbClr val="C00000"/>
                </a:solidFill>
              </a:rPr>
              <a:t> </a:t>
            </a:r>
            <a:r>
              <a:rPr lang="en-US" sz="2200" dirty="0"/>
              <a:t>has </a:t>
            </a:r>
            <a:r>
              <a:rPr lang="en-US" sz="2200" b="1" dirty="0">
                <a:solidFill>
                  <a:srgbClr val="C00000"/>
                </a:solidFill>
              </a:rPr>
              <a:t>access</a:t>
            </a:r>
            <a:r>
              <a:rPr lang="en-US" sz="2200" dirty="0">
                <a:solidFill>
                  <a:srgbClr val="C00000"/>
                </a:solidFill>
              </a:rPr>
              <a:t> </a:t>
            </a:r>
            <a:r>
              <a:rPr lang="en-US" sz="2200" dirty="0"/>
              <a:t>only to </a:t>
            </a:r>
            <a:r>
              <a:rPr lang="en-US" sz="2200" b="1" dirty="0">
                <a:solidFill>
                  <a:srgbClr val="C00000"/>
                </a:solidFill>
              </a:rPr>
              <a:t>running code </a:t>
            </a:r>
            <a:r>
              <a:rPr lang="en-US" sz="2200" dirty="0"/>
              <a:t>and the </a:t>
            </a:r>
            <a:r>
              <a:rPr lang="en-US" sz="2200" b="1" dirty="0">
                <a:solidFill>
                  <a:srgbClr val="C00000"/>
                </a:solidFill>
              </a:rPr>
              <a:t>specification</a:t>
            </a:r>
            <a:r>
              <a:rPr lang="en-US" sz="2200" dirty="0">
                <a:solidFill>
                  <a:srgbClr val="C00000"/>
                </a:solidFill>
              </a:rPr>
              <a:t> </a:t>
            </a:r>
            <a:r>
              <a:rPr lang="en-US" sz="2200" dirty="0"/>
              <a:t>it is supposed to satisfy</a:t>
            </a:r>
          </a:p>
          <a:p>
            <a:r>
              <a:rPr lang="en-US" sz="2200" b="1" dirty="0">
                <a:solidFill>
                  <a:srgbClr val="C00000"/>
                </a:solidFill>
              </a:rPr>
              <a:t>Test cases </a:t>
            </a:r>
            <a:r>
              <a:rPr lang="en-US" sz="2200" dirty="0"/>
              <a:t>are </a:t>
            </a:r>
            <a:r>
              <a:rPr lang="en-US" sz="2200" b="1" dirty="0">
                <a:solidFill>
                  <a:srgbClr val="C00000"/>
                </a:solidFill>
              </a:rPr>
              <a:t>written</a:t>
            </a:r>
            <a:r>
              <a:rPr lang="en-US" sz="2200" dirty="0">
                <a:solidFill>
                  <a:srgbClr val="C00000"/>
                </a:solidFill>
              </a:rPr>
              <a:t> </a:t>
            </a:r>
            <a:r>
              <a:rPr lang="en-US" sz="2200" b="1" dirty="0">
                <a:solidFill>
                  <a:srgbClr val="C00000"/>
                </a:solidFill>
              </a:rPr>
              <a:t>with no knowledge of internal workings </a:t>
            </a:r>
            <a:r>
              <a:rPr lang="en-US" sz="2200" dirty="0"/>
              <a:t>of the code</a:t>
            </a:r>
          </a:p>
          <a:p>
            <a:r>
              <a:rPr lang="en-US" sz="2200" b="1" dirty="0">
                <a:solidFill>
                  <a:srgbClr val="C00000"/>
                </a:solidFill>
              </a:rPr>
              <a:t>No access </a:t>
            </a:r>
            <a:r>
              <a:rPr lang="en-US" sz="2200" dirty="0"/>
              <a:t>to </a:t>
            </a:r>
            <a:r>
              <a:rPr lang="en-US" sz="2200" b="1" dirty="0">
                <a:solidFill>
                  <a:srgbClr val="C00000"/>
                </a:solidFill>
              </a:rPr>
              <a:t>source code</a:t>
            </a:r>
          </a:p>
          <a:p>
            <a:r>
              <a:rPr lang="en-US" sz="2200" dirty="0"/>
              <a:t>So </a:t>
            </a:r>
            <a:r>
              <a:rPr lang="en-US" sz="2200" b="1" dirty="0">
                <a:solidFill>
                  <a:srgbClr val="C00000"/>
                </a:solidFill>
              </a:rPr>
              <a:t>test cases</a:t>
            </a:r>
            <a:r>
              <a:rPr lang="en-US" sz="2200" dirty="0"/>
              <a:t> </a:t>
            </a:r>
            <a:r>
              <a:rPr lang="en-US" sz="2200" b="1" dirty="0">
                <a:solidFill>
                  <a:srgbClr val="C00000"/>
                </a:solidFill>
              </a:rPr>
              <a:t>don’t worry </a:t>
            </a:r>
            <a:r>
              <a:rPr lang="en-US" sz="2200" dirty="0"/>
              <a:t>about </a:t>
            </a:r>
            <a:r>
              <a:rPr lang="en-US" sz="2200" b="1" dirty="0">
                <a:solidFill>
                  <a:srgbClr val="C00000"/>
                </a:solidFill>
              </a:rPr>
              <a:t>structure</a:t>
            </a:r>
          </a:p>
          <a:p>
            <a:r>
              <a:rPr lang="en-US" sz="2200" b="1" dirty="0">
                <a:solidFill>
                  <a:srgbClr val="C00000"/>
                </a:solidFill>
              </a:rPr>
              <a:t>Emphasis</a:t>
            </a:r>
            <a:r>
              <a:rPr lang="en-US" sz="2200" dirty="0">
                <a:solidFill>
                  <a:srgbClr val="C00000"/>
                </a:solidFill>
              </a:rPr>
              <a:t> </a:t>
            </a:r>
            <a:r>
              <a:rPr lang="en-US" sz="2200" dirty="0"/>
              <a:t>is only on </a:t>
            </a:r>
            <a:r>
              <a:rPr lang="en-US" sz="2200" b="1" dirty="0">
                <a:solidFill>
                  <a:srgbClr val="C00000"/>
                </a:solidFill>
              </a:rPr>
              <a:t>ensuring</a:t>
            </a:r>
            <a:r>
              <a:rPr lang="en-US" sz="2200" dirty="0">
                <a:solidFill>
                  <a:srgbClr val="C00000"/>
                </a:solidFill>
              </a:rPr>
              <a:t> </a:t>
            </a:r>
            <a:r>
              <a:rPr lang="en-US" sz="2200" dirty="0"/>
              <a:t>that the </a:t>
            </a:r>
            <a:r>
              <a:rPr lang="en-US" sz="2200" b="1" dirty="0">
                <a:solidFill>
                  <a:srgbClr val="C00000"/>
                </a:solidFill>
              </a:rPr>
              <a:t>contract is met</a:t>
            </a:r>
          </a:p>
          <a:p>
            <a:endParaRPr lang="en-US" sz="2200" dirty="0"/>
          </a:p>
        </p:txBody>
      </p:sp>
      <p:sp>
        <p:nvSpPr>
          <p:cNvPr id="4" name="Rectangle 3"/>
          <p:cNvSpPr/>
          <p:nvPr/>
        </p:nvSpPr>
        <p:spPr>
          <a:xfrm>
            <a:off x="131180" y="3481389"/>
            <a:ext cx="3036127" cy="46166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a:spAutoFit/>
          </a:bodyPr>
          <a:lstStyle/>
          <a:p>
            <a:r>
              <a:rPr lang="en-US" sz="2400" b="1" dirty="0"/>
              <a:t>Advantages</a:t>
            </a:r>
          </a:p>
        </p:txBody>
      </p:sp>
      <p:cxnSp>
        <p:nvCxnSpPr>
          <p:cNvPr id="5" name="Straight Connector 4"/>
          <p:cNvCxnSpPr/>
          <p:nvPr/>
        </p:nvCxnSpPr>
        <p:spPr>
          <a:xfrm>
            <a:off x="2022973" y="3941368"/>
            <a:ext cx="9935665" cy="0"/>
          </a:xfrm>
          <a:prstGeom prst="line">
            <a:avLst/>
          </a:prstGeom>
        </p:spPr>
        <p:style>
          <a:lnRef idx="2">
            <a:schemeClr val="accent6"/>
          </a:lnRef>
          <a:fillRef idx="0">
            <a:schemeClr val="accent6"/>
          </a:fillRef>
          <a:effectRef idx="1">
            <a:schemeClr val="accent6"/>
          </a:effectRef>
          <a:fontRef idx="minor">
            <a:schemeClr val="tx1"/>
          </a:fontRef>
        </p:style>
      </p:cxnSp>
      <p:sp>
        <p:nvSpPr>
          <p:cNvPr id="7" name="Content Placeholder 2"/>
          <p:cNvSpPr txBox="1">
            <a:spLocks/>
          </p:cNvSpPr>
          <p:nvPr/>
        </p:nvSpPr>
        <p:spPr>
          <a:xfrm>
            <a:off x="131181" y="4038304"/>
            <a:ext cx="11929640" cy="2510955"/>
          </a:xfrm>
          <a:prstGeom prst="rect">
            <a:avLst/>
          </a:prstGeom>
        </p:spPr>
        <p:txBody>
          <a:bodyPr vert="horz" lIns="91440" tIns="45720" rIns="91440" bIns="45720" rtlCol="0">
            <a:noAutofit/>
          </a:bodyPr>
          <a:lstStyle>
            <a:lvl1pPr marL="265113" indent="-265113" algn="just" defTabSz="914400" rtl="0" eaLnBrk="1" latinLnBrk="0" hangingPunct="1">
              <a:lnSpc>
                <a:spcPct val="90000"/>
              </a:lnSpc>
              <a:spcBef>
                <a:spcPts val="1000"/>
              </a:spcBef>
              <a:buClr>
                <a:schemeClr val="accent6"/>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200" b="1" dirty="0">
                <a:solidFill>
                  <a:srgbClr val="C00000"/>
                </a:solidFill>
              </a:rPr>
              <a:t>Scalable;</a:t>
            </a:r>
            <a:r>
              <a:rPr lang="en-US" sz="2200" dirty="0"/>
              <a:t> not dependent on size of code</a:t>
            </a:r>
          </a:p>
          <a:p>
            <a:r>
              <a:rPr lang="en-US" sz="2200" dirty="0"/>
              <a:t>Testing </a:t>
            </a:r>
            <a:r>
              <a:rPr lang="en-US" sz="2200" b="1" dirty="0">
                <a:solidFill>
                  <a:srgbClr val="C00000"/>
                </a:solidFill>
              </a:rPr>
              <a:t>needs no knowledge </a:t>
            </a:r>
            <a:r>
              <a:rPr lang="en-US" sz="2200" dirty="0"/>
              <a:t>of </a:t>
            </a:r>
            <a:r>
              <a:rPr lang="en-US" sz="2200" b="1" dirty="0">
                <a:solidFill>
                  <a:srgbClr val="C00000"/>
                </a:solidFill>
              </a:rPr>
              <a:t>implementation</a:t>
            </a:r>
          </a:p>
          <a:p>
            <a:r>
              <a:rPr lang="en-US" sz="2200" b="1" dirty="0">
                <a:solidFill>
                  <a:srgbClr val="C00000"/>
                </a:solidFill>
              </a:rPr>
              <a:t>Tester</a:t>
            </a:r>
            <a:r>
              <a:rPr lang="en-US" sz="2200" dirty="0">
                <a:solidFill>
                  <a:srgbClr val="C00000"/>
                </a:solidFill>
              </a:rPr>
              <a:t> </a:t>
            </a:r>
            <a:r>
              <a:rPr lang="en-US" sz="2200" dirty="0"/>
              <a:t>and </a:t>
            </a:r>
            <a:r>
              <a:rPr lang="en-US" sz="2200" b="1" dirty="0">
                <a:solidFill>
                  <a:srgbClr val="C00000"/>
                </a:solidFill>
              </a:rPr>
              <a:t>developer</a:t>
            </a:r>
            <a:r>
              <a:rPr lang="en-US" sz="2200" dirty="0">
                <a:solidFill>
                  <a:srgbClr val="C00000"/>
                </a:solidFill>
              </a:rPr>
              <a:t> </a:t>
            </a:r>
            <a:r>
              <a:rPr lang="en-US" sz="2200" dirty="0"/>
              <a:t>can be </a:t>
            </a:r>
            <a:r>
              <a:rPr lang="en-US" sz="2200" b="1" dirty="0">
                <a:solidFill>
                  <a:srgbClr val="C00000"/>
                </a:solidFill>
              </a:rPr>
              <a:t>truly independent</a:t>
            </a:r>
            <a:r>
              <a:rPr lang="en-US" sz="2200" dirty="0"/>
              <a:t> of each other </a:t>
            </a:r>
          </a:p>
          <a:p>
            <a:r>
              <a:rPr lang="en-US" sz="2200" b="1" dirty="0">
                <a:solidFill>
                  <a:srgbClr val="C00000"/>
                </a:solidFill>
              </a:rPr>
              <a:t>Tests</a:t>
            </a:r>
            <a:r>
              <a:rPr lang="en-US" sz="2200" dirty="0">
                <a:solidFill>
                  <a:srgbClr val="C00000"/>
                </a:solidFill>
              </a:rPr>
              <a:t> </a:t>
            </a:r>
            <a:r>
              <a:rPr lang="en-US" sz="2200" dirty="0"/>
              <a:t>are </a:t>
            </a:r>
            <a:r>
              <a:rPr lang="en-US" sz="2200" b="1" dirty="0">
                <a:solidFill>
                  <a:srgbClr val="C00000"/>
                </a:solidFill>
              </a:rPr>
              <a:t>done</a:t>
            </a:r>
            <a:r>
              <a:rPr lang="en-US" sz="2200" dirty="0">
                <a:solidFill>
                  <a:srgbClr val="C00000"/>
                </a:solidFill>
              </a:rPr>
              <a:t> </a:t>
            </a:r>
            <a:r>
              <a:rPr lang="en-US" sz="2200" dirty="0"/>
              <a:t>with </a:t>
            </a:r>
            <a:r>
              <a:rPr lang="en-US" sz="2200" b="1" dirty="0">
                <a:solidFill>
                  <a:srgbClr val="C00000"/>
                </a:solidFill>
              </a:rPr>
              <a:t>requirements in mind</a:t>
            </a:r>
          </a:p>
          <a:p>
            <a:r>
              <a:rPr lang="en-US" sz="2200" dirty="0"/>
              <a:t>Does </a:t>
            </a:r>
            <a:r>
              <a:rPr lang="en-US" sz="2200" b="1" dirty="0">
                <a:solidFill>
                  <a:srgbClr val="C00000"/>
                </a:solidFill>
              </a:rPr>
              <a:t>not excuse inconsistencies</a:t>
            </a:r>
            <a:r>
              <a:rPr lang="en-US" sz="2200" dirty="0"/>
              <a:t> in the </a:t>
            </a:r>
            <a:r>
              <a:rPr lang="en-US" sz="2200" b="1" dirty="0">
                <a:solidFill>
                  <a:srgbClr val="C00000"/>
                </a:solidFill>
              </a:rPr>
              <a:t>specifications</a:t>
            </a:r>
          </a:p>
          <a:p>
            <a:r>
              <a:rPr lang="en-US" sz="2200" b="1" dirty="0">
                <a:solidFill>
                  <a:srgbClr val="C00000"/>
                </a:solidFill>
              </a:rPr>
              <a:t>Test cases</a:t>
            </a:r>
            <a:r>
              <a:rPr lang="en-US" sz="2200" dirty="0"/>
              <a:t> can be </a:t>
            </a:r>
            <a:r>
              <a:rPr lang="en-US" sz="2200" b="1" dirty="0">
                <a:solidFill>
                  <a:srgbClr val="C00000"/>
                </a:solidFill>
              </a:rPr>
              <a:t>developed</a:t>
            </a:r>
            <a:r>
              <a:rPr lang="en-US" sz="2200" dirty="0">
                <a:solidFill>
                  <a:srgbClr val="C00000"/>
                </a:solidFill>
              </a:rPr>
              <a:t> </a:t>
            </a:r>
            <a:r>
              <a:rPr lang="en-US" sz="2200" dirty="0"/>
              <a:t>in </a:t>
            </a:r>
            <a:r>
              <a:rPr lang="en-US" sz="2200" b="1" dirty="0">
                <a:solidFill>
                  <a:srgbClr val="C00000"/>
                </a:solidFill>
              </a:rPr>
              <a:t>parallel</a:t>
            </a:r>
            <a:r>
              <a:rPr lang="en-US" sz="2200" dirty="0">
                <a:solidFill>
                  <a:srgbClr val="C00000"/>
                </a:solidFill>
              </a:rPr>
              <a:t> </a:t>
            </a:r>
            <a:r>
              <a:rPr lang="en-US" sz="2200" dirty="0"/>
              <a:t>with </a:t>
            </a:r>
            <a:r>
              <a:rPr lang="en-US" sz="2200" b="1" dirty="0">
                <a:solidFill>
                  <a:srgbClr val="C00000"/>
                </a:solidFill>
              </a:rPr>
              <a:t>code</a:t>
            </a:r>
          </a:p>
        </p:txBody>
      </p:sp>
    </p:spTree>
    <p:extLst>
      <p:ext uri="{BB962C8B-B14F-4D97-AF65-F5344CB8AC3E}">
        <p14:creationId xmlns:p14="http://schemas.microsoft.com/office/powerpoint/2010/main" val="2624516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childTnLst>
                                </p:cTn>
                              </p:par>
                              <p:par>
                                <p:cTn id="31" presetID="22" presetClass="entr" presetSubtype="8" fill="hold" nodeType="withEffect">
                                  <p:stCondLst>
                                    <p:cond delay="0"/>
                                  </p:stCondLst>
                                  <p:childTnLst>
                                    <p:set>
                                      <p:cBhvr>
                                        <p:cTn id="32" dur="1" fill="hold">
                                          <p:stCondLst>
                                            <p:cond delay="0"/>
                                          </p:stCondLst>
                                        </p:cTn>
                                        <p:tgtEl>
                                          <p:spTgt spid="5"/>
                                        </p:tgtEl>
                                        <p:attrNameLst>
                                          <p:attrName>style.visibility</p:attrName>
                                        </p:attrNameLst>
                                      </p:cBhvr>
                                      <p:to>
                                        <p:strVal val="visible"/>
                                      </p:to>
                                    </p:set>
                                    <p:animEffect transition="in" filter="wipe(left)">
                                      <p:cBhvr>
                                        <p:cTn id="33" dur="500"/>
                                        <p:tgtEl>
                                          <p:spTgt spid="5"/>
                                        </p:tgtEl>
                                      </p:cBhvr>
                                    </p:animEffec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grpId="0" nodeType="clickEffect">
                                  <p:stCondLst>
                                    <p:cond delay="0"/>
                                  </p:stCondLst>
                                  <p:childTnLst>
                                    <p:set>
                                      <p:cBhvr>
                                        <p:cTn id="53"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grpId="0" nodeType="clickEffect">
                                  <p:stCondLst>
                                    <p:cond delay="0"/>
                                  </p:stCondLst>
                                  <p:childTnLst>
                                    <p:set>
                                      <p:cBhvr>
                                        <p:cTn id="57"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7"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Black Box Testing Cont.</a:t>
            </a:r>
          </a:p>
        </p:txBody>
      </p:sp>
      <p:sp>
        <p:nvSpPr>
          <p:cNvPr id="10" name="Content Placeholder 2"/>
          <p:cNvSpPr>
            <a:spLocks noGrp="1"/>
          </p:cNvSpPr>
          <p:nvPr>
            <p:ph idx="1"/>
          </p:nvPr>
        </p:nvSpPr>
        <p:spPr>
          <a:xfrm>
            <a:off x="197854" y="1420757"/>
            <a:ext cx="6610891" cy="2536981"/>
          </a:xfrm>
        </p:spPr>
        <p:txBody>
          <a:bodyPr>
            <a:normAutofit/>
          </a:bodyPr>
          <a:lstStyle/>
          <a:p>
            <a:r>
              <a:rPr lang="en-US" b="1" dirty="0">
                <a:solidFill>
                  <a:srgbClr val="C00000"/>
                </a:solidFill>
              </a:rPr>
              <a:t>Examine pre-condition</a:t>
            </a:r>
            <a:r>
              <a:rPr lang="en-US" dirty="0"/>
              <a:t>, and </a:t>
            </a:r>
            <a:r>
              <a:rPr lang="en-US" b="1" dirty="0">
                <a:solidFill>
                  <a:srgbClr val="C00000"/>
                </a:solidFill>
              </a:rPr>
              <a:t>identify</a:t>
            </a:r>
            <a:r>
              <a:rPr lang="en-US" dirty="0">
                <a:solidFill>
                  <a:srgbClr val="C00000"/>
                </a:solidFill>
              </a:rPr>
              <a:t> </a:t>
            </a:r>
            <a:r>
              <a:rPr lang="en-US" dirty="0"/>
              <a:t>equivalence </a:t>
            </a:r>
            <a:r>
              <a:rPr lang="en-US" b="1" dirty="0">
                <a:solidFill>
                  <a:srgbClr val="C00000"/>
                </a:solidFill>
              </a:rPr>
              <a:t>classes</a:t>
            </a:r>
          </a:p>
          <a:p>
            <a:r>
              <a:rPr lang="en-US" b="1" dirty="0">
                <a:solidFill>
                  <a:srgbClr val="C00000"/>
                </a:solidFill>
              </a:rPr>
              <a:t>All possible inputs</a:t>
            </a:r>
            <a:r>
              <a:rPr lang="en-US" dirty="0"/>
              <a:t> such that all classes</a:t>
            </a:r>
            <a:r>
              <a:rPr lang="en-US" b="1" dirty="0">
                <a:solidFill>
                  <a:srgbClr val="C00000"/>
                </a:solidFill>
              </a:rPr>
              <a:t> are covered</a:t>
            </a:r>
          </a:p>
          <a:p>
            <a:r>
              <a:rPr lang="en-US" b="1" dirty="0">
                <a:solidFill>
                  <a:srgbClr val="C00000"/>
                </a:solidFill>
              </a:rPr>
              <a:t>Apply</a:t>
            </a:r>
            <a:r>
              <a:rPr lang="en-US" dirty="0">
                <a:solidFill>
                  <a:srgbClr val="C00000"/>
                </a:solidFill>
              </a:rPr>
              <a:t> </a:t>
            </a:r>
            <a:r>
              <a:rPr lang="en-US" dirty="0"/>
              <a:t>the </a:t>
            </a:r>
            <a:r>
              <a:rPr lang="en-US" b="1" dirty="0">
                <a:solidFill>
                  <a:srgbClr val="C00000"/>
                </a:solidFill>
              </a:rPr>
              <a:t>specification</a:t>
            </a:r>
            <a:r>
              <a:rPr lang="en-US" dirty="0">
                <a:solidFill>
                  <a:srgbClr val="C00000"/>
                </a:solidFill>
              </a:rPr>
              <a:t> </a:t>
            </a:r>
            <a:r>
              <a:rPr lang="en-US" b="1" dirty="0">
                <a:solidFill>
                  <a:srgbClr val="C00000"/>
                </a:solidFill>
              </a:rPr>
              <a:t>to</a:t>
            </a:r>
            <a:r>
              <a:rPr lang="en-US" dirty="0">
                <a:solidFill>
                  <a:srgbClr val="C00000"/>
                </a:solidFill>
              </a:rPr>
              <a:t> </a:t>
            </a:r>
            <a:r>
              <a:rPr lang="en-US" b="1" dirty="0">
                <a:solidFill>
                  <a:srgbClr val="C00000"/>
                </a:solidFill>
              </a:rPr>
              <a:t>input</a:t>
            </a:r>
            <a:r>
              <a:rPr lang="en-US" dirty="0">
                <a:solidFill>
                  <a:srgbClr val="C00000"/>
                </a:solidFill>
              </a:rPr>
              <a:t> </a:t>
            </a:r>
            <a:r>
              <a:rPr lang="en-US" dirty="0"/>
              <a:t>to write down </a:t>
            </a:r>
            <a:r>
              <a:rPr lang="en-US" b="1" dirty="0">
                <a:solidFill>
                  <a:srgbClr val="C00000"/>
                </a:solidFill>
              </a:rPr>
              <a:t>expected output</a:t>
            </a:r>
          </a:p>
        </p:txBody>
      </p:sp>
      <p:sp>
        <p:nvSpPr>
          <p:cNvPr id="6" name="Rectangle 5"/>
          <p:cNvSpPr/>
          <p:nvPr/>
        </p:nvSpPr>
        <p:spPr>
          <a:xfrm>
            <a:off x="197854" y="898572"/>
            <a:ext cx="3036127" cy="46166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a:spAutoFit/>
          </a:bodyPr>
          <a:lstStyle/>
          <a:p>
            <a:r>
              <a:rPr lang="en-US" sz="2400" b="1" dirty="0"/>
              <a:t>Disadvantages</a:t>
            </a:r>
          </a:p>
        </p:txBody>
      </p:sp>
      <p:cxnSp>
        <p:nvCxnSpPr>
          <p:cNvPr id="7" name="Straight Connector 6"/>
          <p:cNvCxnSpPr/>
          <p:nvPr/>
        </p:nvCxnSpPr>
        <p:spPr>
          <a:xfrm>
            <a:off x="2089647" y="1358551"/>
            <a:ext cx="4703040" cy="0"/>
          </a:xfrm>
          <a:prstGeom prst="line">
            <a:avLst/>
          </a:prstGeom>
        </p:spPr>
        <p:style>
          <a:lnRef idx="2">
            <a:schemeClr val="accent6"/>
          </a:lnRef>
          <a:fillRef idx="0">
            <a:schemeClr val="accent6"/>
          </a:fillRef>
          <a:effectRef idx="1">
            <a:schemeClr val="accent6"/>
          </a:effectRef>
          <a:fontRef idx="minor">
            <a:schemeClr val="tx1"/>
          </a:fontRef>
        </p:style>
      </p:cxnSp>
      <p:sp>
        <p:nvSpPr>
          <p:cNvPr id="8" name="Content Placeholder 2"/>
          <p:cNvSpPr txBox="1">
            <a:spLocks/>
          </p:cNvSpPr>
          <p:nvPr/>
        </p:nvSpPr>
        <p:spPr>
          <a:xfrm>
            <a:off x="7005054" y="1420757"/>
            <a:ext cx="5059127" cy="2510955"/>
          </a:xfrm>
          <a:prstGeom prst="rect">
            <a:avLst/>
          </a:prstGeom>
        </p:spPr>
        <p:txBody>
          <a:bodyPr vert="horz" lIns="91440" tIns="45720" rIns="91440" bIns="45720" rtlCol="0">
            <a:noAutofit/>
          </a:bodyPr>
          <a:lstStyle>
            <a:lvl1pPr marL="265113" indent="-265113" algn="just" defTabSz="914400" rtl="0" eaLnBrk="1" latinLnBrk="0" hangingPunct="1">
              <a:lnSpc>
                <a:spcPct val="90000"/>
              </a:lnSpc>
              <a:spcBef>
                <a:spcPts val="1000"/>
              </a:spcBef>
              <a:buClr>
                <a:schemeClr val="accent6"/>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200" b="1" dirty="0">
                <a:solidFill>
                  <a:srgbClr val="C00000"/>
                </a:solidFill>
              </a:rPr>
              <a:t>Test size </a:t>
            </a:r>
            <a:r>
              <a:rPr lang="en-US" sz="2200" dirty="0"/>
              <a:t>will </a:t>
            </a:r>
            <a:r>
              <a:rPr lang="en-US" sz="2200" b="1" dirty="0">
                <a:solidFill>
                  <a:srgbClr val="C00000"/>
                </a:solidFill>
              </a:rPr>
              <a:t>have to be small</a:t>
            </a:r>
          </a:p>
          <a:p>
            <a:r>
              <a:rPr lang="en-US" sz="2200" b="1" dirty="0">
                <a:solidFill>
                  <a:srgbClr val="C00000"/>
                </a:solidFill>
              </a:rPr>
              <a:t>Specifications</a:t>
            </a:r>
            <a:r>
              <a:rPr lang="en-US" sz="2200" dirty="0">
                <a:solidFill>
                  <a:srgbClr val="C00000"/>
                </a:solidFill>
              </a:rPr>
              <a:t> </a:t>
            </a:r>
            <a:r>
              <a:rPr lang="en-US" sz="2200" dirty="0"/>
              <a:t>must be </a:t>
            </a:r>
            <a:r>
              <a:rPr lang="en-US" sz="2200" b="1" dirty="0">
                <a:solidFill>
                  <a:srgbClr val="C00000"/>
                </a:solidFill>
              </a:rPr>
              <a:t>clear</a:t>
            </a:r>
            <a:r>
              <a:rPr lang="en-US" sz="2200" dirty="0"/>
              <a:t>, </a:t>
            </a:r>
            <a:r>
              <a:rPr lang="en-US" sz="2200" b="1" dirty="0">
                <a:solidFill>
                  <a:srgbClr val="C00000"/>
                </a:solidFill>
              </a:rPr>
              <a:t>concise</a:t>
            </a:r>
            <a:r>
              <a:rPr lang="en-US" sz="2200" dirty="0"/>
              <a:t>, and </a:t>
            </a:r>
            <a:r>
              <a:rPr lang="en-US" sz="2200" b="1" dirty="0">
                <a:solidFill>
                  <a:srgbClr val="C00000"/>
                </a:solidFill>
              </a:rPr>
              <a:t>correct</a:t>
            </a:r>
          </a:p>
          <a:p>
            <a:r>
              <a:rPr lang="en-US" sz="2200" dirty="0"/>
              <a:t>May </a:t>
            </a:r>
            <a:r>
              <a:rPr lang="en-US" sz="2200" b="1" dirty="0">
                <a:solidFill>
                  <a:srgbClr val="C00000"/>
                </a:solidFill>
              </a:rPr>
              <a:t>leave</a:t>
            </a:r>
            <a:r>
              <a:rPr lang="en-US" sz="2200" dirty="0">
                <a:solidFill>
                  <a:srgbClr val="C00000"/>
                </a:solidFill>
              </a:rPr>
              <a:t> </a:t>
            </a:r>
            <a:r>
              <a:rPr lang="en-US" sz="2200" dirty="0"/>
              <a:t>many </a:t>
            </a:r>
            <a:r>
              <a:rPr lang="en-US" sz="2200" b="1" dirty="0">
                <a:solidFill>
                  <a:srgbClr val="C00000"/>
                </a:solidFill>
              </a:rPr>
              <a:t>program paths untested</a:t>
            </a:r>
          </a:p>
          <a:p>
            <a:r>
              <a:rPr lang="en-US" sz="2200" b="1" dirty="0">
                <a:solidFill>
                  <a:srgbClr val="C00000"/>
                </a:solidFill>
              </a:rPr>
              <a:t>Weighting</a:t>
            </a:r>
            <a:r>
              <a:rPr lang="en-US" sz="2200" dirty="0">
                <a:solidFill>
                  <a:srgbClr val="C00000"/>
                </a:solidFill>
              </a:rPr>
              <a:t> </a:t>
            </a:r>
            <a:r>
              <a:rPr lang="en-US" sz="2200" dirty="0"/>
              <a:t>of program </a:t>
            </a:r>
            <a:r>
              <a:rPr lang="en-US" sz="2200" b="1" dirty="0">
                <a:solidFill>
                  <a:srgbClr val="C00000"/>
                </a:solidFill>
              </a:rPr>
              <a:t>paths</a:t>
            </a:r>
            <a:r>
              <a:rPr lang="en-US" sz="2200" dirty="0">
                <a:solidFill>
                  <a:srgbClr val="C00000"/>
                </a:solidFill>
              </a:rPr>
              <a:t> </a:t>
            </a:r>
            <a:r>
              <a:rPr lang="en-US" sz="2200" dirty="0"/>
              <a:t>is</a:t>
            </a:r>
            <a:r>
              <a:rPr lang="en-US" sz="2200" b="1" dirty="0">
                <a:solidFill>
                  <a:srgbClr val="C00000"/>
                </a:solidFill>
              </a:rPr>
              <a:t> not possible</a:t>
            </a:r>
          </a:p>
        </p:txBody>
      </p:sp>
      <p:sp>
        <p:nvSpPr>
          <p:cNvPr id="11" name="Rectangle 10"/>
          <p:cNvSpPr/>
          <p:nvPr/>
        </p:nvSpPr>
        <p:spPr>
          <a:xfrm>
            <a:off x="7005054" y="896886"/>
            <a:ext cx="5059127" cy="461665"/>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wrap="square">
            <a:spAutoFit/>
          </a:bodyPr>
          <a:lstStyle/>
          <a:p>
            <a:r>
              <a:rPr lang="en-US" sz="2400" b="1" dirty="0"/>
              <a:t>Test Case Design</a:t>
            </a:r>
          </a:p>
        </p:txBody>
      </p:sp>
      <p:sp>
        <p:nvSpPr>
          <p:cNvPr id="12" name="Vertical Scroll 11"/>
          <p:cNvSpPr/>
          <p:nvPr/>
        </p:nvSpPr>
        <p:spPr>
          <a:xfrm>
            <a:off x="3005638" y="4300383"/>
            <a:ext cx="2293315" cy="1905000"/>
          </a:xfrm>
          <a:prstGeom prst="verticalScroll">
            <a:avLst/>
          </a:prstGeom>
        </p:spPr>
        <p:style>
          <a:lnRef idx="2">
            <a:schemeClr val="accent6"/>
          </a:lnRef>
          <a:fillRef idx="1">
            <a:schemeClr val="lt1"/>
          </a:fillRef>
          <a:effectRef idx="0">
            <a:schemeClr val="accent6"/>
          </a:effectRef>
          <a:fontRef idx="minor">
            <a:schemeClr val="dk1"/>
          </a:fontRef>
        </p:style>
        <p:txBody>
          <a:bodyPr rtlCol="0" anchor="ctr"/>
          <a:lstStyle/>
          <a:p>
            <a:r>
              <a:rPr lang="en-US" dirty="0"/>
              <a:t>Specification</a:t>
            </a:r>
          </a:p>
          <a:p>
            <a:r>
              <a:rPr lang="en-US" dirty="0"/>
              <a:t>Operation op</a:t>
            </a:r>
          </a:p>
          <a:p>
            <a:r>
              <a:rPr lang="en-US" dirty="0"/>
              <a:t>Pre: X</a:t>
            </a:r>
          </a:p>
          <a:p>
            <a:r>
              <a:rPr lang="en-US" dirty="0"/>
              <a:t>Post: Y</a:t>
            </a:r>
          </a:p>
          <a:p>
            <a:endParaRPr lang="en-US" dirty="0"/>
          </a:p>
        </p:txBody>
      </p:sp>
      <p:sp>
        <p:nvSpPr>
          <p:cNvPr id="13" name="Vertical Scroll 12"/>
          <p:cNvSpPr/>
          <p:nvPr/>
        </p:nvSpPr>
        <p:spPr>
          <a:xfrm>
            <a:off x="9219536" y="3805084"/>
            <a:ext cx="2427368" cy="2666999"/>
          </a:xfrm>
          <a:prstGeom prst="verticalScroll">
            <a:avLst/>
          </a:prstGeom>
        </p:spPr>
        <p:style>
          <a:lnRef idx="2">
            <a:schemeClr val="accent6"/>
          </a:lnRef>
          <a:fillRef idx="1">
            <a:schemeClr val="lt1"/>
          </a:fillRef>
          <a:effectRef idx="0">
            <a:schemeClr val="accent6"/>
          </a:effectRef>
          <a:fontRef idx="minor">
            <a:schemeClr val="dk1"/>
          </a:fontRef>
        </p:style>
        <p:txBody>
          <a:bodyPr rtlCol="0" anchor="ctr"/>
          <a:lstStyle/>
          <a:p>
            <a:r>
              <a:rPr lang="en-US" dirty="0"/>
              <a:t>Test Case 1</a:t>
            </a:r>
          </a:p>
          <a:p>
            <a:r>
              <a:rPr lang="en-US" dirty="0"/>
              <a:t>Input: x1 (sat. X)</a:t>
            </a:r>
          </a:p>
          <a:p>
            <a:r>
              <a:rPr lang="en-US" dirty="0"/>
              <a:t>Exp. Output: y2</a:t>
            </a:r>
          </a:p>
          <a:p>
            <a:endParaRPr lang="en-US" dirty="0"/>
          </a:p>
          <a:p>
            <a:r>
              <a:rPr lang="en-US" dirty="0"/>
              <a:t>Test Case 2</a:t>
            </a:r>
          </a:p>
          <a:p>
            <a:r>
              <a:rPr lang="en-US" dirty="0"/>
              <a:t>Input: x2 (sat. X)</a:t>
            </a:r>
          </a:p>
          <a:p>
            <a:r>
              <a:rPr lang="en-US" dirty="0"/>
              <a:t>Exp. Output: y2</a:t>
            </a:r>
          </a:p>
        </p:txBody>
      </p:sp>
      <p:sp>
        <p:nvSpPr>
          <p:cNvPr id="14" name="Rectangle 13"/>
          <p:cNvSpPr/>
          <p:nvPr/>
        </p:nvSpPr>
        <p:spPr>
          <a:xfrm>
            <a:off x="6244019" y="4686189"/>
            <a:ext cx="1981200" cy="114485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100" b="1" dirty="0"/>
              <a:t>Specification-</a:t>
            </a:r>
          </a:p>
          <a:p>
            <a:pPr algn="ctr"/>
            <a:r>
              <a:rPr lang="en-US" sz="2100" b="1" dirty="0"/>
              <a:t>Based Test Case</a:t>
            </a:r>
          </a:p>
          <a:p>
            <a:pPr algn="ctr"/>
            <a:r>
              <a:rPr lang="en-US" sz="2100" b="1" dirty="0"/>
              <a:t>Design</a:t>
            </a:r>
          </a:p>
        </p:txBody>
      </p:sp>
      <p:sp>
        <p:nvSpPr>
          <p:cNvPr id="15" name="Right Arrow 14"/>
          <p:cNvSpPr/>
          <p:nvPr/>
        </p:nvSpPr>
        <p:spPr>
          <a:xfrm>
            <a:off x="5343823" y="5024283"/>
            <a:ext cx="720183" cy="457200"/>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6" name="Right Arrow 15"/>
          <p:cNvSpPr/>
          <p:nvPr/>
        </p:nvSpPr>
        <p:spPr>
          <a:xfrm>
            <a:off x="8491919" y="5024283"/>
            <a:ext cx="720183" cy="457200"/>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20" name="Straight Connector 19"/>
          <p:cNvCxnSpPr/>
          <p:nvPr/>
        </p:nvCxnSpPr>
        <p:spPr>
          <a:xfrm>
            <a:off x="6908761" y="896886"/>
            <a:ext cx="0" cy="2746427"/>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53441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22" presetClass="entr" presetSubtype="8" fill="hold" nodeType="withEffect">
                                  <p:stCondLst>
                                    <p:cond delay="0"/>
                                  </p:stCondLst>
                                  <p:childTnLst>
                                    <p:set>
                                      <p:cBhvr>
                                        <p:cTn id="8" dur="1" fill="hold">
                                          <p:stCondLst>
                                            <p:cond delay="0"/>
                                          </p:stCondLst>
                                        </p:cTn>
                                        <p:tgtEl>
                                          <p:spTgt spid="7"/>
                                        </p:tgtEl>
                                        <p:attrNameLst>
                                          <p:attrName>style.visibility</p:attrName>
                                        </p:attrNameLst>
                                      </p:cBhvr>
                                      <p:to>
                                        <p:strVal val="visible"/>
                                      </p:to>
                                    </p:set>
                                    <p:animEffect transition="in" filter="wipe(left)">
                                      <p:cBhvr>
                                        <p:cTn id="9" dur="500"/>
                                        <p:tgtEl>
                                          <p:spTgt spid="7"/>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nodeType="clickEffect">
                                  <p:stCondLst>
                                    <p:cond delay="0"/>
                                  </p:stCondLst>
                                  <p:childTnLst>
                                    <p:set>
                                      <p:cBhvr>
                                        <p:cTn id="25" dur="1" fill="hold">
                                          <p:stCondLst>
                                            <p:cond delay="0"/>
                                          </p:stCondLst>
                                        </p:cTn>
                                        <p:tgtEl>
                                          <p:spTgt spid="20"/>
                                        </p:tgtEl>
                                        <p:attrNameLst>
                                          <p:attrName>style.visibility</p:attrName>
                                        </p:attrNameLst>
                                      </p:cBhvr>
                                      <p:to>
                                        <p:strVal val="visible"/>
                                      </p:to>
                                    </p:set>
                                    <p:animEffect transition="in" filter="wipe(up)">
                                      <p:cBhvr>
                                        <p:cTn id="26" dur="500"/>
                                        <p:tgtEl>
                                          <p:spTgt spid="20"/>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2"/>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grpId="0" nodeType="clickEffect">
                                  <p:stCondLst>
                                    <p:cond delay="0"/>
                                  </p:stCondLst>
                                  <p:childTnLst>
                                    <p:set>
                                      <p:cBhvr>
                                        <p:cTn id="54" dur="1" fill="hold">
                                          <p:stCondLst>
                                            <p:cond delay="0"/>
                                          </p:stCondLst>
                                        </p:cTn>
                                        <p:tgtEl>
                                          <p:spTgt spid="15"/>
                                        </p:tgtEl>
                                        <p:attrNameLst>
                                          <p:attrName>style.visibility</p:attrName>
                                        </p:attrNameLst>
                                      </p:cBhvr>
                                      <p:to>
                                        <p:strVal val="visible"/>
                                      </p:to>
                                    </p:set>
                                    <p:animEffect transition="in" filter="wipe(left)">
                                      <p:cBhvr>
                                        <p:cTn id="55" dur="500"/>
                                        <p:tgtEl>
                                          <p:spTgt spid="15"/>
                                        </p:tgtEl>
                                      </p:cBhvr>
                                    </p:animEffec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grpId="0" nodeType="clickEffect">
                                  <p:stCondLst>
                                    <p:cond delay="0"/>
                                  </p:stCondLst>
                                  <p:childTnLst>
                                    <p:set>
                                      <p:cBhvr>
                                        <p:cTn id="59" dur="1" fill="hold">
                                          <p:stCondLst>
                                            <p:cond delay="0"/>
                                          </p:stCondLst>
                                        </p:cTn>
                                        <p:tgtEl>
                                          <p:spTgt spid="14"/>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22" presetClass="entr" presetSubtype="8" fill="hold" grpId="0" nodeType="clickEffect">
                                  <p:stCondLst>
                                    <p:cond delay="0"/>
                                  </p:stCondLst>
                                  <p:childTnLst>
                                    <p:set>
                                      <p:cBhvr>
                                        <p:cTn id="63" dur="1" fill="hold">
                                          <p:stCondLst>
                                            <p:cond delay="0"/>
                                          </p:stCondLst>
                                        </p:cTn>
                                        <p:tgtEl>
                                          <p:spTgt spid="16"/>
                                        </p:tgtEl>
                                        <p:attrNameLst>
                                          <p:attrName>style.visibility</p:attrName>
                                        </p:attrNameLst>
                                      </p:cBhvr>
                                      <p:to>
                                        <p:strVal val="visible"/>
                                      </p:to>
                                    </p:set>
                                    <p:animEffect transition="in" filter="wipe(left)">
                                      <p:cBhvr>
                                        <p:cTn id="64" dur="500"/>
                                        <p:tgtEl>
                                          <p:spTgt spid="16"/>
                                        </p:tgtEl>
                                      </p:cBhvr>
                                    </p:animEffec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P spid="6" grpId="0" animBg="1"/>
      <p:bldP spid="8" grpId="0" build="p"/>
      <p:bldP spid="11" grpId="0" animBg="1"/>
      <p:bldP spid="12" grpId="0" animBg="1"/>
      <p:bldP spid="13" grpId="0" animBg="1"/>
      <p:bldP spid="14" grpId="0" animBg="1"/>
      <p:bldP spid="15" grpId="0" animBg="1"/>
      <p:bldP spid="16"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Black Box Testing Cont.</a:t>
            </a:r>
          </a:p>
        </p:txBody>
      </p:sp>
      <p:sp>
        <p:nvSpPr>
          <p:cNvPr id="3" name="Content Placeholder 2"/>
          <p:cNvSpPr>
            <a:spLocks noGrp="1"/>
          </p:cNvSpPr>
          <p:nvPr>
            <p:ph idx="1"/>
          </p:nvPr>
        </p:nvSpPr>
        <p:spPr>
          <a:xfrm>
            <a:off x="131180" y="863445"/>
            <a:ext cx="11929641" cy="1658530"/>
          </a:xfrm>
        </p:spPr>
        <p:txBody>
          <a:bodyPr/>
          <a:lstStyle/>
          <a:p>
            <a:r>
              <a:rPr lang="en-US" b="1" dirty="0">
                <a:solidFill>
                  <a:srgbClr val="C00000"/>
                </a:solidFill>
              </a:rPr>
              <a:t>Exhausting testing </a:t>
            </a:r>
            <a:r>
              <a:rPr lang="en-US" dirty="0"/>
              <a:t>is </a:t>
            </a:r>
            <a:r>
              <a:rPr lang="en-US" dirty="0">
                <a:solidFill>
                  <a:srgbClr val="C00000"/>
                </a:solidFill>
              </a:rPr>
              <a:t>not always possible </a:t>
            </a:r>
            <a:r>
              <a:rPr lang="en-US" dirty="0"/>
              <a:t>when there is </a:t>
            </a:r>
            <a:r>
              <a:rPr lang="en-US" b="1" dirty="0">
                <a:solidFill>
                  <a:srgbClr val="C00000"/>
                </a:solidFill>
              </a:rPr>
              <a:t>a large set of input combinations</a:t>
            </a:r>
            <a:r>
              <a:rPr lang="en-US" dirty="0"/>
              <a:t>,  because of </a:t>
            </a:r>
            <a:r>
              <a:rPr lang="en-US" b="1" dirty="0">
                <a:solidFill>
                  <a:srgbClr val="C00000"/>
                </a:solidFill>
              </a:rPr>
              <a:t>budget</a:t>
            </a:r>
            <a:r>
              <a:rPr lang="en-US" dirty="0"/>
              <a:t> and </a:t>
            </a:r>
            <a:r>
              <a:rPr lang="en-US" b="1" dirty="0">
                <a:solidFill>
                  <a:srgbClr val="C00000"/>
                </a:solidFill>
              </a:rPr>
              <a:t>time</a:t>
            </a:r>
            <a:r>
              <a:rPr lang="en-US" dirty="0"/>
              <a:t> </a:t>
            </a:r>
            <a:r>
              <a:rPr lang="en-US" dirty="0">
                <a:solidFill>
                  <a:srgbClr val="C00000"/>
                </a:solidFill>
              </a:rPr>
              <a:t>constraint</a:t>
            </a:r>
            <a:r>
              <a:rPr lang="en-US" dirty="0"/>
              <a:t>.</a:t>
            </a:r>
          </a:p>
          <a:p>
            <a:r>
              <a:rPr lang="en-US" dirty="0"/>
              <a:t>The </a:t>
            </a:r>
            <a:r>
              <a:rPr lang="en-US" dirty="0">
                <a:solidFill>
                  <a:srgbClr val="C00000"/>
                </a:solidFill>
              </a:rPr>
              <a:t>special techniques </a:t>
            </a:r>
            <a:r>
              <a:rPr lang="en-US" dirty="0"/>
              <a:t>are needed which </a:t>
            </a:r>
            <a:r>
              <a:rPr lang="en-US" b="1" dirty="0">
                <a:solidFill>
                  <a:srgbClr val="C00000"/>
                </a:solidFill>
              </a:rPr>
              <a:t>select test-cases smartly </a:t>
            </a:r>
            <a:r>
              <a:rPr lang="en-US" dirty="0"/>
              <a:t>from the </a:t>
            </a:r>
            <a:r>
              <a:rPr lang="en-US" b="1" dirty="0">
                <a:solidFill>
                  <a:srgbClr val="C00000"/>
                </a:solidFill>
              </a:rPr>
              <a:t>all combination of test-cases </a:t>
            </a:r>
            <a:r>
              <a:rPr lang="en-US" dirty="0"/>
              <a:t>in such a way that </a:t>
            </a:r>
            <a:r>
              <a:rPr lang="en-US" dirty="0">
                <a:solidFill>
                  <a:srgbClr val="C00000"/>
                </a:solidFill>
              </a:rPr>
              <a:t>all scenarios are covered</a:t>
            </a:r>
            <a:endParaRPr lang="en-US" dirty="0"/>
          </a:p>
        </p:txBody>
      </p:sp>
      <p:pic>
        <p:nvPicPr>
          <p:cNvPr id="9" name="Picture 8"/>
          <p:cNvPicPr>
            <a:picLocks noChangeAspect="1"/>
          </p:cNvPicPr>
          <p:nvPr/>
        </p:nvPicPr>
        <p:blipFill rotWithShape="1">
          <a:blip r:embed="rId2">
            <a:duotone>
              <a:schemeClr val="accent6">
                <a:shade val="45000"/>
                <a:satMod val="135000"/>
              </a:schemeClr>
              <a:prstClr val="white"/>
            </a:duotone>
            <a:extLst>
              <a:ext uri="{28A0092B-C50C-407E-A947-70E740481C1C}">
                <a14:useLocalDpi xmlns:a14="http://schemas.microsoft.com/office/drawing/2010/main" val="0"/>
              </a:ext>
            </a:extLst>
          </a:blip>
          <a:srcRect l="11216" r="10272"/>
          <a:stretch/>
        </p:blipFill>
        <p:spPr>
          <a:xfrm rot="4966566">
            <a:off x="10149113" y="3384830"/>
            <a:ext cx="1600200" cy="2038172"/>
          </a:xfrm>
          <a:prstGeom prst="rect">
            <a:avLst/>
          </a:prstGeom>
        </p:spPr>
      </p:pic>
      <p:sp>
        <p:nvSpPr>
          <p:cNvPr id="10" name="Rectangle 9"/>
          <p:cNvSpPr/>
          <p:nvPr/>
        </p:nvSpPr>
        <p:spPr>
          <a:xfrm>
            <a:off x="131180" y="2592251"/>
            <a:ext cx="3254417" cy="461665"/>
          </a:xfrm>
          <a:prstGeom prst="rect">
            <a:avLst/>
          </a:prstGeom>
        </p:spPr>
        <p:txBody>
          <a:bodyPr wrap="square">
            <a:spAutoFit/>
          </a:bodyPr>
          <a:lstStyle/>
          <a:p>
            <a:r>
              <a:rPr lang="en-US" sz="2400" b="1" dirty="0"/>
              <a:t>Two techniques are used</a:t>
            </a:r>
            <a:endParaRPr lang="en-US" sz="2400" dirty="0"/>
          </a:p>
        </p:txBody>
      </p:sp>
      <p:cxnSp>
        <p:nvCxnSpPr>
          <p:cNvPr id="11" name="Straight Connector 10"/>
          <p:cNvCxnSpPr>
            <a:stCxn id="10" idx="3"/>
          </p:cNvCxnSpPr>
          <p:nvPr/>
        </p:nvCxnSpPr>
        <p:spPr>
          <a:xfrm>
            <a:off x="3385597" y="2823084"/>
            <a:ext cx="856059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12" name="Group 11"/>
          <p:cNvGrpSpPr/>
          <p:nvPr/>
        </p:nvGrpSpPr>
        <p:grpSpPr>
          <a:xfrm>
            <a:off x="473980" y="3121575"/>
            <a:ext cx="3744053" cy="461665"/>
            <a:chOff x="688300" y="4331466"/>
            <a:chExt cx="3744053" cy="461665"/>
          </a:xfrm>
        </p:grpSpPr>
        <p:sp>
          <p:nvSpPr>
            <p:cNvPr id="13" name="Rectangle 12"/>
            <p:cNvSpPr/>
            <p:nvPr/>
          </p:nvSpPr>
          <p:spPr>
            <a:xfrm>
              <a:off x="1109215" y="4331466"/>
              <a:ext cx="3323138" cy="461665"/>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2400" dirty="0"/>
                <a:t>Equivalence Partitioning</a:t>
              </a:r>
            </a:p>
          </p:txBody>
        </p:sp>
        <p:sp>
          <p:nvSpPr>
            <p:cNvPr id="14" name="Rectangle 13"/>
            <p:cNvSpPr/>
            <p:nvPr/>
          </p:nvSpPr>
          <p:spPr>
            <a:xfrm>
              <a:off x="688300" y="4331467"/>
              <a:ext cx="420914" cy="4616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t>1</a:t>
              </a:r>
            </a:p>
          </p:txBody>
        </p:sp>
      </p:grpSp>
      <p:grpSp>
        <p:nvGrpSpPr>
          <p:cNvPr id="15" name="Group 14"/>
          <p:cNvGrpSpPr/>
          <p:nvPr/>
        </p:nvGrpSpPr>
        <p:grpSpPr>
          <a:xfrm>
            <a:off x="4378234" y="3121575"/>
            <a:ext cx="5056658" cy="461665"/>
            <a:chOff x="688300" y="4863407"/>
            <a:chExt cx="5056658" cy="461665"/>
          </a:xfrm>
        </p:grpSpPr>
        <p:sp>
          <p:nvSpPr>
            <p:cNvPr id="16" name="Rectangle 15"/>
            <p:cNvSpPr/>
            <p:nvPr/>
          </p:nvSpPr>
          <p:spPr>
            <a:xfrm>
              <a:off x="1109214" y="4863407"/>
              <a:ext cx="4635744" cy="461665"/>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2400" dirty="0"/>
                <a:t>Boundary Value Analysis (BVA)</a:t>
              </a:r>
            </a:p>
          </p:txBody>
        </p:sp>
        <p:sp>
          <p:nvSpPr>
            <p:cNvPr id="17" name="Rectangle 16"/>
            <p:cNvSpPr/>
            <p:nvPr/>
          </p:nvSpPr>
          <p:spPr>
            <a:xfrm>
              <a:off x="688300" y="4863408"/>
              <a:ext cx="420914" cy="4616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t>2</a:t>
              </a:r>
            </a:p>
          </p:txBody>
        </p:sp>
      </p:grpSp>
      <p:sp>
        <p:nvSpPr>
          <p:cNvPr id="22" name="Content Placeholder 2"/>
          <p:cNvSpPr txBox="1">
            <a:spLocks/>
          </p:cNvSpPr>
          <p:nvPr/>
        </p:nvSpPr>
        <p:spPr>
          <a:xfrm>
            <a:off x="131181" y="4403916"/>
            <a:ext cx="9303711" cy="2114872"/>
          </a:xfrm>
          <a:prstGeom prst="rect">
            <a:avLst/>
          </a:prstGeom>
        </p:spPr>
        <p:txBody>
          <a:bodyPr vert="horz" lIns="91440" tIns="45720" rIns="91440" bIns="45720" rtlCol="0">
            <a:normAutofit/>
          </a:bodyPr>
          <a:lstStyle>
            <a:lvl1pPr marL="265113" indent="-265113" algn="just" defTabSz="914400" rtl="0" eaLnBrk="1" latinLnBrk="0" hangingPunct="1">
              <a:lnSpc>
                <a:spcPct val="90000"/>
              </a:lnSpc>
              <a:spcBef>
                <a:spcPts val="1000"/>
              </a:spcBef>
              <a:buClr>
                <a:schemeClr val="accent6"/>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solidFill>
                  <a:srgbClr val="C00000"/>
                </a:solidFill>
              </a:rPr>
              <a:t>Input data </a:t>
            </a:r>
            <a:r>
              <a:rPr lang="en-US" dirty="0"/>
              <a:t>for a program unit usually </a:t>
            </a:r>
            <a:r>
              <a:rPr lang="en-US" b="1" dirty="0">
                <a:solidFill>
                  <a:srgbClr val="C00000"/>
                </a:solidFill>
              </a:rPr>
              <a:t>falls into</a:t>
            </a:r>
            <a:r>
              <a:rPr lang="en-US" dirty="0"/>
              <a:t> a </a:t>
            </a:r>
            <a:r>
              <a:rPr lang="en-US" b="1" dirty="0">
                <a:solidFill>
                  <a:srgbClr val="C00000"/>
                </a:solidFill>
              </a:rPr>
              <a:t>number of partitions</a:t>
            </a:r>
            <a:r>
              <a:rPr lang="en-US" dirty="0"/>
              <a:t>, e.g. all negative integers, zero, all positive numbers</a:t>
            </a:r>
          </a:p>
          <a:p>
            <a:r>
              <a:rPr lang="en-US" b="1" dirty="0">
                <a:solidFill>
                  <a:srgbClr val="C00000"/>
                </a:solidFill>
              </a:rPr>
              <a:t>Each partition</a:t>
            </a:r>
            <a:r>
              <a:rPr lang="en-US" dirty="0"/>
              <a:t> of input data </a:t>
            </a:r>
            <a:r>
              <a:rPr lang="en-US" b="1" dirty="0">
                <a:solidFill>
                  <a:srgbClr val="C00000"/>
                </a:solidFill>
              </a:rPr>
              <a:t>makes the program</a:t>
            </a:r>
            <a:r>
              <a:rPr lang="en-US" dirty="0"/>
              <a:t> </a:t>
            </a:r>
            <a:r>
              <a:rPr lang="en-US" b="1" dirty="0">
                <a:solidFill>
                  <a:srgbClr val="C00000"/>
                </a:solidFill>
              </a:rPr>
              <a:t>behave</a:t>
            </a:r>
            <a:r>
              <a:rPr lang="en-US" dirty="0">
                <a:solidFill>
                  <a:srgbClr val="C00000"/>
                </a:solidFill>
              </a:rPr>
              <a:t> </a:t>
            </a:r>
            <a:r>
              <a:rPr lang="en-US" dirty="0"/>
              <a:t>in a </a:t>
            </a:r>
            <a:r>
              <a:rPr lang="en-US" b="1" dirty="0">
                <a:solidFill>
                  <a:srgbClr val="C00000"/>
                </a:solidFill>
              </a:rPr>
              <a:t>similar way</a:t>
            </a:r>
          </a:p>
          <a:p>
            <a:r>
              <a:rPr lang="en-US" b="1" dirty="0">
                <a:solidFill>
                  <a:srgbClr val="C00000"/>
                </a:solidFill>
              </a:rPr>
              <a:t>Two test cases</a:t>
            </a:r>
            <a:r>
              <a:rPr lang="en-US" dirty="0"/>
              <a:t> based on members from the </a:t>
            </a:r>
            <a:r>
              <a:rPr lang="en-US" b="1" dirty="0">
                <a:solidFill>
                  <a:srgbClr val="C00000"/>
                </a:solidFill>
              </a:rPr>
              <a:t>same partition</a:t>
            </a:r>
            <a:r>
              <a:rPr lang="en-US" dirty="0"/>
              <a:t> is likely to</a:t>
            </a:r>
            <a:r>
              <a:rPr lang="en-US" b="1" dirty="0">
                <a:solidFill>
                  <a:srgbClr val="C00000"/>
                </a:solidFill>
              </a:rPr>
              <a:t> reveal the same bugs</a:t>
            </a:r>
          </a:p>
        </p:txBody>
      </p:sp>
      <p:sp>
        <p:nvSpPr>
          <p:cNvPr id="23" name="Rectangle 22"/>
          <p:cNvSpPr/>
          <p:nvPr/>
        </p:nvSpPr>
        <p:spPr>
          <a:xfrm>
            <a:off x="131180" y="3881730"/>
            <a:ext cx="3791891" cy="46166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a:spAutoFit/>
          </a:bodyPr>
          <a:lstStyle/>
          <a:p>
            <a:r>
              <a:rPr lang="en-US" sz="2400" b="1" dirty="0"/>
              <a:t>Equivalence Partitioning</a:t>
            </a:r>
          </a:p>
        </p:txBody>
      </p:sp>
      <p:cxnSp>
        <p:nvCxnSpPr>
          <p:cNvPr id="24" name="Straight Connector 23"/>
          <p:cNvCxnSpPr/>
          <p:nvPr/>
        </p:nvCxnSpPr>
        <p:spPr>
          <a:xfrm>
            <a:off x="2022973" y="4341709"/>
            <a:ext cx="7411919" cy="0"/>
          </a:xfrm>
          <a:prstGeom prst="line">
            <a:avLst/>
          </a:prstGeom>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val="40658957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3"/>
                                        </p:tgtEl>
                                        <p:attrNameLst>
                                          <p:attrName>style.visibility</p:attrName>
                                        </p:attrNameLst>
                                      </p:cBhvr>
                                      <p:to>
                                        <p:strVal val="visible"/>
                                      </p:to>
                                    </p:set>
                                  </p:childTnLst>
                                </p:cTn>
                              </p:par>
                              <p:par>
                                <p:cTn id="29" presetID="22" presetClass="entr" presetSubtype="8" fill="hold" nodeType="withEffect">
                                  <p:stCondLst>
                                    <p:cond delay="0"/>
                                  </p:stCondLst>
                                  <p:childTnLst>
                                    <p:set>
                                      <p:cBhvr>
                                        <p:cTn id="30" dur="1" fill="hold">
                                          <p:stCondLst>
                                            <p:cond delay="0"/>
                                          </p:stCondLst>
                                        </p:cTn>
                                        <p:tgtEl>
                                          <p:spTgt spid="24"/>
                                        </p:tgtEl>
                                        <p:attrNameLst>
                                          <p:attrName>style.visibility</p:attrName>
                                        </p:attrNameLst>
                                      </p:cBhvr>
                                      <p:to>
                                        <p:strVal val="visible"/>
                                      </p:to>
                                    </p:set>
                                    <p:animEffect transition="in" filter="wipe(left)">
                                      <p:cBhvr>
                                        <p:cTn id="31" dur="500"/>
                                        <p:tgtEl>
                                          <p:spTgt spid="24"/>
                                        </p:tgtEl>
                                      </p:cBhvr>
                                    </p:animEffec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22">
                                            <p:txEl>
                                              <p:pRg st="0" end="0"/>
                                            </p:txEl>
                                          </p:spTgt>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22">
                                            <p:txEl>
                                              <p:pRg st="1" end="1"/>
                                            </p:txEl>
                                          </p:spTgt>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2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0" grpId="0"/>
      <p:bldP spid="22" grpId="0" build="p"/>
      <p:bldP spid="23"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Equivalence Partitioning (</a:t>
            </a:r>
            <a:r>
              <a:rPr lang="en-US" dirty="0"/>
              <a:t>Black Box Testing)</a:t>
            </a:r>
          </a:p>
        </p:txBody>
      </p:sp>
      <p:sp>
        <p:nvSpPr>
          <p:cNvPr id="4" name="Rectangle 3"/>
          <p:cNvSpPr/>
          <p:nvPr/>
        </p:nvSpPr>
        <p:spPr>
          <a:xfrm>
            <a:off x="125361" y="889820"/>
            <a:ext cx="11865078" cy="830997"/>
          </a:xfrm>
          <a:prstGeom prst="rect">
            <a:avLst/>
          </a:prstGeom>
          <a:ln>
            <a:solidFill>
              <a:schemeClr val="bg1">
                <a:lumMod val="85000"/>
              </a:schemeClr>
            </a:solidFill>
          </a:ln>
        </p:spPr>
        <p:txBody>
          <a:bodyPr wrap="square">
            <a:spAutoFit/>
          </a:bodyPr>
          <a:lstStyle/>
          <a:p>
            <a:pPr algn="ctr"/>
            <a:r>
              <a:rPr lang="en-US" sz="2400" dirty="0"/>
              <a:t>By </a:t>
            </a:r>
            <a:r>
              <a:rPr lang="en-US" sz="2400" b="1" dirty="0">
                <a:solidFill>
                  <a:srgbClr val="C00000"/>
                </a:solidFill>
              </a:rPr>
              <a:t>identifying</a:t>
            </a:r>
            <a:r>
              <a:rPr lang="en-US" sz="2400" dirty="0">
                <a:solidFill>
                  <a:srgbClr val="C00000"/>
                </a:solidFill>
              </a:rPr>
              <a:t> </a:t>
            </a:r>
            <a:r>
              <a:rPr lang="en-US" sz="2400" dirty="0"/>
              <a:t>and </a:t>
            </a:r>
            <a:r>
              <a:rPr lang="en-US" sz="2400" b="1" dirty="0">
                <a:solidFill>
                  <a:srgbClr val="C00000"/>
                </a:solidFill>
              </a:rPr>
              <a:t>testing</a:t>
            </a:r>
            <a:r>
              <a:rPr lang="en-US" sz="2400" dirty="0">
                <a:solidFill>
                  <a:srgbClr val="C00000"/>
                </a:solidFill>
              </a:rPr>
              <a:t> </a:t>
            </a:r>
            <a:r>
              <a:rPr lang="en-US" sz="2400" i="1" dirty="0">
                <a:solidFill>
                  <a:srgbClr val="C00000"/>
                </a:solidFill>
              </a:rPr>
              <a:t>one member of each partition</a:t>
            </a:r>
            <a:r>
              <a:rPr lang="en-US" sz="2400" dirty="0"/>
              <a:t> we gain </a:t>
            </a:r>
            <a:r>
              <a:rPr lang="en-US" sz="2400" b="1" i="1" dirty="0">
                <a:solidFill>
                  <a:srgbClr val="C00000"/>
                </a:solidFill>
              </a:rPr>
              <a:t>'good'</a:t>
            </a:r>
            <a:r>
              <a:rPr lang="en-US" sz="2400" dirty="0"/>
              <a:t> coverage with </a:t>
            </a:r>
            <a:r>
              <a:rPr lang="en-US" sz="2400" b="1" i="1" dirty="0">
                <a:solidFill>
                  <a:srgbClr val="C00000"/>
                </a:solidFill>
              </a:rPr>
              <a:t>'small'</a:t>
            </a:r>
            <a:r>
              <a:rPr lang="en-US" sz="2400" dirty="0"/>
              <a:t> number of test cases</a:t>
            </a:r>
          </a:p>
        </p:txBody>
      </p:sp>
      <p:sp>
        <p:nvSpPr>
          <p:cNvPr id="5" name="Rectangle 4"/>
          <p:cNvSpPr/>
          <p:nvPr/>
        </p:nvSpPr>
        <p:spPr>
          <a:xfrm>
            <a:off x="125361" y="1843689"/>
            <a:ext cx="11865078" cy="461665"/>
          </a:xfrm>
          <a:prstGeom prst="rect">
            <a:avLst/>
          </a:prstGeom>
          <a:ln>
            <a:solidFill>
              <a:schemeClr val="bg1">
                <a:lumMod val="85000"/>
              </a:schemeClr>
            </a:solidFill>
          </a:ln>
        </p:spPr>
        <p:txBody>
          <a:bodyPr wrap="square">
            <a:spAutoFit/>
          </a:bodyPr>
          <a:lstStyle/>
          <a:p>
            <a:pPr algn="ctr"/>
            <a:r>
              <a:rPr lang="en-US" sz="2400" b="1" dirty="0">
                <a:solidFill>
                  <a:srgbClr val="C00000"/>
                </a:solidFill>
              </a:rPr>
              <a:t>Testing one member </a:t>
            </a:r>
            <a:r>
              <a:rPr lang="en-US" sz="2400" dirty="0"/>
              <a:t>of a </a:t>
            </a:r>
            <a:r>
              <a:rPr lang="en-US" sz="2400" b="1" dirty="0">
                <a:solidFill>
                  <a:srgbClr val="C00000"/>
                </a:solidFill>
              </a:rPr>
              <a:t>partition</a:t>
            </a:r>
            <a:r>
              <a:rPr lang="en-US" sz="2400" dirty="0">
                <a:solidFill>
                  <a:srgbClr val="C00000"/>
                </a:solidFill>
              </a:rPr>
              <a:t> </a:t>
            </a:r>
            <a:r>
              <a:rPr lang="en-US" sz="2400" dirty="0"/>
              <a:t>should </a:t>
            </a:r>
            <a:r>
              <a:rPr lang="en-US" sz="2400" b="1" dirty="0">
                <a:solidFill>
                  <a:srgbClr val="C00000"/>
                </a:solidFill>
              </a:rPr>
              <a:t>be as good as testing any member</a:t>
            </a:r>
            <a:r>
              <a:rPr lang="en-US" sz="2400" dirty="0"/>
              <a:t> of the partition</a:t>
            </a:r>
          </a:p>
        </p:txBody>
      </p:sp>
      <p:sp>
        <p:nvSpPr>
          <p:cNvPr id="6" name="Rectangle 5"/>
          <p:cNvSpPr/>
          <p:nvPr/>
        </p:nvSpPr>
        <p:spPr>
          <a:xfrm>
            <a:off x="131180" y="2828219"/>
            <a:ext cx="4485065" cy="461665"/>
          </a:xfrm>
          <a:prstGeom prst="rect">
            <a:avLst/>
          </a:prstGeom>
        </p:spPr>
        <p:txBody>
          <a:bodyPr wrap="square">
            <a:spAutoFit/>
          </a:bodyPr>
          <a:lstStyle/>
          <a:p>
            <a:r>
              <a:rPr lang="en-US" sz="2400" b="1" dirty="0"/>
              <a:t>Example - Equivalence Partitioning</a:t>
            </a:r>
          </a:p>
        </p:txBody>
      </p:sp>
      <p:cxnSp>
        <p:nvCxnSpPr>
          <p:cNvPr id="7" name="Straight Connector 6"/>
          <p:cNvCxnSpPr>
            <a:stCxn id="6" idx="3"/>
          </p:cNvCxnSpPr>
          <p:nvPr/>
        </p:nvCxnSpPr>
        <p:spPr>
          <a:xfrm>
            <a:off x="4616245" y="3059052"/>
            <a:ext cx="732994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 name="Content Placeholder 2"/>
          <p:cNvSpPr txBox="1">
            <a:spLocks/>
          </p:cNvSpPr>
          <p:nvPr/>
        </p:nvSpPr>
        <p:spPr>
          <a:xfrm>
            <a:off x="125362" y="3478566"/>
            <a:ext cx="6776884" cy="1872051"/>
          </a:xfrm>
          <a:prstGeom prst="rect">
            <a:avLst/>
          </a:prstGeom>
        </p:spPr>
        <p:txBody>
          <a:bodyPr vert="horz" lIns="91440" tIns="45720" rIns="91440" bIns="45720" rtlCol="0">
            <a:normAutofit/>
          </a:bodyPr>
          <a:lstStyle>
            <a:lvl1pPr marL="265113" indent="-265113" algn="just" defTabSz="914400" rtl="0" eaLnBrk="1" latinLnBrk="0" hangingPunct="1">
              <a:lnSpc>
                <a:spcPct val="90000"/>
              </a:lnSpc>
              <a:spcBef>
                <a:spcPts val="1000"/>
              </a:spcBef>
              <a:buClr>
                <a:schemeClr val="accent6"/>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solidFill>
                  <a:srgbClr val="C00000"/>
                </a:solidFill>
              </a:rPr>
              <a:t>For binary search </a:t>
            </a:r>
            <a:r>
              <a:rPr lang="en-US" dirty="0"/>
              <a:t>the </a:t>
            </a:r>
            <a:r>
              <a:rPr lang="en-US" b="1" dirty="0">
                <a:solidFill>
                  <a:srgbClr val="C00000"/>
                </a:solidFill>
              </a:rPr>
              <a:t>following partitions </a:t>
            </a:r>
            <a:r>
              <a:rPr lang="en-US" dirty="0"/>
              <a:t>exist</a:t>
            </a:r>
          </a:p>
          <a:p>
            <a:pPr lvl="1"/>
            <a:r>
              <a:rPr lang="en-US" b="1" dirty="0">
                <a:solidFill>
                  <a:srgbClr val="C00000"/>
                </a:solidFill>
              </a:rPr>
              <a:t>Inputs </a:t>
            </a:r>
            <a:r>
              <a:rPr lang="en-US" dirty="0"/>
              <a:t>that </a:t>
            </a:r>
            <a:r>
              <a:rPr lang="en-US" i="1" dirty="0">
                <a:solidFill>
                  <a:srgbClr val="C00000"/>
                </a:solidFill>
              </a:rPr>
              <a:t>conform </a:t>
            </a:r>
            <a:r>
              <a:rPr lang="en-US" dirty="0"/>
              <a:t>to</a:t>
            </a:r>
            <a:r>
              <a:rPr lang="en-US" i="1" dirty="0">
                <a:solidFill>
                  <a:srgbClr val="C00000"/>
                </a:solidFill>
              </a:rPr>
              <a:t> pre-conditions</a:t>
            </a:r>
          </a:p>
          <a:p>
            <a:pPr lvl="1"/>
            <a:r>
              <a:rPr lang="en-US" b="1" dirty="0">
                <a:solidFill>
                  <a:srgbClr val="C00000"/>
                </a:solidFill>
              </a:rPr>
              <a:t>Inputs </a:t>
            </a:r>
            <a:r>
              <a:rPr lang="en-US" dirty="0"/>
              <a:t>where the</a:t>
            </a:r>
            <a:r>
              <a:rPr lang="en-US" i="1" dirty="0">
                <a:solidFill>
                  <a:srgbClr val="C00000"/>
                </a:solidFill>
              </a:rPr>
              <a:t> precondition </a:t>
            </a:r>
            <a:r>
              <a:rPr lang="en-US" dirty="0"/>
              <a:t>is</a:t>
            </a:r>
            <a:r>
              <a:rPr lang="en-US" i="1" dirty="0">
                <a:solidFill>
                  <a:srgbClr val="C00000"/>
                </a:solidFill>
              </a:rPr>
              <a:t> false</a:t>
            </a:r>
          </a:p>
          <a:p>
            <a:pPr lvl="1"/>
            <a:r>
              <a:rPr lang="en-US" b="1" dirty="0">
                <a:solidFill>
                  <a:srgbClr val="C00000"/>
                </a:solidFill>
              </a:rPr>
              <a:t>Inputs </a:t>
            </a:r>
            <a:r>
              <a:rPr lang="en-US" dirty="0"/>
              <a:t>where the </a:t>
            </a:r>
            <a:r>
              <a:rPr lang="en-US" i="1" dirty="0">
                <a:solidFill>
                  <a:srgbClr val="C00000"/>
                </a:solidFill>
              </a:rPr>
              <a:t>key element </a:t>
            </a:r>
            <a:r>
              <a:rPr lang="en-US" dirty="0"/>
              <a:t>is</a:t>
            </a:r>
            <a:r>
              <a:rPr lang="en-US" i="1" dirty="0">
                <a:solidFill>
                  <a:srgbClr val="C00000"/>
                </a:solidFill>
              </a:rPr>
              <a:t> a member </a:t>
            </a:r>
            <a:r>
              <a:rPr lang="en-US" dirty="0"/>
              <a:t>of the</a:t>
            </a:r>
            <a:r>
              <a:rPr lang="en-US" i="1" dirty="0">
                <a:solidFill>
                  <a:srgbClr val="C00000"/>
                </a:solidFill>
              </a:rPr>
              <a:t> array</a:t>
            </a:r>
          </a:p>
          <a:p>
            <a:pPr lvl="1"/>
            <a:r>
              <a:rPr lang="en-US" b="1" dirty="0">
                <a:solidFill>
                  <a:srgbClr val="C00000"/>
                </a:solidFill>
              </a:rPr>
              <a:t>Inputs </a:t>
            </a:r>
            <a:r>
              <a:rPr lang="en-US" dirty="0"/>
              <a:t>where the </a:t>
            </a:r>
            <a:r>
              <a:rPr lang="en-US" i="1" dirty="0">
                <a:solidFill>
                  <a:srgbClr val="C00000"/>
                </a:solidFill>
              </a:rPr>
              <a:t>key element </a:t>
            </a:r>
            <a:r>
              <a:rPr lang="en-US" dirty="0"/>
              <a:t>is </a:t>
            </a:r>
            <a:r>
              <a:rPr lang="en-US" i="1" dirty="0">
                <a:solidFill>
                  <a:srgbClr val="C00000"/>
                </a:solidFill>
              </a:rPr>
              <a:t>not a member </a:t>
            </a:r>
            <a:r>
              <a:rPr lang="en-US" dirty="0"/>
              <a:t>of the</a:t>
            </a:r>
            <a:r>
              <a:rPr lang="en-US" i="1" dirty="0">
                <a:solidFill>
                  <a:srgbClr val="C00000"/>
                </a:solidFill>
              </a:rPr>
              <a:t> array</a:t>
            </a:r>
          </a:p>
        </p:txBody>
      </p:sp>
      <p:sp>
        <p:nvSpPr>
          <p:cNvPr id="12" name="Content Placeholder 2"/>
          <p:cNvSpPr txBox="1">
            <a:spLocks/>
          </p:cNvSpPr>
          <p:nvPr/>
        </p:nvSpPr>
        <p:spPr>
          <a:xfrm>
            <a:off x="7113054" y="3478566"/>
            <a:ext cx="4991862" cy="1483677"/>
          </a:xfrm>
          <a:prstGeom prst="rect">
            <a:avLst/>
          </a:prstGeom>
        </p:spPr>
        <p:txBody>
          <a:bodyPr vert="horz" lIns="91440" tIns="45720" rIns="91440" bIns="45720" rtlCol="0">
            <a:normAutofit/>
          </a:bodyPr>
          <a:lstStyle>
            <a:lvl1pPr marL="265113" indent="-265113" algn="just" defTabSz="914400" rtl="0" eaLnBrk="1" latinLnBrk="0" hangingPunct="1">
              <a:lnSpc>
                <a:spcPct val="90000"/>
              </a:lnSpc>
              <a:spcBef>
                <a:spcPts val="1000"/>
              </a:spcBef>
              <a:buClr>
                <a:schemeClr val="accent6"/>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solidFill>
                  <a:srgbClr val="C00000"/>
                </a:solidFill>
              </a:rPr>
              <a:t>Pick specific conditions </a:t>
            </a:r>
            <a:r>
              <a:rPr lang="en-US" dirty="0"/>
              <a:t>of the array</a:t>
            </a:r>
          </a:p>
          <a:p>
            <a:pPr lvl="1"/>
            <a:r>
              <a:rPr lang="en-US" dirty="0"/>
              <a:t>The </a:t>
            </a:r>
            <a:r>
              <a:rPr lang="en-US" dirty="0">
                <a:solidFill>
                  <a:srgbClr val="C00000"/>
                </a:solidFill>
              </a:rPr>
              <a:t>array</a:t>
            </a:r>
            <a:r>
              <a:rPr lang="en-US" dirty="0"/>
              <a:t> has a </a:t>
            </a:r>
            <a:r>
              <a:rPr lang="en-US" dirty="0">
                <a:solidFill>
                  <a:srgbClr val="C00000"/>
                </a:solidFill>
              </a:rPr>
              <a:t>single value</a:t>
            </a:r>
          </a:p>
          <a:p>
            <a:pPr lvl="1"/>
            <a:r>
              <a:rPr lang="en-US" dirty="0"/>
              <a:t>Array </a:t>
            </a:r>
            <a:r>
              <a:rPr lang="en-US" dirty="0">
                <a:solidFill>
                  <a:srgbClr val="C00000"/>
                </a:solidFill>
              </a:rPr>
              <a:t>length is even</a:t>
            </a:r>
          </a:p>
          <a:p>
            <a:pPr lvl="1"/>
            <a:r>
              <a:rPr lang="en-US" dirty="0"/>
              <a:t>Array </a:t>
            </a:r>
            <a:r>
              <a:rPr lang="en-US" dirty="0">
                <a:solidFill>
                  <a:srgbClr val="C00000"/>
                </a:solidFill>
              </a:rPr>
              <a:t>length is odd</a:t>
            </a:r>
          </a:p>
        </p:txBody>
      </p:sp>
      <p:cxnSp>
        <p:nvCxnSpPr>
          <p:cNvPr id="13" name="Straight Connector 12"/>
          <p:cNvCxnSpPr/>
          <p:nvPr/>
        </p:nvCxnSpPr>
        <p:spPr>
          <a:xfrm>
            <a:off x="7039389" y="3478566"/>
            <a:ext cx="0" cy="1872051"/>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38068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wipe(up)">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10" grpId="0"/>
      <p:bldP spid="1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Equivalence Partitioning (</a:t>
            </a:r>
            <a:r>
              <a:rPr lang="en-US" dirty="0"/>
              <a:t>Black Box Testing) Cont.</a:t>
            </a:r>
          </a:p>
        </p:txBody>
      </p:sp>
      <p:sp>
        <p:nvSpPr>
          <p:cNvPr id="4" name="Rectangle 3"/>
          <p:cNvSpPr/>
          <p:nvPr/>
        </p:nvSpPr>
        <p:spPr>
          <a:xfrm>
            <a:off x="145694" y="1013933"/>
            <a:ext cx="4485065" cy="461665"/>
          </a:xfrm>
          <a:prstGeom prst="rect">
            <a:avLst/>
          </a:prstGeom>
        </p:spPr>
        <p:txBody>
          <a:bodyPr wrap="square">
            <a:spAutoFit/>
          </a:bodyPr>
          <a:lstStyle/>
          <a:p>
            <a:r>
              <a:rPr lang="en-US" sz="2400" b="1" dirty="0"/>
              <a:t>Example - Equivalence Partitioning</a:t>
            </a:r>
          </a:p>
        </p:txBody>
      </p:sp>
      <p:cxnSp>
        <p:nvCxnSpPr>
          <p:cNvPr id="5" name="Straight Connector 4"/>
          <p:cNvCxnSpPr>
            <a:stCxn id="4" idx="3"/>
          </p:cNvCxnSpPr>
          <p:nvPr/>
        </p:nvCxnSpPr>
        <p:spPr>
          <a:xfrm>
            <a:off x="4630759" y="1244766"/>
            <a:ext cx="732994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 name="Content Placeholder 2"/>
          <p:cNvSpPr txBox="1">
            <a:spLocks/>
          </p:cNvSpPr>
          <p:nvPr/>
        </p:nvSpPr>
        <p:spPr>
          <a:xfrm>
            <a:off x="145694" y="1591710"/>
            <a:ext cx="11815014" cy="817662"/>
          </a:xfrm>
          <a:prstGeom prst="rect">
            <a:avLst/>
          </a:prstGeom>
        </p:spPr>
        <p:txBody>
          <a:bodyPr vert="horz" lIns="91440" tIns="45720" rIns="91440" bIns="45720" rtlCol="0">
            <a:normAutofit/>
          </a:bodyPr>
          <a:lstStyle>
            <a:lvl1pPr marL="265113" indent="-265113" algn="just" defTabSz="914400" rtl="0" eaLnBrk="1" latinLnBrk="0" hangingPunct="1">
              <a:lnSpc>
                <a:spcPct val="90000"/>
              </a:lnSpc>
              <a:spcBef>
                <a:spcPts val="1000"/>
              </a:spcBef>
              <a:buClr>
                <a:schemeClr val="accent6"/>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Example: Assume that we have to test field which accepts SPI (Semester Performance Index) as input (SPI range is 0 to 10)</a:t>
            </a:r>
          </a:p>
        </p:txBody>
      </p:sp>
      <p:sp>
        <p:nvSpPr>
          <p:cNvPr id="7" name="Rectangle 6"/>
          <p:cNvSpPr/>
          <p:nvPr/>
        </p:nvSpPr>
        <p:spPr>
          <a:xfrm>
            <a:off x="4618841" y="2743112"/>
            <a:ext cx="2133600" cy="38546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 name="TextBox 7"/>
          <p:cNvSpPr txBox="1"/>
          <p:nvPr/>
        </p:nvSpPr>
        <p:spPr>
          <a:xfrm>
            <a:off x="3780641" y="2697082"/>
            <a:ext cx="914400" cy="461665"/>
          </a:xfrm>
          <a:prstGeom prst="rect">
            <a:avLst/>
          </a:prstGeom>
          <a:noFill/>
        </p:spPr>
        <p:txBody>
          <a:bodyPr wrap="square" rtlCol="0">
            <a:spAutoFit/>
          </a:bodyPr>
          <a:lstStyle/>
          <a:p>
            <a:r>
              <a:rPr lang="en-US" sz="2400" b="1" dirty="0"/>
              <a:t>SPI</a:t>
            </a:r>
          </a:p>
        </p:txBody>
      </p:sp>
      <p:sp>
        <p:nvSpPr>
          <p:cNvPr id="9" name="TextBox 8"/>
          <p:cNvSpPr txBox="1"/>
          <p:nvPr/>
        </p:nvSpPr>
        <p:spPr>
          <a:xfrm>
            <a:off x="6974114" y="2777748"/>
            <a:ext cx="2514600" cy="369332"/>
          </a:xfrm>
          <a:prstGeom prst="rect">
            <a:avLst/>
          </a:prstGeom>
          <a:noFill/>
        </p:spPr>
        <p:txBody>
          <a:bodyPr wrap="square" rtlCol="0">
            <a:spAutoFit/>
          </a:bodyPr>
          <a:lstStyle/>
          <a:p>
            <a:r>
              <a:rPr lang="en-US" dirty="0">
                <a:solidFill>
                  <a:srgbClr val="FF0000"/>
                </a:solidFill>
              </a:rPr>
              <a:t>* Accepts value 0 to 10</a:t>
            </a:r>
          </a:p>
        </p:txBody>
      </p:sp>
      <p:graphicFrame>
        <p:nvGraphicFramePr>
          <p:cNvPr id="10" name="Table 9"/>
          <p:cNvGraphicFramePr>
            <a:graphicFrameLocks noGrp="1"/>
          </p:cNvGraphicFramePr>
          <p:nvPr>
            <p:extLst>
              <p:ext uri="{D42A27DB-BD31-4B8C-83A1-F6EECF244321}">
                <p14:modId xmlns:p14="http://schemas.microsoft.com/office/powerpoint/2010/main" val="2889236868"/>
              </p:ext>
            </p:extLst>
          </p:nvPr>
        </p:nvGraphicFramePr>
        <p:xfrm>
          <a:off x="3164114" y="3319076"/>
          <a:ext cx="6188583" cy="1371600"/>
        </p:xfrm>
        <a:graphic>
          <a:graphicData uri="http://schemas.openxmlformats.org/drawingml/2006/table">
            <a:tbl>
              <a:tblPr firstRow="1" bandRow="1">
                <a:tableStyleId>{93296810-A885-4BE3-A3E7-6D5BEEA58F35}</a:tableStyleId>
              </a:tblPr>
              <a:tblGrid>
                <a:gridCol w="2032000">
                  <a:extLst>
                    <a:ext uri="{9D8B030D-6E8A-4147-A177-3AD203B41FA5}">
                      <a16:colId xmlns:a16="http://schemas.microsoft.com/office/drawing/2014/main" val="575679966"/>
                    </a:ext>
                  </a:extLst>
                </a:gridCol>
                <a:gridCol w="2124583">
                  <a:extLst>
                    <a:ext uri="{9D8B030D-6E8A-4147-A177-3AD203B41FA5}">
                      <a16:colId xmlns:a16="http://schemas.microsoft.com/office/drawing/2014/main" val="2517440082"/>
                    </a:ext>
                  </a:extLst>
                </a:gridCol>
                <a:gridCol w="2032000">
                  <a:extLst>
                    <a:ext uri="{9D8B030D-6E8A-4147-A177-3AD203B41FA5}">
                      <a16:colId xmlns:a16="http://schemas.microsoft.com/office/drawing/2014/main" val="1155478331"/>
                    </a:ext>
                  </a:extLst>
                </a:gridCol>
              </a:tblGrid>
              <a:tr h="370840">
                <a:tc gridSpan="3">
                  <a:txBody>
                    <a:bodyPr/>
                    <a:lstStyle/>
                    <a:p>
                      <a:pPr algn="ctr"/>
                      <a:r>
                        <a:rPr lang="en-US" sz="2400" dirty="0"/>
                        <a:t>Equivalence Partitioning</a:t>
                      </a:r>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884499746"/>
                  </a:ext>
                </a:extLst>
              </a:tr>
              <a:tr h="370840">
                <a:tc>
                  <a:txBody>
                    <a:bodyPr/>
                    <a:lstStyle/>
                    <a:p>
                      <a:pPr algn="ctr"/>
                      <a:r>
                        <a:rPr lang="en-US" sz="2400" dirty="0"/>
                        <a:t>Invalid</a:t>
                      </a:r>
                      <a:endParaRPr lang="en-US" sz="2400" b="1" dirty="0"/>
                    </a:p>
                  </a:txBody>
                  <a:tcPr/>
                </a:tc>
                <a:tc>
                  <a:txBody>
                    <a:bodyPr/>
                    <a:lstStyle/>
                    <a:p>
                      <a:pPr algn="ctr"/>
                      <a:r>
                        <a:rPr lang="en-US" sz="2400" dirty="0"/>
                        <a:t>Valid</a:t>
                      </a:r>
                      <a:endParaRPr lang="en-US" sz="2400" b="1" dirty="0"/>
                    </a:p>
                  </a:txBody>
                  <a:tcPr/>
                </a:tc>
                <a:tc>
                  <a:txBody>
                    <a:bodyPr/>
                    <a:lstStyle/>
                    <a:p>
                      <a:pPr algn="ctr"/>
                      <a:r>
                        <a:rPr lang="en-US" sz="2400" dirty="0"/>
                        <a:t>Invalid</a:t>
                      </a:r>
                      <a:endParaRPr lang="en-US" sz="2400" b="1" dirty="0"/>
                    </a:p>
                  </a:txBody>
                  <a:tcPr/>
                </a:tc>
                <a:extLst>
                  <a:ext uri="{0D108BD9-81ED-4DB2-BD59-A6C34878D82A}">
                    <a16:rowId xmlns:a16="http://schemas.microsoft.com/office/drawing/2014/main" val="1687633245"/>
                  </a:ext>
                </a:extLst>
              </a:tr>
              <a:tr h="370840">
                <a:tc>
                  <a:txBody>
                    <a:bodyPr/>
                    <a:lstStyle/>
                    <a:p>
                      <a:pPr algn="ctr"/>
                      <a:r>
                        <a:rPr lang="en-US" sz="2400" dirty="0"/>
                        <a:t>&lt;=-1</a:t>
                      </a:r>
                    </a:p>
                  </a:txBody>
                  <a:tcPr/>
                </a:tc>
                <a:tc>
                  <a:txBody>
                    <a:bodyPr/>
                    <a:lstStyle/>
                    <a:p>
                      <a:pPr algn="ctr"/>
                      <a:r>
                        <a:rPr lang="en-US" sz="2400" dirty="0"/>
                        <a:t>0 to 10</a:t>
                      </a:r>
                    </a:p>
                  </a:txBody>
                  <a:tcPr/>
                </a:tc>
                <a:tc>
                  <a:txBody>
                    <a:bodyPr/>
                    <a:lstStyle/>
                    <a:p>
                      <a:pPr algn="ctr"/>
                      <a:r>
                        <a:rPr lang="en-US" sz="2400" dirty="0"/>
                        <a:t>&gt;=11</a:t>
                      </a:r>
                    </a:p>
                  </a:txBody>
                  <a:tcPr/>
                </a:tc>
                <a:extLst>
                  <a:ext uri="{0D108BD9-81ED-4DB2-BD59-A6C34878D82A}">
                    <a16:rowId xmlns:a16="http://schemas.microsoft.com/office/drawing/2014/main" val="2025107904"/>
                  </a:ext>
                </a:extLst>
              </a:tr>
            </a:tbl>
          </a:graphicData>
        </a:graphic>
      </p:graphicFrame>
      <p:sp>
        <p:nvSpPr>
          <p:cNvPr id="11" name="Content Placeholder 2"/>
          <p:cNvSpPr txBox="1">
            <a:spLocks/>
          </p:cNvSpPr>
          <p:nvPr/>
        </p:nvSpPr>
        <p:spPr>
          <a:xfrm>
            <a:off x="145694" y="5096911"/>
            <a:ext cx="11815014" cy="1420004"/>
          </a:xfrm>
          <a:prstGeom prst="rect">
            <a:avLst/>
          </a:prstGeom>
        </p:spPr>
        <p:txBody>
          <a:bodyPr vert="horz" lIns="91440" tIns="45720" rIns="91440" bIns="45720" rtlCol="0">
            <a:normAutofit/>
          </a:bodyPr>
          <a:lstStyle>
            <a:lvl1pPr marL="265113" indent="-265113" algn="just" defTabSz="914400" rtl="0" eaLnBrk="1" latinLnBrk="0" hangingPunct="1">
              <a:lnSpc>
                <a:spcPct val="90000"/>
              </a:lnSpc>
              <a:spcBef>
                <a:spcPts val="1000"/>
              </a:spcBef>
              <a:buClr>
                <a:schemeClr val="accent6"/>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solidFill>
                  <a:srgbClr val="C00000"/>
                </a:solidFill>
              </a:rPr>
              <a:t>Valid Class:</a:t>
            </a:r>
            <a:r>
              <a:rPr lang="en-US" dirty="0">
                <a:solidFill>
                  <a:srgbClr val="C00000"/>
                </a:solidFill>
              </a:rPr>
              <a:t> 0 – 10</a:t>
            </a:r>
            <a:r>
              <a:rPr lang="en-US" dirty="0"/>
              <a:t>, pick any one input test data from 0 to 10</a:t>
            </a:r>
          </a:p>
          <a:p>
            <a:r>
              <a:rPr lang="en-US" b="1" dirty="0">
                <a:solidFill>
                  <a:srgbClr val="C00000"/>
                </a:solidFill>
              </a:rPr>
              <a:t>Invalid Class 1:</a:t>
            </a:r>
            <a:r>
              <a:rPr lang="en-US" dirty="0">
                <a:solidFill>
                  <a:srgbClr val="C00000"/>
                </a:solidFill>
              </a:rPr>
              <a:t> &lt;=-1</a:t>
            </a:r>
            <a:r>
              <a:rPr lang="en-US" dirty="0"/>
              <a:t>, pick any one input test data less than or equal to -1</a:t>
            </a:r>
          </a:p>
          <a:p>
            <a:r>
              <a:rPr lang="en-US" b="1" dirty="0">
                <a:solidFill>
                  <a:srgbClr val="C00000"/>
                </a:solidFill>
              </a:rPr>
              <a:t>Invalid Class 2:</a:t>
            </a:r>
            <a:r>
              <a:rPr lang="en-US" dirty="0">
                <a:solidFill>
                  <a:srgbClr val="C00000"/>
                </a:solidFill>
              </a:rPr>
              <a:t> &gt;=11</a:t>
            </a:r>
            <a:r>
              <a:rPr lang="en-US" dirty="0"/>
              <a:t>, pick any one input test data greater than or equal to 11</a:t>
            </a:r>
          </a:p>
          <a:p>
            <a:endParaRPr lang="en-US" dirty="0"/>
          </a:p>
        </p:txBody>
      </p:sp>
    </p:spTree>
    <p:extLst>
      <p:ext uri="{BB962C8B-B14F-4D97-AF65-F5344CB8AC3E}">
        <p14:creationId xmlns:p14="http://schemas.microsoft.com/office/powerpoint/2010/main" val="7688388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animBg="1"/>
      <p:bldP spid="8" grpId="0"/>
      <p:bldP spid="9" grpId="0"/>
      <p:bldP spid="1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Documentation</a:t>
            </a:r>
          </a:p>
        </p:txBody>
      </p:sp>
      <p:pic>
        <p:nvPicPr>
          <p:cNvPr id="5" name="Picture 4"/>
          <p:cNvPicPr>
            <a:picLocks noChangeAspect="1"/>
          </p:cNvPicPr>
          <p:nvPr/>
        </p:nvPicPr>
        <p:blipFill>
          <a:blip r:embed="rId2" cstate="print">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10458450" y="203773"/>
            <a:ext cx="1507212" cy="1014856"/>
          </a:xfrm>
          <a:prstGeom prst="rect">
            <a:avLst/>
          </a:prstGeom>
        </p:spPr>
      </p:pic>
      <p:sp>
        <p:nvSpPr>
          <p:cNvPr id="8" name="Content Placeholder 2"/>
          <p:cNvSpPr>
            <a:spLocks noGrp="1"/>
          </p:cNvSpPr>
          <p:nvPr>
            <p:ph idx="1"/>
          </p:nvPr>
        </p:nvSpPr>
        <p:spPr>
          <a:xfrm>
            <a:off x="131180" y="787245"/>
            <a:ext cx="10327269" cy="882235"/>
          </a:xfrm>
        </p:spPr>
        <p:txBody>
          <a:bodyPr/>
          <a:lstStyle/>
          <a:p>
            <a:r>
              <a:rPr lang="en-US" dirty="0"/>
              <a:t>When various kinds of software products are developed, various kinds of </a:t>
            </a:r>
            <a:r>
              <a:rPr lang="en-US" b="1" dirty="0">
                <a:solidFill>
                  <a:srgbClr val="C00000"/>
                </a:solidFill>
              </a:rPr>
              <a:t>documents</a:t>
            </a:r>
            <a:r>
              <a:rPr lang="en-US" dirty="0">
                <a:solidFill>
                  <a:srgbClr val="C00000"/>
                </a:solidFill>
              </a:rPr>
              <a:t> </a:t>
            </a:r>
            <a:r>
              <a:rPr lang="en-US" dirty="0"/>
              <a:t>are also developed as part of any software engineering process e.g.. </a:t>
            </a:r>
          </a:p>
          <a:p>
            <a:endParaRPr lang="en-US" dirty="0"/>
          </a:p>
          <a:p>
            <a:endParaRPr lang="en-US" dirty="0"/>
          </a:p>
        </p:txBody>
      </p:sp>
      <p:sp>
        <p:nvSpPr>
          <p:cNvPr id="9" name="Rectangle 8"/>
          <p:cNvSpPr/>
          <p:nvPr/>
        </p:nvSpPr>
        <p:spPr>
          <a:xfrm>
            <a:off x="4686300" y="3788413"/>
            <a:ext cx="2263963" cy="103908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400" b="1" dirty="0"/>
              <a:t>Software Documents</a:t>
            </a:r>
          </a:p>
        </p:txBody>
      </p:sp>
      <p:sp>
        <p:nvSpPr>
          <p:cNvPr id="10" name="Rectangle 9"/>
          <p:cNvSpPr/>
          <p:nvPr/>
        </p:nvSpPr>
        <p:spPr>
          <a:xfrm>
            <a:off x="2590800" y="5215910"/>
            <a:ext cx="2383574" cy="103249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b="1" dirty="0"/>
              <a:t>Internal Documentation</a:t>
            </a:r>
          </a:p>
        </p:txBody>
      </p:sp>
      <p:sp>
        <p:nvSpPr>
          <p:cNvPr id="11" name="Rectangle 10"/>
          <p:cNvSpPr/>
          <p:nvPr/>
        </p:nvSpPr>
        <p:spPr>
          <a:xfrm>
            <a:off x="6613688" y="5215910"/>
            <a:ext cx="2339812" cy="103249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b="1" dirty="0"/>
              <a:t>External Documentation</a:t>
            </a:r>
          </a:p>
        </p:txBody>
      </p:sp>
      <p:cxnSp>
        <p:nvCxnSpPr>
          <p:cNvPr id="12" name="Elbow Connector 11"/>
          <p:cNvCxnSpPr>
            <a:stCxn id="9" idx="2"/>
            <a:endCxn id="10" idx="0"/>
          </p:cNvCxnSpPr>
          <p:nvPr/>
        </p:nvCxnSpPr>
        <p:spPr>
          <a:xfrm rot="5400000">
            <a:off x="4606230" y="4003857"/>
            <a:ext cx="388411" cy="2035695"/>
          </a:xfrm>
          <a:prstGeom prst="bentConnector3">
            <a:avLst/>
          </a:prstGeom>
          <a:ln>
            <a:tailEnd type="triangle"/>
          </a:ln>
        </p:spPr>
        <p:style>
          <a:lnRef idx="2">
            <a:schemeClr val="dk1"/>
          </a:lnRef>
          <a:fillRef idx="0">
            <a:schemeClr val="dk1"/>
          </a:fillRef>
          <a:effectRef idx="1">
            <a:schemeClr val="dk1"/>
          </a:effectRef>
          <a:fontRef idx="minor">
            <a:schemeClr val="tx1"/>
          </a:fontRef>
        </p:style>
      </p:cxnSp>
      <p:cxnSp>
        <p:nvCxnSpPr>
          <p:cNvPr id="13" name="Elbow Connector 12"/>
          <p:cNvCxnSpPr>
            <a:stCxn id="9" idx="2"/>
            <a:endCxn id="11" idx="0"/>
          </p:cNvCxnSpPr>
          <p:nvPr/>
        </p:nvCxnSpPr>
        <p:spPr>
          <a:xfrm rot="16200000" flipH="1">
            <a:off x="6606733" y="4039048"/>
            <a:ext cx="388411" cy="1965312"/>
          </a:xfrm>
          <a:prstGeom prst="bentConnector3">
            <a:avLst/>
          </a:prstGeom>
          <a:ln>
            <a:tailEnd type="triangle"/>
          </a:ln>
        </p:spPr>
        <p:style>
          <a:lnRef idx="2">
            <a:schemeClr val="dk1"/>
          </a:lnRef>
          <a:fillRef idx="0">
            <a:schemeClr val="dk1"/>
          </a:fillRef>
          <a:effectRef idx="1">
            <a:schemeClr val="dk1"/>
          </a:effectRef>
          <a:fontRef idx="minor">
            <a:schemeClr val="tx1"/>
          </a:fontRef>
        </p:style>
      </p:cxnSp>
      <p:sp>
        <p:nvSpPr>
          <p:cNvPr id="15" name="Rectangle 14"/>
          <p:cNvSpPr/>
          <p:nvPr/>
        </p:nvSpPr>
        <p:spPr>
          <a:xfrm>
            <a:off x="609600" y="1745524"/>
            <a:ext cx="1962150" cy="461665"/>
          </a:xfrm>
          <a:prstGeom prst="rect">
            <a:avLst/>
          </a:prstGeom>
          <a:ln>
            <a:prstDash val="dash"/>
          </a:ln>
        </p:spPr>
        <p:style>
          <a:lnRef idx="2">
            <a:schemeClr val="accent1"/>
          </a:lnRef>
          <a:fillRef idx="1">
            <a:schemeClr val="lt1"/>
          </a:fillRef>
          <a:effectRef idx="0">
            <a:schemeClr val="accent1"/>
          </a:effectRef>
          <a:fontRef idx="minor">
            <a:schemeClr val="dk1"/>
          </a:fontRef>
        </p:style>
        <p:txBody>
          <a:bodyPr wrap="square">
            <a:spAutoFit/>
          </a:bodyPr>
          <a:lstStyle/>
          <a:p>
            <a:r>
              <a:rPr lang="en-US" sz="2400" dirty="0">
                <a:solidFill>
                  <a:srgbClr val="C00000"/>
                </a:solidFill>
              </a:rPr>
              <a:t>Users’ manual</a:t>
            </a:r>
            <a:endParaRPr lang="en-US" sz="2400" dirty="0"/>
          </a:p>
        </p:txBody>
      </p:sp>
      <p:sp>
        <p:nvSpPr>
          <p:cNvPr id="16" name="Rectangle 15"/>
          <p:cNvSpPr/>
          <p:nvPr/>
        </p:nvSpPr>
        <p:spPr>
          <a:xfrm>
            <a:off x="609600" y="2325652"/>
            <a:ext cx="10492289" cy="461665"/>
          </a:xfrm>
          <a:prstGeom prst="rect">
            <a:avLst/>
          </a:prstGeom>
          <a:ln>
            <a:prstDash val="dash"/>
          </a:ln>
        </p:spPr>
        <p:style>
          <a:lnRef idx="2">
            <a:schemeClr val="accent1"/>
          </a:lnRef>
          <a:fillRef idx="1">
            <a:schemeClr val="lt1"/>
          </a:fillRef>
          <a:effectRef idx="0">
            <a:schemeClr val="accent1"/>
          </a:effectRef>
          <a:fontRef idx="minor">
            <a:schemeClr val="dk1"/>
          </a:fontRef>
        </p:style>
        <p:txBody>
          <a:bodyPr wrap="square">
            <a:spAutoFit/>
          </a:bodyPr>
          <a:lstStyle/>
          <a:p>
            <a:r>
              <a:rPr lang="en-US" sz="2400" dirty="0"/>
              <a:t>Software requirements specification </a:t>
            </a:r>
            <a:r>
              <a:rPr lang="en-US" sz="2400" dirty="0">
                <a:solidFill>
                  <a:srgbClr val="C00000"/>
                </a:solidFill>
              </a:rPr>
              <a:t>(SRS)</a:t>
            </a:r>
            <a:r>
              <a:rPr lang="en-US" sz="2400" dirty="0"/>
              <a:t> documents, </a:t>
            </a:r>
            <a:r>
              <a:rPr lang="en-US" sz="2400" dirty="0" err="1"/>
              <a:t>etc</a:t>
            </a:r>
            <a:endParaRPr lang="en-US" sz="2400" dirty="0"/>
          </a:p>
        </p:txBody>
      </p:sp>
      <p:sp>
        <p:nvSpPr>
          <p:cNvPr id="17" name="Rectangle 16"/>
          <p:cNvSpPr/>
          <p:nvPr/>
        </p:nvSpPr>
        <p:spPr>
          <a:xfrm>
            <a:off x="2745524" y="1738684"/>
            <a:ext cx="2578099" cy="461665"/>
          </a:xfrm>
          <a:prstGeom prst="rect">
            <a:avLst/>
          </a:prstGeom>
          <a:ln>
            <a:prstDash val="dash"/>
          </a:ln>
        </p:spPr>
        <p:style>
          <a:lnRef idx="2">
            <a:schemeClr val="accent1"/>
          </a:lnRef>
          <a:fillRef idx="1">
            <a:schemeClr val="lt1"/>
          </a:fillRef>
          <a:effectRef idx="0">
            <a:schemeClr val="accent1"/>
          </a:effectRef>
          <a:fontRef idx="minor">
            <a:schemeClr val="dk1"/>
          </a:fontRef>
        </p:style>
        <p:txBody>
          <a:bodyPr wrap="square">
            <a:spAutoFit/>
          </a:bodyPr>
          <a:lstStyle/>
          <a:p>
            <a:r>
              <a:rPr lang="en-US" sz="2400" dirty="0">
                <a:solidFill>
                  <a:srgbClr val="C00000"/>
                </a:solidFill>
              </a:rPr>
              <a:t>Design documents</a:t>
            </a:r>
            <a:endParaRPr lang="en-US" sz="2400" dirty="0"/>
          </a:p>
        </p:txBody>
      </p:sp>
      <p:sp>
        <p:nvSpPr>
          <p:cNvPr id="18" name="Rectangle 17"/>
          <p:cNvSpPr/>
          <p:nvPr/>
        </p:nvSpPr>
        <p:spPr>
          <a:xfrm>
            <a:off x="5497397" y="1750168"/>
            <a:ext cx="2814518" cy="461665"/>
          </a:xfrm>
          <a:prstGeom prst="rect">
            <a:avLst/>
          </a:prstGeom>
          <a:ln>
            <a:prstDash val="dash"/>
          </a:ln>
        </p:spPr>
        <p:style>
          <a:lnRef idx="2">
            <a:schemeClr val="accent1"/>
          </a:lnRef>
          <a:fillRef idx="1">
            <a:schemeClr val="lt1"/>
          </a:fillRef>
          <a:effectRef idx="0">
            <a:schemeClr val="accent1"/>
          </a:effectRef>
          <a:fontRef idx="minor">
            <a:schemeClr val="dk1"/>
          </a:fontRef>
        </p:style>
        <p:txBody>
          <a:bodyPr wrap="square">
            <a:spAutoFit/>
          </a:bodyPr>
          <a:lstStyle/>
          <a:p>
            <a:r>
              <a:rPr lang="en-US" sz="2400" dirty="0">
                <a:solidFill>
                  <a:srgbClr val="C00000"/>
                </a:solidFill>
              </a:rPr>
              <a:t>Test documents</a:t>
            </a:r>
            <a:endParaRPr lang="en-US" sz="2400" dirty="0"/>
          </a:p>
        </p:txBody>
      </p:sp>
      <p:sp>
        <p:nvSpPr>
          <p:cNvPr id="19" name="Rectangle 18"/>
          <p:cNvSpPr/>
          <p:nvPr/>
        </p:nvSpPr>
        <p:spPr>
          <a:xfrm>
            <a:off x="8485690" y="1738683"/>
            <a:ext cx="2616199" cy="461665"/>
          </a:xfrm>
          <a:prstGeom prst="rect">
            <a:avLst/>
          </a:prstGeom>
          <a:ln>
            <a:prstDash val="dash"/>
          </a:ln>
        </p:spPr>
        <p:style>
          <a:lnRef idx="2">
            <a:schemeClr val="accent1"/>
          </a:lnRef>
          <a:fillRef idx="1">
            <a:schemeClr val="lt1"/>
          </a:fillRef>
          <a:effectRef idx="0">
            <a:schemeClr val="accent1"/>
          </a:effectRef>
          <a:fontRef idx="minor">
            <a:schemeClr val="dk1"/>
          </a:fontRef>
        </p:style>
        <p:txBody>
          <a:bodyPr wrap="square">
            <a:spAutoFit/>
          </a:bodyPr>
          <a:lstStyle/>
          <a:p>
            <a:r>
              <a:rPr lang="en-US" sz="2400" dirty="0">
                <a:solidFill>
                  <a:srgbClr val="C00000"/>
                </a:solidFill>
              </a:rPr>
              <a:t>Installation manual</a:t>
            </a:r>
            <a:endParaRPr lang="en-US" sz="2400" dirty="0"/>
          </a:p>
        </p:txBody>
      </p:sp>
      <p:sp>
        <p:nvSpPr>
          <p:cNvPr id="31" name="Content Placeholder 2"/>
          <p:cNvSpPr txBox="1">
            <a:spLocks/>
          </p:cNvSpPr>
          <p:nvPr/>
        </p:nvSpPr>
        <p:spPr>
          <a:xfrm>
            <a:off x="131180" y="3049044"/>
            <a:ext cx="11834482" cy="569868"/>
          </a:xfrm>
          <a:prstGeom prst="rect">
            <a:avLst/>
          </a:prstGeom>
        </p:spPr>
        <p:txBody>
          <a:bodyPr vert="horz" lIns="91440" tIns="45720" rIns="91440" bIns="45720" rtlCol="0">
            <a:noAutofit/>
          </a:bodyPr>
          <a:lstStyle>
            <a:lvl1pPr marL="265113" indent="-265113" algn="just" defTabSz="914400" rtl="0" eaLnBrk="1" latinLnBrk="0" hangingPunct="1">
              <a:lnSpc>
                <a:spcPct val="90000"/>
              </a:lnSpc>
              <a:spcBef>
                <a:spcPts val="1000"/>
              </a:spcBef>
              <a:buClr>
                <a:schemeClr val="accent6"/>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Different </a:t>
            </a:r>
            <a:r>
              <a:rPr lang="en-US" b="1" dirty="0">
                <a:solidFill>
                  <a:srgbClr val="C00000"/>
                </a:solidFill>
              </a:rPr>
              <a:t>types of software documents</a:t>
            </a:r>
            <a:r>
              <a:rPr lang="en-US" dirty="0">
                <a:solidFill>
                  <a:srgbClr val="C00000"/>
                </a:solidFill>
              </a:rPr>
              <a:t> </a:t>
            </a:r>
            <a:r>
              <a:rPr lang="en-US" dirty="0"/>
              <a:t>can broadly be classified into the following:</a:t>
            </a:r>
          </a:p>
          <a:p>
            <a:endParaRPr lang="en-US" dirty="0"/>
          </a:p>
          <a:p>
            <a:endParaRPr lang="en-US" dirty="0"/>
          </a:p>
        </p:txBody>
      </p:sp>
    </p:spTree>
    <p:extLst>
      <p:ext uri="{BB962C8B-B14F-4D97-AF65-F5344CB8AC3E}">
        <p14:creationId xmlns:p14="http://schemas.microsoft.com/office/powerpoint/2010/main" val="11573099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1">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22" presetClass="entr" presetSubtype="2" fill="hold" nodeType="click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wipe(right)">
                                      <p:cBhvr>
                                        <p:cTn id="39" dur="500"/>
                                        <p:tgtEl>
                                          <p:spTgt spid="12"/>
                                        </p:tgtEl>
                                      </p:cBhvr>
                                    </p:animEffec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10"/>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nodeType="clickEffect">
                                  <p:stCondLst>
                                    <p:cond delay="0"/>
                                  </p:stCondLst>
                                  <p:childTnLst>
                                    <p:set>
                                      <p:cBhvr>
                                        <p:cTn id="47" dur="1" fill="hold">
                                          <p:stCondLst>
                                            <p:cond delay="0"/>
                                          </p:stCondLst>
                                        </p:cTn>
                                        <p:tgtEl>
                                          <p:spTgt spid="13"/>
                                        </p:tgtEl>
                                        <p:attrNameLst>
                                          <p:attrName>style.visibility</p:attrName>
                                        </p:attrNameLst>
                                      </p:cBhvr>
                                      <p:to>
                                        <p:strVal val="visible"/>
                                      </p:to>
                                    </p:set>
                                    <p:animEffect transition="in" filter="wipe(left)">
                                      <p:cBhvr>
                                        <p:cTn id="48" dur="500"/>
                                        <p:tgtEl>
                                          <p:spTgt spid="13"/>
                                        </p:tgtEl>
                                      </p:cBhvr>
                                    </p:animEffec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9" grpId="0" animBg="1"/>
      <p:bldP spid="10" grpId="0" animBg="1"/>
      <p:bldP spid="11" grpId="0" animBg="1"/>
      <p:bldP spid="15" grpId="0" animBg="1"/>
      <p:bldP spid="16" grpId="0" animBg="1"/>
      <p:bldP spid="17" grpId="0" animBg="1"/>
      <p:bldP spid="18" grpId="0" animBg="1"/>
      <p:bldP spid="19" grpId="0" animBg="1"/>
      <p:bldP spid="31"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Boundary Value Analysis (BVA) (Black Box Testing)</a:t>
            </a:r>
            <a:endParaRPr lang="en-US" dirty="0"/>
          </a:p>
        </p:txBody>
      </p:sp>
      <p:sp>
        <p:nvSpPr>
          <p:cNvPr id="3" name="Content Placeholder 2"/>
          <p:cNvSpPr>
            <a:spLocks noGrp="1"/>
          </p:cNvSpPr>
          <p:nvPr>
            <p:ph idx="1"/>
          </p:nvPr>
        </p:nvSpPr>
        <p:spPr>
          <a:xfrm>
            <a:off x="131180" y="863444"/>
            <a:ext cx="11929641" cy="2750613"/>
          </a:xfrm>
        </p:spPr>
        <p:txBody>
          <a:bodyPr/>
          <a:lstStyle/>
          <a:p>
            <a:r>
              <a:rPr lang="en-US" dirty="0"/>
              <a:t>It arises from the </a:t>
            </a:r>
            <a:r>
              <a:rPr lang="en-US" b="1" dirty="0">
                <a:solidFill>
                  <a:srgbClr val="C00000"/>
                </a:solidFill>
              </a:rPr>
              <a:t>fact that most program fail at input boundaries</a:t>
            </a:r>
          </a:p>
          <a:p>
            <a:r>
              <a:rPr lang="en-US" dirty="0"/>
              <a:t>Boundary testing is the </a:t>
            </a:r>
            <a:r>
              <a:rPr lang="en-US" b="1" dirty="0">
                <a:solidFill>
                  <a:srgbClr val="C00000"/>
                </a:solidFill>
              </a:rPr>
              <a:t>process</a:t>
            </a:r>
            <a:r>
              <a:rPr lang="en-US" dirty="0"/>
              <a:t> of </a:t>
            </a:r>
            <a:r>
              <a:rPr lang="en-US" b="1" dirty="0">
                <a:solidFill>
                  <a:srgbClr val="C00000"/>
                </a:solidFill>
              </a:rPr>
              <a:t>testing between extreme ends </a:t>
            </a:r>
            <a:r>
              <a:rPr lang="en-US" dirty="0"/>
              <a:t>or boundaries between partitions of the input values.</a:t>
            </a:r>
          </a:p>
          <a:p>
            <a:r>
              <a:rPr lang="en-US" dirty="0"/>
              <a:t>In Boundary Testing, Equivalence Class Partitioning plays a good role</a:t>
            </a:r>
          </a:p>
          <a:p>
            <a:r>
              <a:rPr lang="en-US" b="1" dirty="0">
                <a:solidFill>
                  <a:srgbClr val="C00000"/>
                </a:solidFill>
              </a:rPr>
              <a:t>Boundary Testing </a:t>
            </a:r>
            <a:r>
              <a:rPr lang="en-US" dirty="0"/>
              <a:t>comes after the </a:t>
            </a:r>
            <a:r>
              <a:rPr lang="en-US" b="1" dirty="0"/>
              <a:t>Equivalence Class Partitioning</a:t>
            </a:r>
          </a:p>
          <a:p>
            <a:r>
              <a:rPr lang="en-US" dirty="0"/>
              <a:t>The basic idea in boundary value testing is to </a:t>
            </a:r>
            <a:r>
              <a:rPr lang="en-US" b="1" dirty="0">
                <a:solidFill>
                  <a:srgbClr val="C00000"/>
                </a:solidFill>
              </a:rPr>
              <a:t>select input variable values at their</a:t>
            </a:r>
            <a:r>
              <a:rPr lang="en-US" dirty="0"/>
              <a:t>:</a:t>
            </a:r>
          </a:p>
          <a:p>
            <a:endParaRPr lang="en-US" dirty="0"/>
          </a:p>
        </p:txBody>
      </p:sp>
      <p:sp>
        <p:nvSpPr>
          <p:cNvPr id="4" name="Rectangle 3"/>
          <p:cNvSpPr/>
          <p:nvPr/>
        </p:nvSpPr>
        <p:spPr>
          <a:xfrm>
            <a:off x="4774884" y="3638569"/>
            <a:ext cx="1752600" cy="461665"/>
          </a:xfrm>
          <a:prstGeom prst="rect">
            <a:avLst/>
          </a:prstGeom>
          <a:ln/>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en-US" sz="2400" b="1" dirty="0"/>
              <a:t>Minimum</a:t>
            </a:r>
          </a:p>
        </p:txBody>
      </p:sp>
      <p:sp>
        <p:nvSpPr>
          <p:cNvPr id="5" name="Rectangle 4"/>
          <p:cNvSpPr/>
          <p:nvPr/>
        </p:nvSpPr>
        <p:spPr>
          <a:xfrm>
            <a:off x="6723190" y="3614057"/>
            <a:ext cx="3519714" cy="461665"/>
          </a:xfrm>
          <a:prstGeom prst="rect">
            <a:avLst/>
          </a:prstGeom>
          <a:ln/>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en-US" sz="2400" dirty="0"/>
              <a:t>Just above the minimum</a:t>
            </a:r>
          </a:p>
        </p:txBody>
      </p:sp>
      <p:sp>
        <p:nvSpPr>
          <p:cNvPr id="6" name="Rectangle 5"/>
          <p:cNvSpPr/>
          <p:nvPr/>
        </p:nvSpPr>
        <p:spPr>
          <a:xfrm>
            <a:off x="1357031" y="3638568"/>
            <a:ext cx="3222147" cy="461665"/>
          </a:xfrm>
          <a:prstGeom prst="rect">
            <a:avLst/>
          </a:prstGeom>
          <a:ln/>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en-US" sz="2400" dirty="0"/>
              <a:t>Just below the minimum</a:t>
            </a:r>
          </a:p>
        </p:txBody>
      </p:sp>
      <p:sp>
        <p:nvSpPr>
          <p:cNvPr id="7" name="Rectangle 6"/>
          <p:cNvSpPr/>
          <p:nvPr/>
        </p:nvSpPr>
        <p:spPr>
          <a:xfrm>
            <a:off x="1353615" y="4257343"/>
            <a:ext cx="3225563" cy="461665"/>
          </a:xfrm>
          <a:prstGeom prst="rect">
            <a:avLst/>
          </a:prstGeom>
          <a:ln/>
        </p:spPr>
        <p:style>
          <a:lnRef idx="2">
            <a:schemeClr val="accent1"/>
          </a:lnRef>
          <a:fillRef idx="1">
            <a:schemeClr val="lt1"/>
          </a:fillRef>
          <a:effectRef idx="0">
            <a:schemeClr val="accent1"/>
          </a:effectRef>
          <a:fontRef idx="minor">
            <a:schemeClr val="dk1"/>
          </a:fontRef>
        </p:style>
        <p:txBody>
          <a:bodyPr wrap="none">
            <a:spAutoFit/>
          </a:bodyPr>
          <a:lstStyle/>
          <a:p>
            <a:pPr algn="ctr"/>
            <a:r>
              <a:rPr lang="en-US" sz="2400" dirty="0"/>
              <a:t>Just below the maximum</a:t>
            </a:r>
          </a:p>
        </p:txBody>
      </p:sp>
      <p:sp>
        <p:nvSpPr>
          <p:cNvPr id="8" name="Rectangle 7"/>
          <p:cNvSpPr/>
          <p:nvPr/>
        </p:nvSpPr>
        <p:spPr>
          <a:xfrm>
            <a:off x="4774885" y="4245115"/>
            <a:ext cx="1752599" cy="461665"/>
          </a:xfrm>
          <a:prstGeom prst="rect">
            <a:avLst/>
          </a:prstGeom>
          <a:ln/>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en-US" sz="2400" b="1" dirty="0"/>
              <a:t>Maximum</a:t>
            </a:r>
          </a:p>
        </p:txBody>
      </p:sp>
      <p:sp>
        <p:nvSpPr>
          <p:cNvPr id="9" name="Rectangle 8"/>
          <p:cNvSpPr/>
          <p:nvPr/>
        </p:nvSpPr>
        <p:spPr>
          <a:xfrm>
            <a:off x="6723190" y="4232468"/>
            <a:ext cx="3519714" cy="461665"/>
          </a:xfrm>
          <a:prstGeom prst="rect">
            <a:avLst/>
          </a:prstGeom>
          <a:ln/>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en-US" sz="2400" dirty="0"/>
              <a:t>Just above the maximum</a:t>
            </a:r>
          </a:p>
        </p:txBody>
      </p:sp>
      <p:cxnSp>
        <p:nvCxnSpPr>
          <p:cNvPr id="10" name="Straight Arrow Connector 9"/>
          <p:cNvCxnSpPr/>
          <p:nvPr/>
        </p:nvCxnSpPr>
        <p:spPr>
          <a:xfrm>
            <a:off x="2286000" y="5487370"/>
            <a:ext cx="7239000" cy="0"/>
          </a:xfrm>
          <a:prstGeom prst="straightConnector1">
            <a:avLst/>
          </a:prstGeom>
          <a:ln w="28575">
            <a:headEnd type="triangle"/>
            <a:tailEnd type="triangle"/>
          </a:ln>
        </p:spPr>
        <p:style>
          <a:lnRef idx="3">
            <a:schemeClr val="accent1"/>
          </a:lnRef>
          <a:fillRef idx="0">
            <a:schemeClr val="accent1"/>
          </a:fillRef>
          <a:effectRef idx="2">
            <a:schemeClr val="accent1"/>
          </a:effectRef>
          <a:fontRef idx="minor">
            <a:schemeClr val="tx1"/>
          </a:fontRef>
        </p:style>
      </p:cxnSp>
      <p:sp>
        <p:nvSpPr>
          <p:cNvPr id="11" name="Rectangle 10"/>
          <p:cNvSpPr/>
          <p:nvPr/>
        </p:nvSpPr>
        <p:spPr>
          <a:xfrm>
            <a:off x="3445240" y="5293405"/>
            <a:ext cx="136160" cy="381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 name="Rectangle 11"/>
          <p:cNvSpPr/>
          <p:nvPr/>
        </p:nvSpPr>
        <p:spPr>
          <a:xfrm>
            <a:off x="8001000" y="5293405"/>
            <a:ext cx="136160" cy="381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3" name="TextBox 12"/>
          <p:cNvSpPr txBox="1"/>
          <p:nvPr/>
        </p:nvSpPr>
        <p:spPr>
          <a:xfrm>
            <a:off x="2941820" y="4908810"/>
            <a:ext cx="1143000" cy="369332"/>
          </a:xfrm>
          <a:prstGeom prst="rect">
            <a:avLst/>
          </a:prstGeom>
          <a:noFill/>
        </p:spPr>
        <p:txBody>
          <a:bodyPr wrap="square" rtlCol="0">
            <a:spAutoFit/>
          </a:bodyPr>
          <a:lstStyle/>
          <a:p>
            <a:pPr algn="ctr"/>
            <a:r>
              <a:rPr lang="en-US" b="1" dirty="0"/>
              <a:t>Boundary</a:t>
            </a:r>
          </a:p>
        </p:txBody>
      </p:sp>
      <p:cxnSp>
        <p:nvCxnSpPr>
          <p:cNvPr id="14" name="Straight Arrow Connector 13"/>
          <p:cNvCxnSpPr/>
          <p:nvPr/>
        </p:nvCxnSpPr>
        <p:spPr>
          <a:xfrm flipV="1">
            <a:off x="3276600" y="5674405"/>
            <a:ext cx="0" cy="45720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5" name="Straight Arrow Connector 14"/>
          <p:cNvCxnSpPr/>
          <p:nvPr/>
        </p:nvCxnSpPr>
        <p:spPr>
          <a:xfrm flipV="1">
            <a:off x="3505200" y="5826805"/>
            <a:ext cx="0" cy="45720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6" name="Straight Arrow Connector 15"/>
          <p:cNvCxnSpPr/>
          <p:nvPr/>
        </p:nvCxnSpPr>
        <p:spPr>
          <a:xfrm flipV="1">
            <a:off x="3733800" y="5674405"/>
            <a:ext cx="0" cy="45720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7" name="Straight Arrow Connector 16"/>
          <p:cNvCxnSpPr/>
          <p:nvPr/>
        </p:nvCxnSpPr>
        <p:spPr>
          <a:xfrm flipV="1">
            <a:off x="7848600" y="5674405"/>
            <a:ext cx="0" cy="45720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8" name="Straight Arrow Connector 17"/>
          <p:cNvCxnSpPr/>
          <p:nvPr/>
        </p:nvCxnSpPr>
        <p:spPr>
          <a:xfrm flipV="1">
            <a:off x="8077200" y="5826805"/>
            <a:ext cx="0" cy="45720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 name="Straight Arrow Connector 18"/>
          <p:cNvCxnSpPr/>
          <p:nvPr/>
        </p:nvCxnSpPr>
        <p:spPr>
          <a:xfrm flipV="1">
            <a:off x="8305800" y="5674405"/>
            <a:ext cx="0" cy="45720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0" name="TextBox 19"/>
          <p:cNvSpPr txBox="1"/>
          <p:nvPr/>
        </p:nvSpPr>
        <p:spPr>
          <a:xfrm>
            <a:off x="3932421" y="5716126"/>
            <a:ext cx="3717559" cy="461665"/>
          </a:xfrm>
          <a:prstGeom prst="rect">
            <a:avLst/>
          </a:prstGeom>
          <a:noFill/>
        </p:spPr>
        <p:txBody>
          <a:bodyPr wrap="square" rtlCol="0">
            <a:spAutoFit/>
          </a:bodyPr>
          <a:lstStyle/>
          <a:p>
            <a:pPr algn="ctr"/>
            <a:r>
              <a:rPr lang="en-US" sz="2400" b="1" dirty="0">
                <a:solidFill>
                  <a:srgbClr val="C00000"/>
                </a:solidFill>
              </a:rPr>
              <a:t>Boundary Values</a:t>
            </a:r>
          </a:p>
        </p:txBody>
      </p:sp>
    </p:spTree>
    <p:extLst>
      <p:ext uri="{BB962C8B-B14F-4D97-AF65-F5344CB8AC3E}">
        <p14:creationId xmlns:p14="http://schemas.microsoft.com/office/powerpoint/2010/main" val="3019498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2" presetClass="entr" presetSubtype="2"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wipe(right)">
                                      <p:cBhvr>
                                        <p:cTn id="31" dur="500"/>
                                        <p:tgtEl>
                                          <p:spTgt spid="6"/>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5"/>
                                        </p:tgtEl>
                                        <p:attrNameLst>
                                          <p:attrName>style.visibility</p:attrName>
                                        </p:attrNameLst>
                                      </p:cBhvr>
                                      <p:to>
                                        <p:strVal val="visible"/>
                                      </p:to>
                                    </p:set>
                                    <p:animEffect transition="in" filter="wipe(left)">
                                      <p:cBhvr>
                                        <p:cTn id="36" dur="500"/>
                                        <p:tgtEl>
                                          <p:spTgt spid="5"/>
                                        </p:tgtEl>
                                      </p:cBhvr>
                                    </p:animEffec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8"/>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22" presetClass="entr" presetSubtype="2" fill="hold" grpId="0" nodeType="clickEffect">
                                  <p:stCondLst>
                                    <p:cond delay="0"/>
                                  </p:stCondLst>
                                  <p:childTnLst>
                                    <p:set>
                                      <p:cBhvr>
                                        <p:cTn id="44" dur="1" fill="hold">
                                          <p:stCondLst>
                                            <p:cond delay="0"/>
                                          </p:stCondLst>
                                        </p:cTn>
                                        <p:tgtEl>
                                          <p:spTgt spid="7"/>
                                        </p:tgtEl>
                                        <p:attrNameLst>
                                          <p:attrName>style.visibility</p:attrName>
                                        </p:attrNameLst>
                                      </p:cBhvr>
                                      <p:to>
                                        <p:strVal val="visible"/>
                                      </p:to>
                                    </p:set>
                                    <p:animEffect transition="in" filter="wipe(right)">
                                      <p:cBhvr>
                                        <p:cTn id="45" dur="500"/>
                                        <p:tgtEl>
                                          <p:spTgt spid="7"/>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grpId="0" nodeType="clickEffect">
                                  <p:stCondLst>
                                    <p:cond delay="0"/>
                                  </p:stCondLst>
                                  <p:childTnLst>
                                    <p:set>
                                      <p:cBhvr>
                                        <p:cTn id="49" dur="1" fill="hold">
                                          <p:stCondLst>
                                            <p:cond delay="0"/>
                                          </p:stCondLst>
                                        </p:cTn>
                                        <p:tgtEl>
                                          <p:spTgt spid="9"/>
                                        </p:tgtEl>
                                        <p:attrNameLst>
                                          <p:attrName>style.visibility</p:attrName>
                                        </p:attrNameLst>
                                      </p:cBhvr>
                                      <p:to>
                                        <p:strVal val="visible"/>
                                      </p:to>
                                    </p:set>
                                    <p:animEffect transition="in" filter="wipe(left)">
                                      <p:cBhvr>
                                        <p:cTn id="50" dur="500"/>
                                        <p:tgtEl>
                                          <p:spTgt spid="9"/>
                                        </p:tgtEl>
                                      </p:cBhvr>
                                    </p:animEffec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1"/>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2"/>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3"/>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20"/>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2" presetClass="entr" presetSubtype="4" fill="hold" nodeType="clickEffect">
                                  <p:stCondLst>
                                    <p:cond delay="0"/>
                                  </p:stCondLst>
                                  <p:childTnLst>
                                    <p:set>
                                      <p:cBhvr>
                                        <p:cTn id="70" dur="1" fill="hold">
                                          <p:stCondLst>
                                            <p:cond delay="0"/>
                                          </p:stCondLst>
                                        </p:cTn>
                                        <p:tgtEl>
                                          <p:spTgt spid="14"/>
                                        </p:tgtEl>
                                        <p:attrNameLst>
                                          <p:attrName>style.visibility</p:attrName>
                                        </p:attrNameLst>
                                      </p:cBhvr>
                                      <p:to>
                                        <p:strVal val="visible"/>
                                      </p:to>
                                    </p:set>
                                    <p:anim calcmode="lin" valueType="num">
                                      <p:cBhvr additive="base">
                                        <p:cTn id="71" dur="500" fill="hold"/>
                                        <p:tgtEl>
                                          <p:spTgt spid="14"/>
                                        </p:tgtEl>
                                        <p:attrNameLst>
                                          <p:attrName>ppt_x</p:attrName>
                                        </p:attrNameLst>
                                      </p:cBhvr>
                                      <p:tavLst>
                                        <p:tav tm="0">
                                          <p:val>
                                            <p:strVal val="#ppt_x"/>
                                          </p:val>
                                        </p:tav>
                                        <p:tav tm="100000">
                                          <p:val>
                                            <p:strVal val="#ppt_x"/>
                                          </p:val>
                                        </p:tav>
                                      </p:tavLst>
                                    </p:anim>
                                    <p:anim calcmode="lin" valueType="num">
                                      <p:cBhvr additive="base">
                                        <p:cTn id="72" dur="500" fill="hold"/>
                                        <p:tgtEl>
                                          <p:spTgt spid="14"/>
                                        </p:tgtEl>
                                        <p:attrNameLst>
                                          <p:attrName>ppt_y</p:attrName>
                                        </p:attrNameLst>
                                      </p:cBhvr>
                                      <p:tavLst>
                                        <p:tav tm="0">
                                          <p:val>
                                            <p:strVal val="1+#ppt_h/2"/>
                                          </p:val>
                                        </p:tav>
                                        <p:tav tm="100000">
                                          <p:val>
                                            <p:strVal val="#ppt_y"/>
                                          </p:val>
                                        </p:tav>
                                      </p:tavLst>
                                    </p:anim>
                                  </p:childTnLst>
                                </p:cTn>
                              </p:par>
                              <p:par>
                                <p:cTn id="73" presetID="2" presetClass="entr" presetSubtype="4" fill="hold" nodeType="withEffect">
                                  <p:stCondLst>
                                    <p:cond delay="0"/>
                                  </p:stCondLst>
                                  <p:childTnLst>
                                    <p:set>
                                      <p:cBhvr>
                                        <p:cTn id="74" dur="1" fill="hold">
                                          <p:stCondLst>
                                            <p:cond delay="0"/>
                                          </p:stCondLst>
                                        </p:cTn>
                                        <p:tgtEl>
                                          <p:spTgt spid="15"/>
                                        </p:tgtEl>
                                        <p:attrNameLst>
                                          <p:attrName>style.visibility</p:attrName>
                                        </p:attrNameLst>
                                      </p:cBhvr>
                                      <p:to>
                                        <p:strVal val="visible"/>
                                      </p:to>
                                    </p:set>
                                    <p:anim calcmode="lin" valueType="num">
                                      <p:cBhvr additive="base">
                                        <p:cTn id="75" dur="500" fill="hold"/>
                                        <p:tgtEl>
                                          <p:spTgt spid="15"/>
                                        </p:tgtEl>
                                        <p:attrNameLst>
                                          <p:attrName>ppt_x</p:attrName>
                                        </p:attrNameLst>
                                      </p:cBhvr>
                                      <p:tavLst>
                                        <p:tav tm="0">
                                          <p:val>
                                            <p:strVal val="#ppt_x"/>
                                          </p:val>
                                        </p:tav>
                                        <p:tav tm="100000">
                                          <p:val>
                                            <p:strVal val="#ppt_x"/>
                                          </p:val>
                                        </p:tav>
                                      </p:tavLst>
                                    </p:anim>
                                    <p:anim calcmode="lin" valueType="num">
                                      <p:cBhvr additive="base">
                                        <p:cTn id="76" dur="500" fill="hold"/>
                                        <p:tgtEl>
                                          <p:spTgt spid="15"/>
                                        </p:tgtEl>
                                        <p:attrNameLst>
                                          <p:attrName>ppt_y</p:attrName>
                                        </p:attrNameLst>
                                      </p:cBhvr>
                                      <p:tavLst>
                                        <p:tav tm="0">
                                          <p:val>
                                            <p:strVal val="1+#ppt_h/2"/>
                                          </p:val>
                                        </p:tav>
                                        <p:tav tm="100000">
                                          <p:val>
                                            <p:strVal val="#ppt_y"/>
                                          </p:val>
                                        </p:tav>
                                      </p:tavLst>
                                    </p:anim>
                                  </p:childTnLst>
                                </p:cTn>
                              </p:par>
                              <p:par>
                                <p:cTn id="77" presetID="2" presetClass="entr" presetSubtype="4" fill="hold" nodeType="withEffect">
                                  <p:stCondLst>
                                    <p:cond delay="0"/>
                                  </p:stCondLst>
                                  <p:childTnLst>
                                    <p:set>
                                      <p:cBhvr>
                                        <p:cTn id="78" dur="1" fill="hold">
                                          <p:stCondLst>
                                            <p:cond delay="0"/>
                                          </p:stCondLst>
                                        </p:cTn>
                                        <p:tgtEl>
                                          <p:spTgt spid="16"/>
                                        </p:tgtEl>
                                        <p:attrNameLst>
                                          <p:attrName>style.visibility</p:attrName>
                                        </p:attrNameLst>
                                      </p:cBhvr>
                                      <p:to>
                                        <p:strVal val="visible"/>
                                      </p:to>
                                    </p:set>
                                    <p:anim calcmode="lin" valueType="num">
                                      <p:cBhvr additive="base">
                                        <p:cTn id="79" dur="500" fill="hold"/>
                                        <p:tgtEl>
                                          <p:spTgt spid="16"/>
                                        </p:tgtEl>
                                        <p:attrNameLst>
                                          <p:attrName>ppt_x</p:attrName>
                                        </p:attrNameLst>
                                      </p:cBhvr>
                                      <p:tavLst>
                                        <p:tav tm="0">
                                          <p:val>
                                            <p:strVal val="#ppt_x"/>
                                          </p:val>
                                        </p:tav>
                                        <p:tav tm="100000">
                                          <p:val>
                                            <p:strVal val="#ppt_x"/>
                                          </p:val>
                                        </p:tav>
                                      </p:tavLst>
                                    </p:anim>
                                    <p:anim calcmode="lin" valueType="num">
                                      <p:cBhvr additive="base">
                                        <p:cTn id="80" dur="500" fill="hold"/>
                                        <p:tgtEl>
                                          <p:spTgt spid="16"/>
                                        </p:tgtEl>
                                        <p:attrNameLst>
                                          <p:attrName>ppt_y</p:attrName>
                                        </p:attrNameLst>
                                      </p:cBhvr>
                                      <p:tavLst>
                                        <p:tav tm="0">
                                          <p:val>
                                            <p:strVal val="1+#ppt_h/2"/>
                                          </p:val>
                                        </p:tav>
                                        <p:tav tm="100000">
                                          <p:val>
                                            <p:strVal val="#ppt_y"/>
                                          </p:val>
                                        </p:tav>
                                      </p:tavLst>
                                    </p:anim>
                                  </p:childTnLst>
                                </p:cTn>
                              </p:par>
                              <p:par>
                                <p:cTn id="81" presetID="2" presetClass="entr" presetSubtype="4" fill="hold" nodeType="withEffect">
                                  <p:stCondLst>
                                    <p:cond delay="0"/>
                                  </p:stCondLst>
                                  <p:childTnLst>
                                    <p:set>
                                      <p:cBhvr>
                                        <p:cTn id="82" dur="1" fill="hold">
                                          <p:stCondLst>
                                            <p:cond delay="0"/>
                                          </p:stCondLst>
                                        </p:cTn>
                                        <p:tgtEl>
                                          <p:spTgt spid="17"/>
                                        </p:tgtEl>
                                        <p:attrNameLst>
                                          <p:attrName>style.visibility</p:attrName>
                                        </p:attrNameLst>
                                      </p:cBhvr>
                                      <p:to>
                                        <p:strVal val="visible"/>
                                      </p:to>
                                    </p:set>
                                    <p:anim calcmode="lin" valueType="num">
                                      <p:cBhvr additive="base">
                                        <p:cTn id="83" dur="500" fill="hold"/>
                                        <p:tgtEl>
                                          <p:spTgt spid="17"/>
                                        </p:tgtEl>
                                        <p:attrNameLst>
                                          <p:attrName>ppt_x</p:attrName>
                                        </p:attrNameLst>
                                      </p:cBhvr>
                                      <p:tavLst>
                                        <p:tav tm="0">
                                          <p:val>
                                            <p:strVal val="#ppt_x"/>
                                          </p:val>
                                        </p:tav>
                                        <p:tav tm="100000">
                                          <p:val>
                                            <p:strVal val="#ppt_x"/>
                                          </p:val>
                                        </p:tav>
                                      </p:tavLst>
                                    </p:anim>
                                    <p:anim calcmode="lin" valueType="num">
                                      <p:cBhvr additive="base">
                                        <p:cTn id="84" dur="500" fill="hold"/>
                                        <p:tgtEl>
                                          <p:spTgt spid="17"/>
                                        </p:tgtEl>
                                        <p:attrNameLst>
                                          <p:attrName>ppt_y</p:attrName>
                                        </p:attrNameLst>
                                      </p:cBhvr>
                                      <p:tavLst>
                                        <p:tav tm="0">
                                          <p:val>
                                            <p:strVal val="1+#ppt_h/2"/>
                                          </p:val>
                                        </p:tav>
                                        <p:tav tm="100000">
                                          <p:val>
                                            <p:strVal val="#ppt_y"/>
                                          </p:val>
                                        </p:tav>
                                      </p:tavLst>
                                    </p:anim>
                                  </p:childTnLst>
                                </p:cTn>
                              </p:par>
                              <p:par>
                                <p:cTn id="85" presetID="2" presetClass="entr" presetSubtype="4" fill="hold" nodeType="withEffect">
                                  <p:stCondLst>
                                    <p:cond delay="0"/>
                                  </p:stCondLst>
                                  <p:childTnLst>
                                    <p:set>
                                      <p:cBhvr>
                                        <p:cTn id="86" dur="1" fill="hold">
                                          <p:stCondLst>
                                            <p:cond delay="0"/>
                                          </p:stCondLst>
                                        </p:cTn>
                                        <p:tgtEl>
                                          <p:spTgt spid="18"/>
                                        </p:tgtEl>
                                        <p:attrNameLst>
                                          <p:attrName>style.visibility</p:attrName>
                                        </p:attrNameLst>
                                      </p:cBhvr>
                                      <p:to>
                                        <p:strVal val="visible"/>
                                      </p:to>
                                    </p:set>
                                    <p:anim calcmode="lin" valueType="num">
                                      <p:cBhvr additive="base">
                                        <p:cTn id="87" dur="500" fill="hold"/>
                                        <p:tgtEl>
                                          <p:spTgt spid="18"/>
                                        </p:tgtEl>
                                        <p:attrNameLst>
                                          <p:attrName>ppt_x</p:attrName>
                                        </p:attrNameLst>
                                      </p:cBhvr>
                                      <p:tavLst>
                                        <p:tav tm="0">
                                          <p:val>
                                            <p:strVal val="#ppt_x"/>
                                          </p:val>
                                        </p:tav>
                                        <p:tav tm="100000">
                                          <p:val>
                                            <p:strVal val="#ppt_x"/>
                                          </p:val>
                                        </p:tav>
                                      </p:tavLst>
                                    </p:anim>
                                    <p:anim calcmode="lin" valueType="num">
                                      <p:cBhvr additive="base">
                                        <p:cTn id="88" dur="500" fill="hold"/>
                                        <p:tgtEl>
                                          <p:spTgt spid="18"/>
                                        </p:tgtEl>
                                        <p:attrNameLst>
                                          <p:attrName>ppt_y</p:attrName>
                                        </p:attrNameLst>
                                      </p:cBhvr>
                                      <p:tavLst>
                                        <p:tav tm="0">
                                          <p:val>
                                            <p:strVal val="1+#ppt_h/2"/>
                                          </p:val>
                                        </p:tav>
                                        <p:tav tm="100000">
                                          <p:val>
                                            <p:strVal val="#ppt_y"/>
                                          </p:val>
                                        </p:tav>
                                      </p:tavLst>
                                    </p:anim>
                                  </p:childTnLst>
                                </p:cTn>
                              </p:par>
                              <p:par>
                                <p:cTn id="89" presetID="2" presetClass="entr" presetSubtype="4" fill="hold" nodeType="withEffect">
                                  <p:stCondLst>
                                    <p:cond delay="0"/>
                                  </p:stCondLst>
                                  <p:childTnLst>
                                    <p:set>
                                      <p:cBhvr>
                                        <p:cTn id="90" dur="1" fill="hold">
                                          <p:stCondLst>
                                            <p:cond delay="0"/>
                                          </p:stCondLst>
                                        </p:cTn>
                                        <p:tgtEl>
                                          <p:spTgt spid="19"/>
                                        </p:tgtEl>
                                        <p:attrNameLst>
                                          <p:attrName>style.visibility</p:attrName>
                                        </p:attrNameLst>
                                      </p:cBhvr>
                                      <p:to>
                                        <p:strVal val="visible"/>
                                      </p:to>
                                    </p:set>
                                    <p:anim calcmode="lin" valueType="num">
                                      <p:cBhvr additive="base">
                                        <p:cTn id="91" dur="500" fill="hold"/>
                                        <p:tgtEl>
                                          <p:spTgt spid="19"/>
                                        </p:tgtEl>
                                        <p:attrNameLst>
                                          <p:attrName>ppt_x</p:attrName>
                                        </p:attrNameLst>
                                      </p:cBhvr>
                                      <p:tavLst>
                                        <p:tav tm="0">
                                          <p:val>
                                            <p:strVal val="#ppt_x"/>
                                          </p:val>
                                        </p:tav>
                                        <p:tav tm="100000">
                                          <p:val>
                                            <p:strVal val="#ppt_x"/>
                                          </p:val>
                                        </p:tav>
                                      </p:tavLst>
                                    </p:anim>
                                    <p:anim calcmode="lin" valueType="num">
                                      <p:cBhvr additive="base">
                                        <p:cTn id="92"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5" grpId="0" animBg="1"/>
      <p:bldP spid="6" grpId="0" animBg="1"/>
      <p:bldP spid="7" grpId="0" animBg="1"/>
      <p:bldP spid="8" grpId="0" animBg="1"/>
      <p:bldP spid="9" grpId="0" animBg="1"/>
      <p:bldP spid="11" grpId="0" animBg="1"/>
      <p:bldP spid="12" grpId="0" animBg="1"/>
      <p:bldP spid="13" grpId="0"/>
      <p:bldP spid="20"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Boundary Value Analysis (BVA) (Black Box Testing)</a:t>
            </a:r>
            <a:endParaRPr lang="en-US" dirty="0"/>
          </a:p>
        </p:txBody>
      </p:sp>
      <p:sp>
        <p:nvSpPr>
          <p:cNvPr id="3" name="Content Placeholder 2"/>
          <p:cNvSpPr>
            <a:spLocks noGrp="1"/>
          </p:cNvSpPr>
          <p:nvPr>
            <p:ph idx="1"/>
          </p:nvPr>
        </p:nvSpPr>
        <p:spPr>
          <a:xfrm>
            <a:off x="131180" y="863445"/>
            <a:ext cx="8766077" cy="1487870"/>
          </a:xfrm>
        </p:spPr>
        <p:txBody>
          <a:bodyPr/>
          <a:lstStyle/>
          <a:p>
            <a:r>
              <a:rPr lang="en-US" dirty="0"/>
              <a:t>Suppose </a:t>
            </a:r>
            <a:r>
              <a:rPr lang="en-US" dirty="0">
                <a:solidFill>
                  <a:srgbClr val="C00000"/>
                </a:solidFill>
              </a:rPr>
              <a:t>system asks </a:t>
            </a:r>
            <a:r>
              <a:rPr lang="en-US" dirty="0"/>
              <a:t>for “a </a:t>
            </a:r>
            <a:r>
              <a:rPr lang="en-US" dirty="0">
                <a:solidFill>
                  <a:srgbClr val="C00000"/>
                </a:solidFill>
              </a:rPr>
              <a:t>number between </a:t>
            </a:r>
            <a:r>
              <a:rPr lang="en-US" b="1" dirty="0"/>
              <a:t>100</a:t>
            </a:r>
            <a:r>
              <a:rPr lang="en-US" dirty="0"/>
              <a:t> and </a:t>
            </a:r>
            <a:r>
              <a:rPr lang="en-US" b="1" dirty="0"/>
              <a:t>999</a:t>
            </a:r>
            <a:r>
              <a:rPr lang="en-US" dirty="0"/>
              <a:t> </a:t>
            </a:r>
            <a:r>
              <a:rPr lang="en-US" b="1" dirty="0">
                <a:solidFill>
                  <a:srgbClr val="C00000"/>
                </a:solidFill>
              </a:rPr>
              <a:t>inclusive</a:t>
            </a:r>
            <a:r>
              <a:rPr lang="en-US" dirty="0"/>
              <a:t>”</a:t>
            </a:r>
          </a:p>
          <a:p>
            <a:r>
              <a:rPr lang="en-US" dirty="0"/>
              <a:t>The </a:t>
            </a:r>
            <a:r>
              <a:rPr lang="en-US" b="1" dirty="0">
                <a:solidFill>
                  <a:srgbClr val="C00000"/>
                </a:solidFill>
              </a:rPr>
              <a:t>boundaries</a:t>
            </a:r>
            <a:r>
              <a:rPr lang="en-US" dirty="0">
                <a:solidFill>
                  <a:srgbClr val="C00000"/>
                </a:solidFill>
              </a:rPr>
              <a:t> </a:t>
            </a:r>
            <a:r>
              <a:rPr lang="en-US" dirty="0"/>
              <a:t>are </a:t>
            </a:r>
            <a:r>
              <a:rPr lang="en-US" b="1" dirty="0">
                <a:solidFill>
                  <a:srgbClr val="C00000"/>
                </a:solidFill>
              </a:rPr>
              <a:t>100</a:t>
            </a:r>
            <a:r>
              <a:rPr lang="en-US" dirty="0">
                <a:solidFill>
                  <a:srgbClr val="C00000"/>
                </a:solidFill>
              </a:rPr>
              <a:t> </a:t>
            </a:r>
            <a:r>
              <a:rPr lang="en-US" dirty="0"/>
              <a:t>and </a:t>
            </a:r>
            <a:r>
              <a:rPr lang="en-US" b="1" dirty="0">
                <a:solidFill>
                  <a:srgbClr val="C00000"/>
                </a:solidFill>
              </a:rPr>
              <a:t>999</a:t>
            </a:r>
          </a:p>
          <a:p>
            <a:r>
              <a:rPr lang="en-US" dirty="0"/>
              <a:t>We therefore </a:t>
            </a:r>
            <a:r>
              <a:rPr lang="en-US" b="1" dirty="0">
                <a:solidFill>
                  <a:srgbClr val="C00000"/>
                </a:solidFill>
              </a:rPr>
              <a:t>test for values</a:t>
            </a:r>
          </a:p>
          <a:p>
            <a:endParaRPr lang="en-US" dirty="0"/>
          </a:p>
        </p:txBody>
      </p:sp>
      <p:sp>
        <p:nvSpPr>
          <p:cNvPr id="4" name="Rectangle 3"/>
          <p:cNvSpPr/>
          <p:nvPr/>
        </p:nvSpPr>
        <p:spPr>
          <a:xfrm>
            <a:off x="7177314" y="1523484"/>
            <a:ext cx="2286000" cy="4572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b="1" dirty="0"/>
              <a:t>99    100    101</a:t>
            </a:r>
          </a:p>
        </p:txBody>
      </p:sp>
      <p:sp>
        <p:nvSpPr>
          <p:cNvPr id="5" name="Rectangle 4"/>
          <p:cNvSpPr/>
          <p:nvPr/>
        </p:nvSpPr>
        <p:spPr>
          <a:xfrm>
            <a:off x="9691914" y="1523484"/>
            <a:ext cx="2286000" cy="4572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b="1" dirty="0"/>
              <a:t>999    999    1000</a:t>
            </a:r>
          </a:p>
        </p:txBody>
      </p:sp>
      <p:sp>
        <p:nvSpPr>
          <p:cNvPr id="6" name="Rectangle 5"/>
          <p:cNvSpPr/>
          <p:nvPr/>
        </p:nvSpPr>
        <p:spPr>
          <a:xfrm>
            <a:off x="7248441" y="2041894"/>
            <a:ext cx="2117887" cy="461665"/>
          </a:xfrm>
          <a:prstGeom prst="rect">
            <a:avLst/>
          </a:prstGeom>
        </p:spPr>
        <p:txBody>
          <a:bodyPr wrap="none">
            <a:spAutoFit/>
          </a:bodyPr>
          <a:lstStyle/>
          <a:p>
            <a:pPr algn="ctr"/>
            <a:r>
              <a:rPr lang="en-US" sz="2400" dirty="0"/>
              <a:t>Lower boundary</a:t>
            </a:r>
          </a:p>
        </p:txBody>
      </p:sp>
      <p:sp>
        <p:nvSpPr>
          <p:cNvPr id="7" name="Rectangle 6"/>
          <p:cNvSpPr/>
          <p:nvPr/>
        </p:nvSpPr>
        <p:spPr>
          <a:xfrm>
            <a:off x="9787192" y="2041894"/>
            <a:ext cx="2095445" cy="461665"/>
          </a:xfrm>
          <a:prstGeom prst="rect">
            <a:avLst/>
          </a:prstGeom>
        </p:spPr>
        <p:txBody>
          <a:bodyPr wrap="none">
            <a:spAutoFit/>
          </a:bodyPr>
          <a:lstStyle/>
          <a:p>
            <a:pPr algn="ctr"/>
            <a:r>
              <a:rPr lang="en-US" sz="2400" dirty="0"/>
              <a:t>Upper boundary</a:t>
            </a:r>
          </a:p>
        </p:txBody>
      </p:sp>
      <p:sp>
        <p:nvSpPr>
          <p:cNvPr id="8" name="Content Placeholder 2"/>
          <p:cNvSpPr txBox="1">
            <a:spLocks/>
          </p:cNvSpPr>
          <p:nvPr/>
        </p:nvSpPr>
        <p:spPr>
          <a:xfrm>
            <a:off x="159603" y="3025745"/>
            <a:ext cx="11795907" cy="3534712"/>
          </a:xfrm>
          <a:prstGeom prst="rect">
            <a:avLst/>
          </a:prstGeom>
        </p:spPr>
        <p:txBody>
          <a:bodyPr vert="horz" lIns="91440" tIns="45720" rIns="91440" bIns="45720" rtlCol="0">
            <a:normAutofit fontScale="92500" lnSpcReduction="10000"/>
          </a:bodyPr>
          <a:lstStyle>
            <a:lvl1pPr marL="265113" indent="-265113" algn="just" defTabSz="914400" rtl="0" eaLnBrk="1" latinLnBrk="0" hangingPunct="1">
              <a:lnSpc>
                <a:spcPct val="90000"/>
              </a:lnSpc>
              <a:spcBef>
                <a:spcPts val="1000"/>
              </a:spcBef>
              <a:buClr>
                <a:schemeClr val="accent6"/>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The BVA is </a:t>
            </a:r>
            <a:r>
              <a:rPr lang="en-US" b="1" dirty="0">
                <a:solidFill>
                  <a:srgbClr val="C00000"/>
                </a:solidFill>
              </a:rPr>
              <a:t>easy to use and remember </a:t>
            </a:r>
            <a:r>
              <a:rPr lang="en-US" dirty="0"/>
              <a:t>because of the </a:t>
            </a:r>
            <a:r>
              <a:rPr lang="en-US" dirty="0">
                <a:solidFill>
                  <a:srgbClr val="C00000"/>
                </a:solidFill>
              </a:rPr>
              <a:t>uniformity of identified tests </a:t>
            </a:r>
            <a:r>
              <a:rPr lang="en-US" dirty="0"/>
              <a:t>and the automated nature of this technique.</a:t>
            </a:r>
          </a:p>
          <a:p>
            <a:r>
              <a:rPr lang="en-US" dirty="0"/>
              <a:t>One can </a:t>
            </a:r>
            <a:r>
              <a:rPr lang="en-US" b="1" dirty="0">
                <a:solidFill>
                  <a:srgbClr val="C00000"/>
                </a:solidFill>
              </a:rPr>
              <a:t>easily control the expenses</a:t>
            </a:r>
            <a:r>
              <a:rPr lang="en-US" dirty="0"/>
              <a:t> made on the testing by controlling the number of identified test cases. </a:t>
            </a:r>
          </a:p>
          <a:p>
            <a:r>
              <a:rPr lang="en-US" dirty="0"/>
              <a:t>BVA is the </a:t>
            </a:r>
            <a:r>
              <a:rPr lang="en-US" b="1" dirty="0">
                <a:solidFill>
                  <a:srgbClr val="C00000"/>
                </a:solidFill>
              </a:rPr>
              <a:t>best approach </a:t>
            </a:r>
            <a:r>
              <a:rPr lang="en-US" dirty="0"/>
              <a:t>in cases where the </a:t>
            </a:r>
            <a:r>
              <a:rPr lang="en-US" b="1" dirty="0">
                <a:solidFill>
                  <a:srgbClr val="C00000"/>
                </a:solidFill>
              </a:rPr>
              <a:t>functionality</a:t>
            </a:r>
            <a:r>
              <a:rPr lang="en-US" dirty="0"/>
              <a:t> of a software is based on </a:t>
            </a:r>
            <a:r>
              <a:rPr lang="en-US" dirty="0">
                <a:solidFill>
                  <a:srgbClr val="C00000"/>
                </a:solidFill>
              </a:rPr>
              <a:t>numerous variables representing physical quantities</a:t>
            </a:r>
            <a:r>
              <a:rPr lang="en-US" dirty="0"/>
              <a:t>.</a:t>
            </a:r>
          </a:p>
          <a:p>
            <a:r>
              <a:rPr lang="en-US" dirty="0"/>
              <a:t>The technique </a:t>
            </a:r>
            <a:r>
              <a:rPr lang="en-US" b="1" dirty="0">
                <a:solidFill>
                  <a:srgbClr val="C00000"/>
                </a:solidFill>
              </a:rPr>
              <a:t>is best at user input troubles </a:t>
            </a:r>
            <a:r>
              <a:rPr lang="en-US" dirty="0"/>
              <a:t>in the software.</a:t>
            </a:r>
          </a:p>
          <a:p>
            <a:r>
              <a:rPr lang="en-US" dirty="0"/>
              <a:t>The </a:t>
            </a:r>
            <a:r>
              <a:rPr lang="en-US" b="1" dirty="0">
                <a:solidFill>
                  <a:srgbClr val="C00000"/>
                </a:solidFill>
              </a:rPr>
              <a:t>procedure and guidelines are crystal clear </a:t>
            </a:r>
            <a:r>
              <a:rPr lang="en-US" dirty="0"/>
              <a:t>and easy when it comes to determining the test cases through BVA.</a:t>
            </a:r>
          </a:p>
          <a:p>
            <a:r>
              <a:rPr lang="en-US" dirty="0"/>
              <a:t>The</a:t>
            </a:r>
            <a:r>
              <a:rPr lang="en-US" b="1" dirty="0">
                <a:solidFill>
                  <a:srgbClr val="C00000"/>
                </a:solidFill>
              </a:rPr>
              <a:t> test cases</a:t>
            </a:r>
            <a:r>
              <a:rPr lang="en-US" dirty="0"/>
              <a:t> generated through BVA are </a:t>
            </a:r>
            <a:r>
              <a:rPr lang="en-US" b="1" dirty="0">
                <a:solidFill>
                  <a:srgbClr val="C00000"/>
                </a:solidFill>
              </a:rPr>
              <a:t>very small</a:t>
            </a:r>
            <a:r>
              <a:rPr lang="en-US" dirty="0"/>
              <a:t>.</a:t>
            </a:r>
          </a:p>
        </p:txBody>
      </p:sp>
      <p:sp>
        <p:nvSpPr>
          <p:cNvPr id="9" name="Rectangle 8"/>
          <p:cNvSpPr/>
          <p:nvPr/>
        </p:nvSpPr>
        <p:spPr>
          <a:xfrm>
            <a:off x="159602" y="2445503"/>
            <a:ext cx="3791891" cy="46166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a:spAutoFit/>
          </a:bodyPr>
          <a:lstStyle/>
          <a:p>
            <a:r>
              <a:rPr lang="en-US" sz="2400" b="1" dirty="0"/>
              <a:t>BVA - Advantages</a:t>
            </a:r>
          </a:p>
        </p:txBody>
      </p:sp>
      <p:cxnSp>
        <p:nvCxnSpPr>
          <p:cNvPr id="10" name="Straight Connector 9"/>
          <p:cNvCxnSpPr/>
          <p:nvPr/>
        </p:nvCxnSpPr>
        <p:spPr>
          <a:xfrm>
            <a:off x="2051395" y="2905482"/>
            <a:ext cx="9926519" cy="0"/>
          </a:xfrm>
          <a:prstGeom prst="line">
            <a:avLst/>
          </a:prstGeom>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val="1797050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par>
                                <p:cTn id="31" presetID="22" presetClass="entr" presetSubtype="8" fill="hold" nodeType="with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wipe(left)">
                                      <p:cBhvr>
                                        <p:cTn id="33" dur="500"/>
                                        <p:tgtEl>
                                          <p:spTgt spid="10"/>
                                        </p:tgtEl>
                                      </p:cBhvr>
                                    </p:animEffec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grpId="0" nodeType="clickEffect">
                                  <p:stCondLst>
                                    <p:cond delay="0"/>
                                  </p:stCondLst>
                                  <p:childTnLst>
                                    <p:set>
                                      <p:cBhvr>
                                        <p:cTn id="53"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grpId="0" nodeType="clickEffect">
                                  <p:stCondLst>
                                    <p:cond delay="0"/>
                                  </p:stCondLst>
                                  <p:childTnLst>
                                    <p:set>
                                      <p:cBhvr>
                                        <p:cTn id="57"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5" grpId="0" animBg="1"/>
      <p:bldP spid="6" grpId="0"/>
      <p:bldP spid="7" grpId="0"/>
      <p:bldP spid="8" grpId="0" build="p"/>
      <p:bldP spid="9"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Boundary Value Analysis (BVA) (Black Box Testing) Cont.</a:t>
            </a:r>
            <a:endParaRPr lang="en-US" dirty="0"/>
          </a:p>
        </p:txBody>
      </p:sp>
      <p:sp>
        <p:nvSpPr>
          <p:cNvPr id="4" name="Content Placeholder 2"/>
          <p:cNvSpPr txBox="1">
            <a:spLocks/>
          </p:cNvSpPr>
          <p:nvPr/>
        </p:nvSpPr>
        <p:spPr>
          <a:xfrm>
            <a:off x="174117" y="1472716"/>
            <a:ext cx="11795907" cy="2228427"/>
          </a:xfrm>
          <a:prstGeom prst="rect">
            <a:avLst/>
          </a:prstGeom>
        </p:spPr>
        <p:txBody>
          <a:bodyPr vert="horz" lIns="91440" tIns="45720" rIns="91440" bIns="45720" rtlCol="0">
            <a:normAutofit/>
          </a:bodyPr>
          <a:lstStyle>
            <a:lvl1pPr marL="265113" indent="-265113" algn="just" defTabSz="914400" rtl="0" eaLnBrk="1" latinLnBrk="0" hangingPunct="1">
              <a:lnSpc>
                <a:spcPct val="90000"/>
              </a:lnSpc>
              <a:spcBef>
                <a:spcPts val="1000"/>
              </a:spcBef>
              <a:buClr>
                <a:schemeClr val="accent6"/>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This technique </a:t>
            </a:r>
            <a:r>
              <a:rPr lang="en-US" b="1" dirty="0">
                <a:solidFill>
                  <a:srgbClr val="C00000"/>
                </a:solidFill>
              </a:rPr>
              <a:t>sometimes fails </a:t>
            </a:r>
            <a:r>
              <a:rPr lang="en-US" dirty="0"/>
              <a:t>to test </a:t>
            </a:r>
            <a:r>
              <a:rPr lang="en-US" b="1" dirty="0">
                <a:solidFill>
                  <a:srgbClr val="C00000"/>
                </a:solidFill>
              </a:rPr>
              <a:t>all the potential input </a:t>
            </a:r>
            <a:r>
              <a:rPr lang="en-US" dirty="0"/>
              <a:t>values. And so, the </a:t>
            </a:r>
            <a:r>
              <a:rPr lang="en-US" b="1" dirty="0">
                <a:solidFill>
                  <a:srgbClr val="C00000"/>
                </a:solidFill>
              </a:rPr>
              <a:t>results are unsure</a:t>
            </a:r>
            <a:r>
              <a:rPr lang="en-US" dirty="0"/>
              <a:t>.</a:t>
            </a:r>
          </a:p>
          <a:p>
            <a:r>
              <a:rPr lang="en-US" dirty="0"/>
              <a:t>The </a:t>
            </a:r>
            <a:r>
              <a:rPr lang="en-US" b="1" dirty="0">
                <a:solidFill>
                  <a:srgbClr val="C00000"/>
                </a:solidFill>
              </a:rPr>
              <a:t>dependencies</a:t>
            </a:r>
            <a:r>
              <a:rPr lang="en-US" dirty="0"/>
              <a:t> with </a:t>
            </a:r>
            <a:r>
              <a:rPr lang="en-US" b="1" dirty="0"/>
              <a:t>BVA</a:t>
            </a:r>
            <a:r>
              <a:rPr lang="en-US" b="1" dirty="0">
                <a:solidFill>
                  <a:srgbClr val="C00000"/>
                </a:solidFill>
              </a:rPr>
              <a:t> are not tested between two inputs</a:t>
            </a:r>
            <a:r>
              <a:rPr lang="en-US" dirty="0"/>
              <a:t>.</a:t>
            </a:r>
          </a:p>
          <a:p>
            <a:r>
              <a:rPr lang="en-US" dirty="0"/>
              <a:t>This technique </a:t>
            </a:r>
            <a:r>
              <a:rPr lang="en-US" b="1" dirty="0">
                <a:solidFill>
                  <a:srgbClr val="C00000"/>
                </a:solidFill>
              </a:rPr>
              <a:t>doesn’t fit </a:t>
            </a:r>
            <a:r>
              <a:rPr lang="en-US" dirty="0"/>
              <a:t>well when it comes to </a:t>
            </a:r>
            <a:r>
              <a:rPr lang="en-US" b="1" dirty="0">
                <a:solidFill>
                  <a:srgbClr val="C00000"/>
                </a:solidFill>
              </a:rPr>
              <a:t>Boolean Variables</a:t>
            </a:r>
            <a:r>
              <a:rPr lang="en-US" dirty="0"/>
              <a:t>.</a:t>
            </a:r>
          </a:p>
          <a:p>
            <a:r>
              <a:rPr lang="en-US" dirty="0"/>
              <a:t>It </a:t>
            </a:r>
            <a:r>
              <a:rPr lang="en-US" b="1" dirty="0">
                <a:solidFill>
                  <a:srgbClr val="C00000"/>
                </a:solidFill>
              </a:rPr>
              <a:t>only works </a:t>
            </a:r>
            <a:r>
              <a:rPr lang="en-US" dirty="0"/>
              <a:t>well with </a:t>
            </a:r>
            <a:r>
              <a:rPr lang="en-US" b="1" dirty="0">
                <a:solidFill>
                  <a:srgbClr val="C00000"/>
                </a:solidFill>
              </a:rPr>
              <a:t>independent variables </a:t>
            </a:r>
            <a:r>
              <a:rPr lang="en-US" dirty="0"/>
              <a:t>that depict quantity.</a:t>
            </a:r>
          </a:p>
        </p:txBody>
      </p:sp>
      <p:sp>
        <p:nvSpPr>
          <p:cNvPr id="5" name="Rectangle 4"/>
          <p:cNvSpPr/>
          <p:nvPr/>
        </p:nvSpPr>
        <p:spPr>
          <a:xfrm>
            <a:off x="174116" y="892474"/>
            <a:ext cx="3791891" cy="46166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a:spAutoFit/>
          </a:bodyPr>
          <a:lstStyle/>
          <a:p>
            <a:r>
              <a:rPr lang="en-US" sz="2400" b="1" dirty="0"/>
              <a:t>BVA - Disadvantages</a:t>
            </a:r>
          </a:p>
        </p:txBody>
      </p:sp>
      <p:cxnSp>
        <p:nvCxnSpPr>
          <p:cNvPr id="6" name="Straight Connector 5"/>
          <p:cNvCxnSpPr/>
          <p:nvPr/>
        </p:nvCxnSpPr>
        <p:spPr>
          <a:xfrm>
            <a:off x="2065909" y="1352453"/>
            <a:ext cx="9926519" cy="0"/>
          </a:xfrm>
          <a:prstGeom prst="line">
            <a:avLst/>
          </a:prstGeom>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val="2388745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22" presetClass="entr" presetSubtype="8" fill="hold" nodeType="withEffect">
                                  <p:stCondLst>
                                    <p:cond delay="0"/>
                                  </p:stCondLst>
                                  <p:childTnLst>
                                    <p:set>
                                      <p:cBhvr>
                                        <p:cTn id="8" dur="1" fill="hold">
                                          <p:stCondLst>
                                            <p:cond delay="0"/>
                                          </p:stCondLst>
                                        </p:cTn>
                                        <p:tgtEl>
                                          <p:spTgt spid="6"/>
                                        </p:tgtEl>
                                        <p:attrNameLst>
                                          <p:attrName>style.visibility</p:attrName>
                                        </p:attrNameLst>
                                      </p:cBhvr>
                                      <p:to>
                                        <p:strVal val="visible"/>
                                      </p:to>
                                    </p:set>
                                    <p:animEffect transition="in" filter="wipe(left)">
                                      <p:cBhvr>
                                        <p:cTn id="9" dur="500"/>
                                        <p:tgtEl>
                                          <p:spTgt spid="6"/>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White Box Testing</a:t>
            </a:r>
          </a:p>
        </p:txBody>
      </p:sp>
      <p:sp>
        <p:nvSpPr>
          <p:cNvPr id="3" name="Content Placeholder 2"/>
          <p:cNvSpPr>
            <a:spLocks noGrp="1"/>
          </p:cNvSpPr>
          <p:nvPr>
            <p:ph idx="1"/>
          </p:nvPr>
        </p:nvSpPr>
        <p:spPr>
          <a:xfrm>
            <a:off x="131180" y="863444"/>
            <a:ext cx="11929641" cy="3592799"/>
          </a:xfrm>
        </p:spPr>
        <p:txBody>
          <a:bodyPr/>
          <a:lstStyle/>
          <a:p>
            <a:r>
              <a:rPr lang="en-US" dirty="0"/>
              <a:t>Also known as </a:t>
            </a:r>
            <a:r>
              <a:rPr lang="en-US" b="1" dirty="0">
                <a:solidFill>
                  <a:srgbClr val="C00000"/>
                </a:solidFill>
              </a:rPr>
              <a:t>structural testing</a:t>
            </a:r>
          </a:p>
          <a:p>
            <a:r>
              <a:rPr lang="en-US" dirty="0"/>
              <a:t>White Box Testing is a software testing </a:t>
            </a:r>
            <a:r>
              <a:rPr lang="en-US" b="1" dirty="0">
                <a:solidFill>
                  <a:srgbClr val="C00000"/>
                </a:solidFill>
              </a:rPr>
              <a:t>method</a:t>
            </a:r>
            <a:r>
              <a:rPr lang="en-US" dirty="0">
                <a:solidFill>
                  <a:srgbClr val="C00000"/>
                </a:solidFill>
              </a:rPr>
              <a:t> </a:t>
            </a:r>
            <a:r>
              <a:rPr lang="en-US" dirty="0"/>
              <a:t>in which the </a:t>
            </a:r>
            <a:r>
              <a:rPr lang="en-US" b="1" dirty="0">
                <a:solidFill>
                  <a:srgbClr val="C00000"/>
                </a:solidFill>
              </a:rPr>
              <a:t>internal structure/design/implementation </a:t>
            </a:r>
            <a:r>
              <a:rPr lang="en-US" dirty="0"/>
              <a:t>of the module being tested </a:t>
            </a:r>
            <a:r>
              <a:rPr lang="en-US" b="1" dirty="0">
                <a:solidFill>
                  <a:srgbClr val="C00000"/>
                </a:solidFill>
              </a:rPr>
              <a:t>is known to the tester</a:t>
            </a:r>
            <a:endParaRPr lang="en-US" dirty="0"/>
          </a:p>
          <a:p>
            <a:r>
              <a:rPr lang="en-US" dirty="0"/>
              <a:t>Focus is on </a:t>
            </a:r>
            <a:r>
              <a:rPr lang="en-US" b="1" dirty="0">
                <a:solidFill>
                  <a:srgbClr val="C00000"/>
                </a:solidFill>
              </a:rPr>
              <a:t>ensuring </a:t>
            </a:r>
            <a:r>
              <a:rPr lang="en-US" dirty="0"/>
              <a:t>that even </a:t>
            </a:r>
            <a:r>
              <a:rPr lang="en-US" b="1" dirty="0">
                <a:solidFill>
                  <a:srgbClr val="C00000"/>
                </a:solidFill>
              </a:rPr>
              <a:t>abnormal invocations</a:t>
            </a:r>
            <a:r>
              <a:rPr lang="en-US" dirty="0"/>
              <a:t> are</a:t>
            </a:r>
            <a:r>
              <a:rPr lang="en-US" b="1" dirty="0">
                <a:solidFill>
                  <a:srgbClr val="C00000"/>
                </a:solidFill>
              </a:rPr>
              <a:t> handled gracefully</a:t>
            </a:r>
          </a:p>
          <a:p>
            <a:r>
              <a:rPr lang="en-US" dirty="0"/>
              <a:t>Using white-box testing methods, you can </a:t>
            </a:r>
            <a:r>
              <a:rPr lang="en-US" b="1" dirty="0">
                <a:solidFill>
                  <a:srgbClr val="C00000"/>
                </a:solidFill>
              </a:rPr>
              <a:t>derive test cases</a:t>
            </a:r>
            <a:r>
              <a:rPr lang="en-US" dirty="0"/>
              <a:t> that </a:t>
            </a:r>
          </a:p>
          <a:p>
            <a:pPr lvl="1"/>
            <a:r>
              <a:rPr lang="en-US" b="1" dirty="0">
                <a:solidFill>
                  <a:srgbClr val="C00000"/>
                </a:solidFill>
              </a:rPr>
              <a:t>Guarantee</a:t>
            </a:r>
            <a:r>
              <a:rPr lang="en-US" dirty="0">
                <a:solidFill>
                  <a:srgbClr val="C00000"/>
                </a:solidFill>
              </a:rPr>
              <a:t> </a:t>
            </a:r>
            <a:r>
              <a:rPr lang="en-US" dirty="0"/>
              <a:t>that all </a:t>
            </a:r>
            <a:r>
              <a:rPr lang="en-US" b="1" dirty="0">
                <a:solidFill>
                  <a:srgbClr val="C00000"/>
                </a:solidFill>
              </a:rPr>
              <a:t>independent paths</a:t>
            </a:r>
            <a:r>
              <a:rPr lang="en-US" dirty="0">
                <a:solidFill>
                  <a:srgbClr val="C00000"/>
                </a:solidFill>
              </a:rPr>
              <a:t> </a:t>
            </a:r>
            <a:r>
              <a:rPr lang="en-US" dirty="0"/>
              <a:t>within a module have been </a:t>
            </a:r>
            <a:r>
              <a:rPr lang="en-US" b="1" dirty="0">
                <a:solidFill>
                  <a:srgbClr val="C00000"/>
                </a:solidFill>
              </a:rPr>
              <a:t>exercised at least once</a:t>
            </a:r>
            <a:endParaRPr lang="en-US" b="1" dirty="0"/>
          </a:p>
          <a:p>
            <a:pPr lvl="1"/>
            <a:r>
              <a:rPr lang="en-US" b="1" dirty="0">
                <a:solidFill>
                  <a:srgbClr val="C00000"/>
                </a:solidFill>
              </a:rPr>
              <a:t>Exercise</a:t>
            </a:r>
            <a:r>
              <a:rPr lang="en-US" dirty="0">
                <a:solidFill>
                  <a:srgbClr val="C00000"/>
                </a:solidFill>
              </a:rPr>
              <a:t> </a:t>
            </a:r>
            <a:r>
              <a:rPr lang="en-US" dirty="0"/>
              <a:t>all </a:t>
            </a:r>
            <a:r>
              <a:rPr lang="en-US" b="1" dirty="0">
                <a:solidFill>
                  <a:srgbClr val="C00000"/>
                </a:solidFill>
              </a:rPr>
              <a:t>logical decisions</a:t>
            </a:r>
            <a:r>
              <a:rPr lang="en-US" dirty="0"/>
              <a:t> on their true and false sides</a:t>
            </a:r>
          </a:p>
          <a:p>
            <a:pPr lvl="1"/>
            <a:r>
              <a:rPr lang="en-US" b="1" dirty="0">
                <a:solidFill>
                  <a:srgbClr val="C00000"/>
                </a:solidFill>
              </a:rPr>
              <a:t>Execute</a:t>
            </a:r>
            <a:r>
              <a:rPr lang="en-US" dirty="0">
                <a:solidFill>
                  <a:srgbClr val="C00000"/>
                </a:solidFill>
              </a:rPr>
              <a:t> </a:t>
            </a:r>
            <a:r>
              <a:rPr lang="en-US" dirty="0"/>
              <a:t>all </a:t>
            </a:r>
            <a:r>
              <a:rPr lang="en-US" b="1" dirty="0">
                <a:solidFill>
                  <a:srgbClr val="C00000"/>
                </a:solidFill>
              </a:rPr>
              <a:t>loops</a:t>
            </a:r>
            <a:r>
              <a:rPr lang="en-US" dirty="0">
                <a:solidFill>
                  <a:srgbClr val="C00000"/>
                </a:solidFill>
              </a:rPr>
              <a:t> </a:t>
            </a:r>
            <a:r>
              <a:rPr lang="en-US" dirty="0"/>
              <a:t>at their boundaries</a:t>
            </a:r>
          </a:p>
          <a:p>
            <a:pPr lvl="1"/>
            <a:r>
              <a:rPr lang="en-US" b="1" dirty="0">
                <a:solidFill>
                  <a:srgbClr val="C00000"/>
                </a:solidFill>
              </a:rPr>
              <a:t>Exercise</a:t>
            </a:r>
            <a:r>
              <a:rPr lang="en-US" dirty="0">
                <a:solidFill>
                  <a:srgbClr val="C00000"/>
                </a:solidFill>
              </a:rPr>
              <a:t> </a:t>
            </a:r>
            <a:r>
              <a:rPr lang="en-US" b="1" dirty="0">
                <a:solidFill>
                  <a:srgbClr val="C00000"/>
                </a:solidFill>
              </a:rPr>
              <a:t>internal data structures </a:t>
            </a:r>
            <a:r>
              <a:rPr lang="en-US" dirty="0"/>
              <a:t>to </a:t>
            </a:r>
            <a:r>
              <a:rPr lang="en-US" dirty="0">
                <a:solidFill>
                  <a:srgbClr val="C00000"/>
                </a:solidFill>
              </a:rPr>
              <a:t>ensure</a:t>
            </a:r>
            <a:r>
              <a:rPr lang="en-US" dirty="0"/>
              <a:t> their </a:t>
            </a:r>
            <a:r>
              <a:rPr lang="en-US" dirty="0">
                <a:solidFill>
                  <a:srgbClr val="C00000"/>
                </a:solidFill>
              </a:rPr>
              <a:t>validity</a:t>
            </a:r>
          </a:p>
          <a:p>
            <a:endParaRPr lang="en-US" dirty="0"/>
          </a:p>
        </p:txBody>
      </p:sp>
      <p:pic>
        <p:nvPicPr>
          <p:cNvPr id="6" name="Picture 5"/>
          <p:cNvPicPr>
            <a:picLocks noChangeAspect="1"/>
          </p:cNvPicPr>
          <p:nvPr/>
        </p:nvPicPr>
        <p:blipFill>
          <a:blip r:embed="rId2">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7588318" y="3570514"/>
            <a:ext cx="4472504" cy="2946837"/>
          </a:xfrm>
          <a:prstGeom prst="rect">
            <a:avLst/>
          </a:prstGeom>
        </p:spPr>
      </p:pic>
      <p:sp>
        <p:nvSpPr>
          <p:cNvPr id="7" name="Rounded Rectangular Callout 6"/>
          <p:cNvSpPr/>
          <p:nvPr/>
        </p:nvSpPr>
        <p:spPr>
          <a:xfrm>
            <a:off x="3091543" y="4647392"/>
            <a:ext cx="4162946" cy="1678809"/>
          </a:xfrm>
          <a:prstGeom prst="wedgeRoundRectCallout">
            <a:avLst>
              <a:gd name="adj1" fmla="val 66702"/>
              <a:gd name="adj2" fmla="val 1437"/>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b="1" dirty="0"/>
              <a:t>...our goal is to </a:t>
            </a:r>
            <a:r>
              <a:rPr lang="en-US" sz="2400" b="1" dirty="0">
                <a:solidFill>
                  <a:srgbClr val="C00000"/>
                </a:solidFill>
              </a:rPr>
              <a:t>ensure</a:t>
            </a:r>
            <a:r>
              <a:rPr lang="en-US" sz="2400" b="1" dirty="0"/>
              <a:t> that </a:t>
            </a:r>
            <a:r>
              <a:rPr lang="en-US" sz="2400" b="1" dirty="0">
                <a:solidFill>
                  <a:srgbClr val="C00000"/>
                </a:solidFill>
              </a:rPr>
              <a:t>all statements</a:t>
            </a:r>
            <a:r>
              <a:rPr lang="en-US" sz="2400" b="1" dirty="0"/>
              <a:t> and </a:t>
            </a:r>
            <a:r>
              <a:rPr lang="en-US" sz="2400" b="1" dirty="0">
                <a:solidFill>
                  <a:srgbClr val="C00000"/>
                </a:solidFill>
              </a:rPr>
              <a:t>conditions</a:t>
            </a:r>
            <a:r>
              <a:rPr lang="en-US" sz="2400" b="1" dirty="0"/>
              <a:t> have been </a:t>
            </a:r>
            <a:r>
              <a:rPr lang="en-US" sz="2400" b="1" dirty="0">
                <a:solidFill>
                  <a:srgbClr val="C00000"/>
                </a:solidFill>
              </a:rPr>
              <a:t>executed at least once </a:t>
            </a:r>
            <a:r>
              <a:rPr lang="en-US" sz="2400" b="1" dirty="0"/>
              <a:t>...</a:t>
            </a:r>
          </a:p>
        </p:txBody>
      </p:sp>
    </p:spTree>
    <p:extLst>
      <p:ext uri="{BB962C8B-B14F-4D97-AF65-F5344CB8AC3E}">
        <p14:creationId xmlns:p14="http://schemas.microsoft.com/office/powerpoint/2010/main" val="704754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22" presetClass="entr" presetSubtype="2" fill="hold" grpId="0" nodeType="click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wipe(right)">
                                      <p:cBhvr>
                                        <p:cTn id="3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White Box Testing Cont.</a:t>
            </a:r>
          </a:p>
        </p:txBody>
      </p:sp>
      <p:sp>
        <p:nvSpPr>
          <p:cNvPr id="5" name="Content Placeholder 4"/>
          <p:cNvSpPr>
            <a:spLocks noGrp="1"/>
          </p:cNvSpPr>
          <p:nvPr>
            <p:ph idx="1"/>
          </p:nvPr>
        </p:nvSpPr>
        <p:spPr>
          <a:xfrm>
            <a:off x="131180" y="863444"/>
            <a:ext cx="11929641" cy="1589471"/>
          </a:xfrm>
        </p:spPr>
        <p:txBody>
          <a:bodyPr/>
          <a:lstStyle/>
          <a:p>
            <a:r>
              <a:rPr lang="en-US" b="1" dirty="0"/>
              <a:t>It is applicable to the following levels of software testing</a:t>
            </a:r>
          </a:p>
          <a:p>
            <a:pPr lvl="1"/>
            <a:r>
              <a:rPr lang="en-US" b="1" dirty="0">
                <a:solidFill>
                  <a:srgbClr val="C00000"/>
                </a:solidFill>
              </a:rPr>
              <a:t>Unit Testing:</a:t>
            </a:r>
            <a:r>
              <a:rPr lang="en-US" dirty="0"/>
              <a:t> For testing </a:t>
            </a:r>
            <a:r>
              <a:rPr lang="en-US" i="1" dirty="0">
                <a:solidFill>
                  <a:srgbClr val="C00000"/>
                </a:solidFill>
              </a:rPr>
              <a:t>paths within a unit</a:t>
            </a:r>
          </a:p>
          <a:p>
            <a:pPr lvl="1"/>
            <a:r>
              <a:rPr lang="en-US" b="1" dirty="0">
                <a:solidFill>
                  <a:srgbClr val="C00000"/>
                </a:solidFill>
              </a:rPr>
              <a:t>Integration Testing:</a:t>
            </a:r>
            <a:r>
              <a:rPr lang="en-US" dirty="0"/>
              <a:t> For testing </a:t>
            </a:r>
            <a:r>
              <a:rPr lang="en-US" i="1" dirty="0">
                <a:solidFill>
                  <a:srgbClr val="C00000"/>
                </a:solidFill>
              </a:rPr>
              <a:t>paths between units</a:t>
            </a:r>
          </a:p>
          <a:p>
            <a:pPr lvl="1"/>
            <a:r>
              <a:rPr lang="en-US" b="1" dirty="0">
                <a:solidFill>
                  <a:srgbClr val="C00000"/>
                </a:solidFill>
              </a:rPr>
              <a:t>System Testing:</a:t>
            </a:r>
            <a:r>
              <a:rPr lang="en-US" dirty="0"/>
              <a:t> For testing </a:t>
            </a:r>
            <a:r>
              <a:rPr lang="en-US" i="1" dirty="0">
                <a:solidFill>
                  <a:srgbClr val="C00000"/>
                </a:solidFill>
              </a:rPr>
              <a:t>paths between subsystems</a:t>
            </a:r>
          </a:p>
          <a:p>
            <a:endParaRPr lang="en-US" dirty="0"/>
          </a:p>
        </p:txBody>
      </p:sp>
      <p:sp>
        <p:nvSpPr>
          <p:cNvPr id="6" name="Content Placeholder 2"/>
          <p:cNvSpPr txBox="1">
            <a:spLocks/>
          </p:cNvSpPr>
          <p:nvPr/>
        </p:nvSpPr>
        <p:spPr>
          <a:xfrm>
            <a:off x="264915" y="3250868"/>
            <a:ext cx="4016800" cy="3193476"/>
          </a:xfrm>
          <a:prstGeom prst="rect">
            <a:avLst/>
          </a:prstGeom>
        </p:spPr>
        <p:txBody>
          <a:bodyPr vert="horz" lIns="91440" tIns="45720" rIns="91440" bIns="45720" rtlCol="0">
            <a:normAutofit/>
          </a:bodyPr>
          <a:lstStyle>
            <a:lvl1pPr marL="265113" indent="-265113" algn="just" defTabSz="914400" rtl="0" eaLnBrk="1" latinLnBrk="0" hangingPunct="1">
              <a:lnSpc>
                <a:spcPct val="90000"/>
              </a:lnSpc>
              <a:spcBef>
                <a:spcPts val="1000"/>
              </a:spcBef>
              <a:buClr>
                <a:schemeClr val="accent6"/>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solidFill>
                  <a:srgbClr val="C00000"/>
                </a:solidFill>
              </a:rPr>
              <a:t>Testing</a:t>
            </a:r>
            <a:r>
              <a:rPr lang="en-US" dirty="0">
                <a:solidFill>
                  <a:srgbClr val="C00000"/>
                </a:solidFill>
              </a:rPr>
              <a:t> </a:t>
            </a:r>
            <a:r>
              <a:rPr lang="en-US" dirty="0"/>
              <a:t>can be </a:t>
            </a:r>
            <a:r>
              <a:rPr lang="en-US" b="1" dirty="0">
                <a:solidFill>
                  <a:srgbClr val="C00000"/>
                </a:solidFill>
              </a:rPr>
              <a:t>commenced</a:t>
            </a:r>
            <a:r>
              <a:rPr lang="en-US" dirty="0">
                <a:solidFill>
                  <a:srgbClr val="C00000"/>
                </a:solidFill>
              </a:rPr>
              <a:t> </a:t>
            </a:r>
            <a:r>
              <a:rPr lang="en-US" dirty="0"/>
              <a:t>at an </a:t>
            </a:r>
            <a:r>
              <a:rPr lang="en-US" b="1" dirty="0">
                <a:solidFill>
                  <a:srgbClr val="C00000"/>
                </a:solidFill>
              </a:rPr>
              <a:t>earlier stage </a:t>
            </a:r>
            <a:r>
              <a:rPr lang="en-US" dirty="0"/>
              <a:t>as one need not wait for the GUI to be available.</a:t>
            </a:r>
          </a:p>
          <a:p>
            <a:r>
              <a:rPr lang="en-US" b="1" dirty="0">
                <a:solidFill>
                  <a:srgbClr val="C00000"/>
                </a:solidFill>
              </a:rPr>
              <a:t>Testing</a:t>
            </a:r>
            <a:r>
              <a:rPr lang="en-US" dirty="0">
                <a:solidFill>
                  <a:srgbClr val="C00000"/>
                </a:solidFill>
              </a:rPr>
              <a:t> </a:t>
            </a:r>
            <a:r>
              <a:rPr lang="en-US" dirty="0"/>
              <a:t>is </a:t>
            </a:r>
            <a:r>
              <a:rPr lang="en-US" b="1" dirty="0">
                <a:solidFill>
                  <a:srgbClr val="C00000"/>
                </a:solidFill>
              </a:rPr>
              <a:t>more thorough</a:t>
            </a:r>
            <a:r>
              <a:rPr lang="en-US" dirty="0"/>
              <a:t>, with the possibility of </a:t>
            </a:r>
            <a:r>
              <a:rPr lang="en-US" b="1" dirty="0">
                <a:solidFill>
                  <a:srgbClr val="C00000"/>
                </a:solidFill>
              </a:rPr>
              <a:t>covering most paths</a:t>
            </a:r>
          </a:p>
        </p:txBody>
      </p:sp>
      <p:sp>
        <p:nvSpPr>
          <p:cNvPr id="7" name="Rectangle 6"/>
          <p:cNvSpPr/>
          <p:nvPr/>
        </p:nvSpPr>
        <p:spPr>
          <a:xfrm>
            <a:off x="264913" y="2670625"/>
            <a:ext cx="2086401" cy="46166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a:spAutoFit/>
          </a:bodyPr>
          <a:lstStyle/>
          <a:p>
            <a:r>
              <a:rPr lang="en-US" sz="2400" b="1" dirty="0"/>
              <a:t>Advantages</a:t>
            </a:r>
          </a:p>
        </p:txBody>
      </p:sp>
      <p:cxnSp>
        <p:nvCxnSpPr>
          <p:cNvPr id="8" name="Straight Connector 7"/>
          <p:cNvCxnSpPr/>
          <p:nvPr/>
        </p:nvCxnSpPr>
        <p:spPr>
          <a:xfrm>
            <a:off x="2156706" y="3130604"/>
            <a:ext cx="2125009" cy="0"/>
          </a:xfrm>
          <a:prstGeom prst="line">
            <a:avLst/>
          </a:prstGeom>
        </p:spPr>
        <p:style>
          <a:lnRef idx="2">
            <a:schemeClr val="accent6"/>
          </a:lnRef>
          <a:fillRef idx="0">
            <a:schemeClr val="accent6"/>
          </a:fillRef>
          <a:effectRef idx="1">
            <a:schemeClr val="accent6"/>
          </a:effectRef>
          <a:fontRef idx="minor">
            <a:schemeClr val="tx1"/>
          </a:fontRef>
        </p:style>
      </p:cxnSp>
      <p:sp>
        <p:nvSpPr>
          <p:cNvPr id="9" name="Content Placeholder 2"/>
          <p:cNvSpPr txBox="1">
            <a:spLocks/>
          </p:cNvSpPr>
          <p:nvPr/>
        </p:nvSpPr>
        <p:spPr>
          <a:xfrm>
            <a:off x="4612574" y="3250867"/>
            <a:ext cx="7303651" cy="3193477"/>
          </a:xfrm>
          <a:prstGeom prst="rect">
            <a:avLst/>
          </a:prstGeom>
        </p:spPr>
        <p:txBody>
          <a:bodyPr vert="horz" lIns="91440" tIns="45720" rIns="91440" bIns="45720" rtlCol="0">
            <a:normAutofit/>
          </a:bodyPr>
          <a:lstStyle>
            <a:lvl1pPr marL="265113" indent="-265113" algn="just" defTabSz="914400" rtl="0" eaLnBrk="1" latinLnBrk="0" hangingPunct="1">
              <a:lnSpc>
                <a:spcPct val="90000"/>
              </a:lnSpc>
              <a:spcBef>
                <a:spcPts val="1000"/>
              </a:spcBef>
              <a:buClr>
                <a:schemeClr val="accent6"/>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Since </a:t>
            </a:r>
            <a:r>
              <a:rPr lang="en-US" b="1" dirty="0">
                <a:solidFill>
                  <a:srgbClr val="C00000"/>
                </a:solidFill>
              </a:rPr>
              <a:t>tests</a:t>
            </a:r>
            <a:r>
              <a:rPr lang="en-US" dirty="0">
                <a:solidFill>
                  <a:srgbClr val="C00000"/>
                </a:solidFill>
              </a:rPr>
              <a:t> </a:t>
            </a:r>
            <a:r>
              <a:rPr lang="en-US" dirty="0"/>
              <a:t>can be very </a:t>
            </a:r>
            <a:r>
              <a:rPr lang="en-US" b="1" dirty="0">
                <a:solidFill>
                  <a:srgbClr val="C00000"/>
                </a:solidFill>
              </a:rPr>
              <a:t>complex</a:t>
            </a:r>
            <a:r>
              <a:rPr lang="en-US" dirty="0"/>
              <a:t>, </a:t>
            </a:r>
            <a:r>
              <a:rPr lang="en-US" b="1" dirty="0">
                <a:solidFill>
                  <a:srgbClr val="C00000"/>
                </a:solidFill>
              </a:rPr>
              <a:t>highly skilled resources</a:t>
            </a:r>
            <a:r>
              <a:rPr lang="en-US" dirty="0"/>
              <a:t> are </a:t>
            </a:r>
            <a:r>
              <a:rPr lang="en-US" b="1" dirty="0">
                <a:solidFill>
                  <a:srgbClr val="C00000"/>
                </a:solidFill>
              </a:rPr>
              <a:t>required</a:t>
            </a:r>
            <a:r>
              <a:rPr lang="en-US" dirty="0"/>
              <a:t>, with thorough </a:t>
            </a:r>
            <a:r>
              <a:rPr lang="en-US" b="1" dirty="0">
                <a:solidFill>
                  <a:srgbClr val="C00000"/>
                </a:solidFill>
              </a:rPr>
              <a:t>knowledge</a:t>
            </a:r>
            <a:r>
              <a:rPr lang="en-US" dirty="0">
                <a:solidFill>
                  <a:srgbClr val="C00000"/>
                </a:solidFill>
              </a:rPr>
              <a:t> </a:t>
            </a:r>
            <a:r>
              <a:rPr lang="en-US" dirty="0"/>
              <a:t>of </a:t>
            </a:r>
            <a:r>
              <a:rPr lang="en-US" dirty="0">
                <a:solidFill>
                  <a:srgbClr val="C00000"/>
                </a:solidFill>
              </a:rPr>
              <a:t>programming</a:t>
            </a:r>
            <a:r>
              <a:rPr lang="en-US" dirty="0"/>
              <a:t> and </a:t>
            </a:r>
            <a:r>
              <a:rPr lang="en-US" dirty="0">
                <a:solidFill>
                  <a:srgbClr val="C00000"/>
                </a:solidFill>
              </a:rPr>
              <a:t>implementation</a:t>
            </a:r>
            <a:endParaRPr lang="en-US" dirty="0"/>
          </a:p>
          <a:p>
            <a:r>
              <a:rPr lang="en-US" b="1" dirty="0">
                <a:solidFill>
                  <a:srgbClr val="C00000"/>
                </a:solidFill>
              </a:rPr>
              <a:t>Test</a:t>
            </a:r>
            <a:r>
              <a:rPr lang="en-US" dirty="0">
                <a:solidFill>
                  <a:srgbClr val="C00000"/>
                </a:solidFill>
              </a:rPr>
              <a:t> </a:t>
            </a:r>
            <a:r>
              <a:rPr lang="en-US" b="1" dirty="0">
                <a:solidFill>
                  <a:srgbClr val="C00000"/>
                </a:solidFill>
              </a:rPr>
              <a:t>script maintenance </a:t>
            </a:r>
            <a:r>
              <a:rPr lang="en-US" dirty="0"/>
              <a:t>can be a </a:t>
            </a:r>
            <a:r>
              <a:rPr lang="en-US" b="1" dirty="0">
                <a:solidFill>
                  <a:srgbClr val="C00000"/>
                </a:solidFill>
              </a:rPr>
              <a:t>burden</a:t>
            </a:r>
            <a:r>
              <a:rPr lang="en-US" dirty="0"/>
              <a:t>, if the </a:t>
            </a:r>
            <a:r>
              <a:rPr lang="en-US" dirty="0">
                <a:solidFill>
                  <a:srgbClr val="C00000"/>
                </a:solidFill>
              </a:rPr>
              <a:t>implementation</a:t>
            </a:r>
            <a:r>
              <a:rPr lang="en-US" dirty="0"/>
              <a:t> </a:t>
            </a:r>
            <a:r>
              <a:rPr lang="en-US" dirty="0">
                <a:solidFill>
                  <a:srgbClr val="C00000"/>
                </a:solidFill>
              </a:rPr>
              <a:t>changes</a:t>
            </a:r>
            <a:r>
              <a:rPr lang="en-US" dirty="0"/>
              <a:t> too </a:t>
            </a:r>
            <a:r>
              <a:rPr lang="en-US" dirty="0">
                <a:solidFill>
                  <a:srgbClr val="C00000"/>
                </a:solidFill>
              </a:rPr>
              <a:t>frequently</a:t>
            </a:r>
            <a:endParaRPr lang="en-US" dirty="0"/>
          </a:p>
          <a:p>
            <a:r>
              <a:rPr lang="en-US" dirty="0"/>
              <a:t>Since this method of testing is closely tied with the application being testing, </a:t>
            </a:r>
            <a:r>
              <a:rPr lang="en-US" dirty="0">
                <a:solidFill>
                  <a:srgbClr val="C00000"/>
                </a:solidFill>
              </a:rPr>
              <a:t>tools to cater to every kind of implementation/platform may not be readily available</a:t>
            </a:r>
            <a:endParaRPr lang="en-US" dirty="0"/>
          </a:p>
        </p:txBody>
      </p:sp>
      <p:sp>
        <p:nvSpPr>
          <p:cNvPr id="10" name="Rectangle 9"/>
          <p:cNvSpPr/>
          <p:nvPr/>
        </p:nvSpPr>
        <p:spPr>
          <a:xfrm>
            <a:off x="4612572" y="2670625"/>
            <a:ext cx="2063997" cy="46166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a:spAutoFit/>
          </a:bodyPr>
          <a:lstStyle/>
          <a:p>
            <a:r>
              <a:rPr lang="en-US" sz="2400" b="1" dirty="0"/>
              <a:t>Disadvantages</a:t>
            </a:r>
          </a:p>
        </p:txBody>
      </p:sp>
      <p:cxnSp>
        <p:nvCxnSpPr>
          <p:cNvPr id="11" name="Straight Connector 10"/>
          <p:cNvCxnSpPr/>
          <p:nvPr/>
        </p:nvCxnSpPr>
        <p:spPr>
          <a:xfrm>
            <a:off x="6504365" y="3130604"/>
            <a:ext cx="5411860" cy="0"/>
          </a:xfrm>
          <a:prstGeom prst="line">
            <a:avLst/>
          </a:prstGeom>
        </p:spPr>
        <p:style>
          <a:lnRef idx="2">
            <a:schemeClr val="accent6"/>
          </a:lnRef>
          <a:fillRef idx="0">
            <a:schemeClr val="accent6"/>
          </a:fillRef>
          <a:effectRef idx="1">
            <a:schemeClr val="accent6"/>
          </a:effectRef>
          <a:fontRef idx="minor">
            <a:schemeClr val="tx1"/>
          </a:fontRef>
        </p:style>
      </p:cxnSp>
      <p:cxnSp>
        <p:nvCxnSpPr>
          <p:cNvPr id="15" name="Straight Connector 14"/>
          <p:cNvCxnSpPr/>
          <p:nvPr/>
        </p:nvCxnSpPr>
        <p:spPr>
          <a:xfrm>
            <a:off x="4499389" y="3130604"/>
            <a:ext cx="0" cy="3444363"/>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72834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22" presetClass="entr" presetSubtype="8" fill="hold"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wipe(left)">
                                      <p:cBhvr>
                                        <p:cTn id="19" dur="500"/>
                                        <p:tgtEl>
                                          <p:spTgt spid="8"/>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6">
                                            <p:txEl>
                                              <p:pRg st="1" end="1"/>
                                            </p:txEl>
                                          </p:spTgt>
                                        </p:tgtEl>
                                        <p:attrNameLst>
                                          <p:attrName>style.visibility</p:attrName>
                                        </p:attrNameLst>
                                      </p:cBhvr>
                                      <p:to>
                                        <p:strVal val="visible"/>
                                      </p:to>
                                    </p:set>
                                  </p:childTnLst>
                                </p:cTn>
                              </p:par>
                              <p:par>
                                <p:cTn id="28" presetID="22" presetClass="entr" presetSubtype="1" fill="hold" nodeType="withEffect">
                                  <p:stCondLst>
                                    <p:cond delay="0"/>
                                  </p:stCondLst>
                                  <p:childTnLst>
                                    <p:set>
                                      <p:cBhvr>
                                        <p:cTn id="29" dur="1" fill="hold">
                                          <p:stCondLst>
                                            <p:cond delay="0"/>
                                          </p:stCondLst>
                                        </p:cTn>
                                        <p:tgtEl>
                                          <p:spTgt spid="15"/>
                                        </p:tgtEl>
                                        <p:attrNameLst>
                                          <p:attrName>style.visibility</p:attrName>
                                        </p:attrNameLst>
                                      </p:cBhvr>
                                      <p:to>
                                        <p:strVal val="visible"/>
                                      </p:to>
                                    </p:set>
                                    <p:animEffect transition="in" filter="wipe(up)">
                                      <p:cBhvr>
                                        <p:cTn id="30" dur="500"/>
                                        <p:tgtEl>
                                          <p:spTgt spid="15"/>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par>
                                <p:cTn id="35" presetID="22" presetClass="entr" presetSubtype="8" fill="hold" nodeType="with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wipe(left)">
                                      <p:cBhvr>
                                        <p:cTn id="37" dur="500"/>
                                        <p:tgtEl>
                                          <p:spTgt spid="11"/>
                                        </p:tgtEl>
                                      </p:cBhvr>
                                    </p:animEffec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6" grpId="0" build="p"/>
      <p:bldP spid="7" grpId="0" animBg="1"/>
      <p:bldP spid="9" grpId="0" build="p"/>
      <p:bldP spid="10"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White-box  testing strategies</a:t>
            </a:r>
          </a:p>
        </p:txBody>
      </p:sp>
      <p:sp>
        <p:nvSpPr>
          <p:cNvPr id="5" name="Content Placeholder 4"/>
          <p:cNvSpPr>
            <a:spLocks noGrp="1"/>
          </p:cNvSpPr>
          <p:nvPr>
            <p:ph idx="1"/>
          </p:nvPr>
        </p:nvSpPr>
        <p:spPr>
          <a:xfrm>
            <a:off x="131180" y="863444"/>
            <a:ext cx="11929641" cy="1212099"/>
          </a:xfrm>
        </p:spPr>
        <p:txBody>
          <a:bodyPr/>
          <a:lstStyle/>
          <a:p>
            <a:r>
              <a:rPr lang="en-US" dirty="0"/>
              <a:t>One white-box testing strategy is said to be stronger than another strategy, if all types of errors detected by the first testing strategy is also detected by the second testing strategy, and the second testing strategy additionally detects some more types of errors.</a:t>
            </a:r>
          </a:p>
          <a:p>
            <a:endParaRPr lang="en-US" dirty="0"/>
          </a:p>
        </p:txBody>
      </p:sp>
      <p:sp>
        <p:nvSpPr>
          <p:cNvPr id="6" name="Rectangle 5"/>
          <p:cNvSpPr/>
          <p:nvPr/>
        </p:nvSpPr>
        <p:spPr>
          <a:xfrm>
            <a:off x="131180" y="2075543"/>
            <a:ext cx="3802191" cy="461665"/>
          </a:xfrm>
          <a:prstGeom prst="rect">
            <a:avLst/>
          </a:prstGeom>
        </p:spPr>
        <p:txBody>
          <a:bodyPr wrap="square">
            <a:spAutoFit/>
          </a:bodyPr>
          <a:lstStyle/>
          <a:p>
            <a:r>
              <a:rPr lang="en-US" sz="2400" b="1" dirty="0"/>
              <a:t>White-box  testing strategies</a:t>
            </a:r>
            <a:endParaRPr lang="en-US" sz="2400" dirty="0"/>
          </a:p>
        </p:txBody>
      </p:sp>
      <p:cxnSp>
        <p:nvCxnSpPr>
          <p:cNvPr id="7" name="Straight Connector 6"/>
          <p:cNvCxnSpPr>
            <a:stCxn id="6" idx="3"/>
          </p:cNvCxnSpPr>
          <p:nvPr/>
        </p:nvCxnSpPr>
        <p:spPr>
          <a:xfrm>
            <a:off x="3933371" y="2306376"/>
            <a:ext cx="8012823"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8" name="Group 7"/>
          <p:cNvGrpSpPr/>
          <p:nvPr/>
        </p:nvGrpSpPr>
        <p:grpSpPr>
          <a:xfrm>
            <a:off x="270782" y="2604867"/>
            <a:ext cx="3880303" cy="461665"/>
            <a:chOff x="688300" y="4331466"/>
            <a:chExt cx="3880303" cy="461665"/>
          </a:xfrm>
        </p:grpSpPr>
        <p:sp>
          <p:nvSpPr>
            <p:cNvPr id="9" name="Rectangle 8"/>
            <p:cNvSpPr/>
            <p:nvPr/>
          </p:nvSpPr>
          <p:spPr>
            <a:xfrm>
              <a:off x="1244832" y="4331466"/>
              <a:ext cx="3323771" cy="461665"/>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2400" b="1" dirty="0">
                  <a:solidFill>
                    <a:srgbClr val="C00000"/>
                  </a:solidFill>
                </a:rPr>
                <a:t>Statement</a:t>
              </a:r>
              <a:r>
                <a:rPr lang="en-US" sz="2400" dirty="0"/>
                <a:t> coverage</a:t>
              </a:r>
            </a:p>
          </p:txBody>
        </p:sp>
        <p:sp>
          <p:nvSpPr>
            <p:cNvPr id="10" name="Rectangle 9"/>
            <p:cNvSpPr/>
            <p:nvPr/>
          </p:nvSpPr>
          <p:spPr>
            <a:xfrm>
              <a:off x="688300" y="4331467"/>
              <a:ext cx="556532" cy="4616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t>1</a:t>
              </a:r>
            </a:p>
          </p:txBody>
        </p:sp>
      </p:grpSp>
      <p:grpSp>
        <p:nvGrpSpPr>
          <p:cNvPr id="11" name="Group 10"/>
          <p:cNvGrpSpPr/>
          <p:nvPr/>
        </p:nvGrpSpPr>
        <p:grpSpPr>
          <a:xfrm>
            <a:off x="4361540" y="2604866"/>
            <a:ext cx="3650345" cy="461665"/>
            <a:chOff x="688300" y="4863407"/>
            <a:chExt cx="3004458" cy="461665"/>
          </a:xfrm>
        </p:grpSpPr>
        <p:sp>
          <p:nvSpPr>
            <p:cNvPr id="12" name="Rectangle 11"/>
            <p:cNvSpPr/>
            <p:nvPr/>
          </p:nvSpPr>
          <p:spPr>
            <a:xfrm>
              <a:off x="1109214" y="4863407"/>
              <a:ext cx="2583544" cy="461665"/>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2400" b="1" dirty="0">
                  <a:solidFill>
                    <a:srgbClr val="C00000"/>
                  </a:solidFill>
                </a:rPr>
                <a:t>Branch</a:t>
              </a:r>
              <a:r>
                <a:rPr lang="en-US" sz="2400" dirty="0"/>
                <a:t> coverage</a:t>
              </a:r>
            </a:p>
          </p:txBody>
        </p:sp>
        <p:sp>
          <p:nvSpPr>
            <p:cNvPr id="13" name="Rectangle 12"/>
            <p:cNvSpPr/>
            <p:nvPr/>
          </p:nvSpPr>
          <p:spPr>
            <a:xfrm>
              <a:off x="688300" y="4863408"/>
              <a:ext cx="420914" cy="4616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t>2</a:t>
              </a:r>
            </a:p>
          </p:txBody>
        </p:sp>
      </p:grpSp>
      <p:grpSp>
        <p:nvGrpSpPr>
          <p:cNvPr id="15" name="Group 14"/>
          <p:cNvGrpSpPr/>
          <p:nvPr/>
        </p:nvGrpSpPr>
        <p:grpSpPr>
          <a:xfrm>
            <a:off x="8222342" y="2604866"/>
            <a:ext cx="3723851" cy="461665"/>
            <a:chOff x="688299" y="4863407"/>
            <a:chExt cx="3723851" cy="461665"/>
          </a:xfrm>
        </p:grpSpPr>
        <p:sp>
          <p:nvSpPr>
            <p:cNvPr id="16" name="Rectangle 15"/>
            <p:cNvSpPr/>
            <p:nvPr/>
          </p:nvSpPr>
          <p:spPr>
            <a:xfrm>
              <a:off x="1199696" y="4863407"/>
              <a:ext cx="3212454" cy="461665"/>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2400" b="1" dirty="0">
                  <a:solidFill>
                    <a:srgbClr val="C00000"/>
                  </a:solidFill>
                </a:rPr>
                <a:t>Path</a:t>
              </a:r>
              <a:r>
                <a:rPr lang="en-US" sz="2400" dirty="0"/>
                <a:t> coverage</a:t>
              </a:r>
            </a:p>
          </p:txBody>
        </p:sp>
        <p:sp>
          <p:nvSpPr>
            <p:cNvPr id="17" name="Rectangle 16"/>
            <p:cNvSpPr/>
            <p:nvPr/>
          </p:nvSpPr>
          <p:spPr>
            <a:xfrm>
              <a:off x="688299" y="4863408"/>
              <a:ext cx="511397" cy="4616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t>3</a:t>
              </a:r>
            </a:p>
          </p:txBody>
        </p:sp>
      </p:grpSp>
      <p:sp>
        <p:nvSpPr>
          <p:cNvPr id="20" name="Content Placeholder 2"/>
          <p:cNvSpPr txBox="1">
            <a:spLocks/>
          </p:cNvSpPr>
          <p:nvPr/>
        </p:nvSpPr>
        <p:spPr>
          <a:xfrm>
            <a:off x="270783" y="3862196"/>
            <a:ext cx="11675409" cy="2074147"/>
          </a:xfrm>
          <a:prstGeom prst="rect">
            <a:avLst/>
          </a:prstGeom>
        </p:spPr>
        <p:txBody>
          <a:bodyPr vert="horz" lIns="91440" tIns="45720" rIns="91440" bIns="45720" rtlCol="0">
            <a:normAutofit/>
          </a:bodyPr>
          <a:lstStyle>
            <a:lvl1pPr marL="265113" indent="-265113" algn="just" defTabSz="914400" rtl="0" eaLnBrk="1" latinLnBrk="0" hangingPunct="1">
              <a:lnSpc>
                <a:spcPct val="90000"/>
              </a:lnSpc>
              <a:spcBef>
                <a:spcPts val="1000"/>
              </a:spcBef>
              <a:buClr>
                <a:schemeClr val="accent6"/>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It aims to design test cases so that </a:t>
            </a:r>
            <a:r>
              <a:rPr lang="en-US" b="1" dirty="0">
                <a:solidFill>
                  <a:srgbClr val="C00000"/>
                </a:solidFill>
              </a:rPr>
              <a:t>every statement in a program is executed at least once</a:t>
            </a:r>
          </a:p>
          <a:p>
            <a:r>
              <a:rPr lang="en-US" dirty="0"/>
              <a:t>Principal idea is </a:t>
            </a:r>
            <a:r>
              <a:rPr lang="en-US" dirty="0">
                <a:solidFill>
                  <a:srgbClr val="C00000"/>
                </a:solidFill>
              </a:rPr>
              <a:t>unless a statement is executed</a:t>
            </a:r>
            <a:r>
              <a:rPr lang="en-US" dirty="0"/>
              <a:t>, it is very </a:t>
            </a:r>
            <a:r>
              <a:rPr lang="en-US" dirty="0">
                <a:solidFill>
                  <a:srgbClr val="C00000"/>
                </a:solidFill>
              </a:rPr>
              <a:t>hard to determine if an error exists</a:t>
            </a:r>
            <a:r>
              <a:rPr lang="en-US" dirty="0"/>
              <a:t> in that statement</a:t>
            </a:r>
          </a:p>
          <a:p>
            <a:r>
              <a:rPr lang="en-US" dirty="0"/>
              <a:t>Unless a statement is executed, it is very difficult to observe whether it causes failure due to some illegal memory access, wrong result computation, etc.</a:t>
            </a:r>
          </a:p>
        </p:txBody>
      </p:sp>
      <p:sp>
        <p:nvSpPr>
          <p:cNvPr id="21" name="Rectangle 20"/>
          <p:cNvSpPr/>
          <p:nvPr/>
        </p:nvSpPr>
        <p:spPr>
          <a:xfrm>
            <a:off x="270783" y="3281953"/>
            <a:ext cx="2777218" cy="46166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a:spAutoFit/>
          </a:bodyPr>
          <a:lstStyle/>
          <a:p>
            <a:r>
              <a:rPr lang="en-US" sz="2400" b="1" dirty="0"/>
              <a:t>Statement coverage</a:t>
            </a:r>
          </a:p>
        </p:txBody>
      </p:sp>
      <p:cxnSp>
        <p:nvCxnSpPr>
          <p:cNvPr id="22" name="Straight Connector 21"/>
          <p:cNvCxnSpPr/>
          <p:nvPr/>
        </p:nvCxnSpPr>
        <p:spPr>
          <a:xfrm>
            <a:off x="2162575" y="3741932"/>
            <a:ext cx="9783618" cy="0"/>
          </a:xfrm>
          <a:prstGeom prst="line">
            <a:avLst/>
          </a:prstGeom>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val="2945899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1"/>
                                        </p:tgtEl>
                                        <p:attrNameLst>
                                          <p:attrName>style.visibility</p:attrName>
                                        </p:attrNameLst>
                                      </p:cBhvr>
                                      <p:to>
                                        <p:strVal val="visible"/>
                                      </p:to>
                                    </p:set>
                                  </p:childTnLst>
                                </p:cTn>
                              </p:par>
                              <p:par>
                                <p:cTn id="29" presetID="22" presetClass="entr" presetSubtype="8" fill="hold" nodeType="withEffect">
                                  <p:stCondLst>
                                    <p:cond delay="0"/>
                                  </p:stCondLst>
                                  <p:childTnLst>
                                    <p:set>
                                      <p:cBhvr>
                                        <p:cTn id="30" dur="1" fill="hold">
                                          <p:stCondLst>
                                            <p:cond delay="0"/>
                                          </p:stCondLst>
                                        </p:cTn>
                                        <p:tgtEl>
                                          <p:spTgt spid="22"/>
                                        </p:tgtEl>
                                        <p:attrNameLst>
                                          <p:attrName>style.visibility</p:attrName>
                                        </p:attrNameLst>
                                      </p:cBhvr>
                                      <p:to>
                                        <p:strVal val="visible"/>
                                      </p:to>
                                    </p:set>
                                    <p:animEffect transition="in" filter="wipe(left)">
                                      <p:cBhvr>
                                        <p:cTn id="31" dur="500"/>
                                        <p:tgtEl>
                                          <p:spTgt spid="22"/>
                                        </p:tgtEl>
                                      </p:cBhvr>
                                    </p:animEffec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20">
                                            <p:txEl>
                                              <p:pRg st="0" end="0"/>
                                            </p:txEl>
                                          </p:spTgt>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20">
                                            <p:txEl>
                                              <p:pRg st="1" end="1"/>
                                            </p:txEl>
                                          </p:spTgt>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20">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6" grpId="0"/>
      <p:bldP spid="20" grpId="0" build="p"/>
      <p:bldP spid="21"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White-box  testing strategies Cont.</a:t>
            </a:r>
            <a:endParaRPr lang="en-US" dirty="0"/>
          </a:p>
        </p:txBody>
      </p:sp>
      <p:sp>
        <p:nvSpPr>
          <p:cNvPr id="4" name="Content Placeholder 2"/>
          <p:cNvSpPr>
            <a:spLocks noGrp="1"/>
          </p:cNvSpPr>
          <p:nvPr>
            <p:ph idx="1"/>
          </p:nvPr>
        </p:nvSpPr>
        <p:spPr>
          <a:xfrm>
            <a:off x="190500" y="1506305"/>
            <a:ext cx="7200900" cy="4618723"/>
          </a:xfrm>
          <a:ln/>
        </p:spPr>
        <p:style>
          <a:lnRef idx="2">
            <a:schemeClr val="accent1"/>
          </a:lnRef>
          <a:fillRef idx="1">
            <a:schemeClr val="lt1"/>
          </a:fillRef>
          <a:effectRef idx="0">
            <a:schemeClr val="accent1"/>
          </a:effectRef>
          <a:fontRef idx="minor">
            <a:schemeClr val="dk1"/>
          </a:fontRef>
        </p:style>
        <p:txBody>
          <a:bodyPr/>
          <a:lstStyle/>
          <a:p>
            <a:pPr marL="0" indent="0">
              <a:buNone/>
            </a:pPr>
            <a:r>
              <a:rPr lang="en-US" dirty="0"/>
              <a:t>  </a:t>
            </a:r>
            <a:r>
              <a:rPr lang="en-US" dirty="0" err="1"/>
              <a:t>int</a:t>
            </a:r>
            <a:r>
              <a:rPr lang="en-US" dirty="0"/>
              <a:t> </a:t>
            </a:r>
            <a:r>
              <a:rPr lang="en-US" dirty="0" err="1"/>
              <a:t>compute_gcd</a:t>
            </a:r>
            <a:r>
              <a:rPr lang="en-US" dirty="0"/>
              <a:t>(x, y)</a:t>
            </a:r>
          </a:p>
          <a:p>
            <a:pPr marL="0" indent="0">
              <a:buNone/>
            </a:pPr>
            <a:r>
              <a:rPr lang="en-US" dirty="0"/>
              <a:t>  </a:t>
            </a:r>
            <a:r>
              <a:rPr lang="en-US" dirty="0" err="1"/>
              <a:t>int</a:t>
            </a:r>
            <a:r>
              <a:rPr lang="en-US" dirty="0"/>
              <a:t> x, y;</a:t>
            </a:r>
          </a:p>
          <a:p>
            <a:pPr marL="0" indent="0">
              <a:buNone/>
            </a:pPr>
            <a:r>
              <a:rPr lang="en-US" dirty="0"/>
              <a:t>  {</a:t>
            </a:r>
          </a:p>
          <a:p>
            <a:pPr marL="0" indent="0">
              <a:buNone/>
            </a:pPr>
            <a:r>
              <a:rPr lang="en-US" dirty="0"/>
              <a:t>1 	while (x! = y){</a:t>
            </a:r>
          </a:p>
          <a:p>
            <a:pPr marL="0" indent="0">
              <a:buNone/>
            </a:pPr>
            <a:r>
              <a:rPr lang="en-US" dirty="0"/>
              <a:t>2	if (x&gt;y) then</a:t>
            </a:r>
          </a:p>
          <a:p>
            <a:pPr marL="0" indent="0">
              <a:buNone/>
            </a:pPr>
            <a:r>
              <a:rPr lang="en-US" dirty="0"/>
              <a:t>3 		x= x – y;</a:t>
            </a:r>
          </a:p>
          <a:p>
            <a:pPr marL="0" indent="0">
              <a:buNone/>
            </a:pPr>
            <a:r>
              <a:rPr lang="en-US" dirty="0"/>
              <a:t>4 	else y= y – x;</a:t>
            </a:r>
          </a:p>
          <a:p>
            <a:pPr marL="0" indent="0">
              <a:buNone/>
            </a:pPr>
            <a:r>
              <a:rPr lang="en-US" dirty="0"/>
              <a:t>5 	}</a:t>
            </a:r>
          </a:p>
          <a:p>
            <a:pPr marL="0" indent="0">
              <a:buNone/>
            </a:pPr>
            <a:r>
              <a:rPr lang="en-US" dirty="0"/>
              <a:t>6 	return x;</a:t>
            </a:r>
          </a:p>
          <a:p>
            <a:pPr marL="0" indent="0">
              <a:buNone/>
            </a:pPr>
            <a:r>
              <a:rPr lang="en-US" dirty="0"/>
              <a:t>  }</a:t>
            </a:r>
          </a:p>
        </p:txBody>
      </p:sp>
      <p:sp>
        <p:nvSpPr>
          <p:cNvPr id="5" name="Rectangle 4"/>
          <p:cNvSpPr/>
          <p:nvPr/>
        </p:nvSpPr>
        <p:spPr>
          <a:xfrm>
            <a:off x="7663543" y="1641678"/>
            <a:ext cx="4207328" cy="1708160"/>
          </a:xfrm>
          <a:prstGeom prst="rect">
            <a:avLst/>
          </a:prstGeom>
        </p:spPr>
        <p:txBody>
          <a:bodyPr wrap="square">
            <a:spAutoFit/>
          </a:bodyPr>
          <a:lstStyle/>
          <a:p>
            <a:pPr algn="just"/>
            <a:r>
              <a:rPr lang="en-US" sz="2100" dirty="0"/>
              <a:t>By choosing the test set </a:t>
            </a:r>
            <a:r>
              <a:rPr lang="en-US" sz="2100" b="1" dirty="0">
                <a:solidFill>
                  <a:srgbClr val="C00000"/>
                </a:solidFill>
              </a:rPr>
              <a:t>{(x=3, y=3), (x=4, y=3), (x=3, y=4)}</a:t>
            </a:r>
            <a:r>
              <a:rPr lang="en-US" sz="2100" dirty="0"/>
              <a:t>, we can exercise the program such that all statements are executed at least once.</a:t>
            </a:r>
          </a:p>
        </p:txBody>
      </p:sp>
      <p:sp>
        <p:nvSpPr>
          <p:cNvPr id="6" name="Rectangle 5"/>
          <p:cNvSpPr/>
          <p:nvPr/>
        </p:nvSpPr>
        <p:spPr>
          <a:xfrm>
            <a:off x="190500" y="819835"/>
            <a:ext cx="11812814" cy="461665"/>
          </a:xfrm>
          <a:prstGeom prst="rect">
            <a:avLst/>
          </a:prstGeom>
          <a:ln/>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en-US" sz="2400" dirty="0"/>
              <a:t>Consider the Euclid’s </a:t>
            </a:r>
            <a:r>
              <a:rPr lang="en-US" sz="2400" b="1" dirty="0">
                <a:solidFill>
                  <a:srgbClr val="C00000"/>
                </a:solidFill>
              </a:rPr>
              <a:t>GCD computation </a:t>
            </a:r>
            <a:r>
              <a:rPr lang="en-US" sz="2400" dirty="0"/>
              <a:t>algorithm  </a:t>
            </a:r>
          </a:p>
        </p:txBody>
      </p:sp>
    </p:spTree>
    <p:extLst>
      <p:ext uri="{BB962C8B-B14F-4D97-AF65-F5344CB8AC3E}">
        <p14:creationId xmlns:p14="http://schemas.microsoft.com/office/powerpoint/2010/main" val="1161964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White-box  testing strategies Cont.</a:t>
            </a:r>
          </a:p>
        </p:txBody>
      </p:sp>
      <p:sp>
        <p:nvSpPr>
          <p:cNvPr id="5" name="Content Placeholder 2"/>
          <p:cNvSpPr txBox="1">
            <a:spLocks/>
          </p:cNvSpPr>
          <p:nvPr/>
        </p:nvSpPr>
        <p:spPr>
          <a:xfrm>
            <a:off x="183697" y="1386603"/>
            <a:ext cx="11675409" cy="2335404"/>
          </a:xfrm>
          <a:prstGeom prst="rect">
            <a:avLst/>
          </a:prstGeom>
        </p:spPr>
        <p:txBody>
          <a:bodyPr vert="horz" lIns="91440" tIns="45720" rIns="91440" bIns="45720" rtlCol="0">
            <a:normAutofit/>
          </a:bodyPr>
          <a:lstStyle>
            <a:lvl1pPr marL="265113" indent="-265113" algn="just" defTabSz="914400" rtl="0" eaLnBrk="1" latinLnBrk="0" hangingPunct="1">
              <a:lnSpc>
                <a:spcPct val="90000"/>
              </a:lnSpc>
              <a:spcBef>
                <a:spcPts val="1000"/>
              </a:spcBef>
              <a:buClr>
                <a:schemeClr val="accent6"/>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In the branch coverage based testing strategy, </a:t>
            </a:r>
            <a:r>
              <a:rPr lang="en-US" b="1" dirty="0">
                <a:solidFill>
                  <a:srgbClr val="C00000"/>
                </a:solidFill>
              </a:rPr>
              <a:t>test cases are designed to make each branch condition to assume true and false values in turn</a:t>
            </a:r>
          </a:p>
          <a:p>
            <a:r>
              <a:rPr lang="en-US" dirty="0"/>
              <a:t>It is also known as </a:t>
            </a:r>
            <a:r>
              <a:rPr lang="en-US" b="1" dirty="0">
                <a:solidFill>
                  <a:srgbClr val="C00000"/>
                </a:solidFill>
              </a:rPr>
              <a:t>edge Testing </a:t>
            </a:r>
            <a:r>
              <a:rPr lang="en-US" dirty="0"/>
              <a:t>as in this testing scheme, each edge of a program’s control flow graph is traversed at least once</a:t>
            </a:r>
          </a:p>
          <a:p>
            <a:r>
              <a:rPr lang="en-US" dirty="0"/>
              <a:t>Branch coverage </a:t>
            </a:r>
            <a:r>
              <a:rPr lang="en-US" b="1" dirty="0">
                <a:solidFill>
                  <a:srgbClr val="C00000"/>
                </a:solidFill>
              </a:rPr>
              <a:t>guarantees statement coverage</a:t>
            </a:r>
            <a:r>
              <a:rPr lang="en-US" dirty="0"/>
              <a:t>, so it is stronger strategy compared to Statement Coverage.</a:t>
            </a:r>
          </a:p>
        </p:txBody>
      </p:sp>
      <p:sp>
        <p:nvSpPr>
          <p:cNvPr id="6" name="Rectangle 5"/>
          <p:cNvSpPr/>
          <p:nvPr/>
        </p:nvSpPr>
        <p:spPr>
          <a:xfrm>
            <a:off x="183697" y="806360"/>
            <a:ext cx="2777218" cy="46166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a:spAutoFit/>
          </a:bodyPr>
          <a:lstStyle/>
          <a:p>
            <a:r>
              <a:rPr lang="en-US" sz="2400" b="1" dirty="0"/>
              <a:t>Branch coverage</a:t>
            </a:r>
          </a:p>
        </p:txBody>
      </p:sp>
      <p:cxnSp>
        <p:nvCxnSpPr>
          <p:cNvPr id="7" name="Straight Connector 6"/>
          <p:cNvCxnSpPr/>
          <p:nvPr/>
        </p:nvCxnSpPr>
        <p:spPr>
          <a:xfrm>
            <a:off x="2075489" y="1266339"/>
            <a:ext cx="9783618" cy="0"/>
          </a:xfrm>
          <a:prstGeom prst="line">
            <a:avLst/>
          </a:prstGeom>
        </p:spPr>
        <p:style>
          <a:lnRef idx="2">
            <a:schemeClr val="accent6"/>
          </a:lnRef>
          <a:fillRef idx="0">
            <a:schemeClr val="accent6"/>
          </a:fillRef>
          <a:effectRef idx="1">
            <a:schemeClr val="accent6"/>
          </a:effectRef>
          <a:fontRef idx="minor">
            <a:schemeClr val="tx1"/>
          </a:fontRef>
        </p:style>
      </p:cxnSp>
      <p:sp>
        <p:nvSpPr>
          <p:cNvPr id="8" name="Content Placeholder 2"/>
          <p:cNvSpPr txBox="1">
            <a:spLocks/>
          </p:cNvSpPr>
          <p:nvPr/>
        </p:nvSpPr>
        <p:spPr>
          <a:xfrm>
            <a:off x="183697" y="4325578"/>
            <a:ext cx="11675409" cy="2335404"/>
          </a:xfrm>
          <a:prstGeom prst="rect">
            <a:avLst/>
          </a:prstGeom>
        </p:spPr>
        <p:txBody>
          <a:bodyPr vert="horz" lIns="91440" tIns="45720" rIns="91440" bIns="45720" rtlCol="0">
            <a:normAutofit lnSpcReduction="10000"/>
          </a:bodyPr>
          <a:lstStyle>
            <a:lvl1pPr marL="265113" indent="-265113" algn="just" defTabSz="914400" rtl="0" eaLnBrk="1" latinLnBrk="0" hangingPunct="1">
              <a:lnSpc>
                <a:spcPct val="90000"/>
              </a:lnSpc>
              <a:spcBef>
                <a:spcPts val="1000"/>
              </a:spcBef>
              <a:buClr>
                <a:schemeClr val="accent6"/>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dirty="0"/>
              <a:t>In this strategy test cases are executed in such a way that </a:t>
            </a:r>
            <a:r>
              <a:rPr lang="en-IN" b="1" dirty="0">
                <a:solidFill>
                  <a:srgbClr val="C00000"/>
                </a:solidFill>
              </a:rPr>
              <a:t>every path is executed at least once</a:t>
            </a:r>
          </a:p>
          <a:p>
            <a:r>
              <a:rPr lang="en-IN" dirty="0"/>
              <a:t>All possible control paths taken, including </a:t>
            </a:r>
          </a:p>
          <a:p>
            <a:pPr lvl="1"/>
            <a:r>
              <a:rPr lang="en-IN" b="1" dirty="0"/>
              <a:t>All loop paths</a:t>
            </a:r>
            <a:r>
              <a:rPr lang="en-IN" dirty="0"/>
              <a:t> taken </a:t>
            </a:r>
            <a:r>
              <a:rPr lang="en-IN" b="1" dirty="0">
                <a:solidFill>
                  <a:srgbClr val="C00000"/>
                </a:solidFill>
              </a:rPr>
              <a:t>zero</a:t>
            </a:r>
            <a:r>
              <a:rPr lang="en-IN" dirty="0"/>
              <a:t>, </a:t>
            </a:r>
            <a:r>
              <a:rPr lang="en-IN" b="1" dirty="0">
                <a:solidFill>
                  <a:srgbClr val="C00000"/>
                </a:solidFill>
              </a:rPr>
              <a:t>once</a:t>
            </a:r>
            <a:r>
              <a:rPr lang="en-IN" dirty="0"/>
              <a:t> and </a:t>
            </a:r>
            <a:r>
              <a:rPr lang="en-IN" b="1" dirty="0">
                <a:solidFill>
                  <a:srgbClr val="C00000"/>
                </a:solidFill>
              </a:rPr>
              <a:t>multiple items </a:t>
            </a:r>
            <a:r>
              <a:rPr lang="en-IN" dirty="0"/>
              <a:t>in technique</a:t>
            </a:r>
          </a:p>
          <a:p>
            <a:pPr lvl="1"/>
            <a:r>
              <a:rPr lang="en-IN" dirty="0"/>
              <a:t>The </a:t>
            </a:r>
            <a:r>
              <a:rPr lang="en-IN" b="1" dirty="0">
                <a:solidFill>
                  <a:srgbClr val="C00000"/>
                </a:solidFill>
              </a:rPr>
              <a:t>test case </a:t>
            </a:r>
            <a:r>
              <a:rPr lang="en-IN" dirty="0"/>
              <a:t>are </a:t>
            </a:r>
            <a:r>
              <a:rPr lang="en-IN" b="1" dirty="0">
                <a:solidFill>
                  <a:srgbClr val="C00000"/>
                </a:solidFill>
              </a:rPr>
              <a:t>prepared</a:t>
            </a:r>
            <a:r>
              <a:rPr lang="en-IN" dirty="0"/>
              <a:t> based on the </a:t>
            </a:r>
            <a:r>
              <a:rPr lang="en-IN" b="1" dirty="0">
                <a:solidFill>
                  <a:srgbClr val="C00000"/>
                </a:solidFill>
              </a:rPr>
              <a:t>logical complexity measure</a:t>
            </a:r>
            <a:r>
              <a:rPr lang="en-IN" dirty="0"/>
              <a:t> of the </a:t>
            </a:r>
            <a:r>
              <a:rPr lang="en-IN" dirty="0">
                <a:solidFill>
                  <a:srgbClr val="C00000"/>
                </a:solidFill>
              </a:rPr>
              <a:t>procedure design</a:t>
            </a:r>
          </a:p>
          <a:p>
            <a:r>
              <a:rPr lang="en-IN" b="1" dirty="0">
                <a:solidFill>
                  <a:srgbClr val="C00000"/>
                </a:solidFill>
              </a:rPr>
              <a:t>Flow graph</a:t>
            </a:r>
            <a:r>
              <a:rPr lang="en-IN" b="1" dirty="0"/>
              <a:t>, </a:t>
            </a:r>
            <a:r>
              <a:rPr lang="en-IN" b="1" dirty="0" err="1">
                <a:solidFill>
                  <a:srgbClr val="C00000"/>
                </a:solidFill>
              </a:rPr>
              <a:t>Cyclomatic</a:t>
            </a:r>
            <a:r>
              <a:rPr lang="en-IN" b="1" dirty="0">
                <a:solidFill>
                  <a:srgbClr val="C00000"/>
                </a:solidFill>
              </a:rPr>
              <a:t> Complexity</a:t>
            </a:r>
            <a:r>
              <a:rPr lang="en-IN" b="1" dirty="0"/>
              <a:t> </a:t>
            </a:r>
            <a:r>
              <a:rPr lang="en-IN" dirty="0"/>
              <a:t>and </a:t>
            </a:r>
            <a:r>
              <a:rPr lang="en-IN" b="1" dirty="0">
                <a:solidFill>
                  <a:srgbClr val="C00000"/>
                </a:solidFill>
              </a:rPr>
              <a:t>Graph </a:t>
            </a:r>
            <a:r>
              <a:rPr lang="en-IN" b="1" dirty="0" err="1">
                <a:solidFill>
                  <a:srgbClr val="C00000"/>
                </a:solidFill>
              </a:rPr>
              <a:t>Metrices</a:t>
            </a:r>
            <a:r>
              <a:rPr lang="en-IN" b="1" dirty="0">
                <a:solidFill>
                  <a:srgbClr val="C00000"/>
                </a:solidFill>
              </a:rPr>
              <a:t> </a:t>
            </a:r>
            <a:r>
              <a:rPr lang="en-IN" dirty="0"/>
              <a:t>are used to arrive at basis path.</a:t>
            </a:r>
          </a:p>
        </p:txBody>
      </p:sp>
      <p:sp>
        <p:nvSpPr>
          <p:cNvPr id="9" name="Rectangle 8"/>
          <p:cNvSpPr/>
          <p:nvPr/>
        </p:nvSpPr>
        <p:spPr>
          <a:xfrm>
            <a:off x="183697" y="3745335"/>
            <a:ext cx="2777218" cy="46166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a:spAutoFit/>
          </a:bodyPr>
          <a:lstStyle/>
          <a:p>
            <a:r>
              <a:rPr lang="en-US" sz="2400" b="1" dirty="0"/>
              <a:t>Path Coverage</a:t>
            </a:r>
          </a:p>
        </p:txBody>
      </p:sp>
      <p:cxnSp>
        <p:nvCxnSpPr>
          <p:cNvPr id="10" name="Straight Connector 9"/>
          <p:cNvCxnSpPr/>
          <p:nvPr/>
        </p:nvCxnSpPr>
        <p:spPr>
          <a:xfrm>
            <a:off x="2075489" y="4205314"/>
            <a:ext cx="9783618" cy="0"/>
          </a:xfrm>
          <a:prstGeom prst="line">
            <a:avLst/>
          </a:prstGeom>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val="246241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22" presetClass="entr" presetSubtype="8" fill="hold" nodeType="withEffect">
                                  <p:stCondLst>
                                    <p:cond delay="0"/>
                                  </p:stCondLst>
                                  <p:childTnLst>
                                    <p:set>
                                      <p:cBhvr>
                                        <p:cTn id="8" dur="1" fill="hold">
                                          <p:stCondLst>
                                            <p:cond delay="0"/>
                                          </p:stCondLst>
                                        </p:cTn>
                                        <p:tgtEl>
                                          <p:spTgt spid="7"/>
                                        </p:tgtEl>
                                        <p:attrNameLst>
                                          <p:attrName>style.visibility</p:attrName>
                                        </p:attrNameLst>
                                      </p:cBhvr>
                                      <p:to>
                                        <p:strVal val="visible"/>
                                      </p:to>
                                    </p:set>
                                    <p:animEffect transition="in" filter="wipe(left)">
                                      <p:cBhvr>
                                        <p:cTn id="9" dur="500"/>
                                        <p:tgtEl>
                                          <p:spTgt spid="7"/>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9"/>
                                        </p:tgtEl>
                                        <p:attrNameLst>
                                          <p:attrName>style.visibility</p:attrName>
                                        </p:attrNameLst>
                                      </p:cBhvr>
                                      <p:to>
                                        <p:strVal val="visible"/>
                                      </p:to>
                                    </p:set>
                                  </p:childTnLst>
                                </p:cTn>
                              </p:par>
                              <p:par>
                                <p:cTn id="26" presetID="22" presetClass="entr" presetSubtype="8" fill="hold" nodeType="with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wipe(left)">
                                      <p:cBhvr>
                                        <p:cTn id="28" dur="500"/>
                                        <p:tgtEl>
                                          <p:spTgt spid="10"/>
                                        </p:tgtEl>
                                      </p:cBhvr>
                                    </p:animEffec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8">
                                            <p:txEl>
                                              <p:pRg st="1" end="1"/>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8">
                                            <p:txEl>
                                              <p:pRg st="2" end="2"/>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6" grpId="0" animBg="1"/>
      <p:bldP spid="8" grpId="0" build="p"/>
      <p:bldP spid="9"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White-box  testing strategies Cont.</a:t>
            </a:r>
          </a:p>
        </p:txBody>
      </p:sp>
      <p:sp>
        <p:nvSpPr>
          <p:cNvPr id="5" name="Content Placeholder 2"/>
          <p:cNvSpPr txBox="1">
            <a:spLocks/>
          </p:cNvSpPr>
          <p:nvPr/>
        </p:nvSpPr>
        <p:spPr>
          <a:xfrm>
            <a:off x="183697" y="1386602"/>
            <a:ext cx="5505903" cy="4766547"/>
          </a:xfrm>
          <a:prstGeom prst="rect">
            <a:avLst/>
          </a:prstGeom>
        </p:spPr>
        <p:txBody>
          <a:bodyPr vert="horz" lIns="91440" tIns="45720" rIns="91440" bIns="45720" rtlCol="0">
            <a:normAutofit/>
          </a:bodyPr>
          <a:lstStyle>
            <a:lvl1pPr marL="265113" indent="-265113" algn="just" defTabSz="914400" rtl="0" eaLnBrk="1" latinLnBrk="0" hangingPunct="1">
              <a:lnSpc>
                <a:spcPct val="90000"/>
              </a:lnSpc>
              <a:spcBef>
                <a:spcPts val="1000"/>
              </a:spcBef>
              <a:buClr>
                <a:schemeClr val="accent6"/>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In the branch coverage based testing strategy, </a:t>
            </a:r>
            <a:r>
              <a:rPr lang="en-US" b="1" dirty="0">
                <a:solidFill>
                  <a:srgbClr val="C00000"/>
                </a:solidFill>
              </a:rPr>
              <a:t>test cases are designed to make each branch condition to assume true and false values in turn</a:t>
            </a:r>
          </a:p>
          <a:p>
            <a:r>
              <a:rPr lang="en-US" dirty="0"/>
              <a:t>It is also known as </a:t>
            </a:r>
            <a:r>
              <a:rPr lang="en-US" b="1" dirty="0">
                <a:solidFill>
                  <a:srgbClr val="C00000"/>
                </a:solidFill>
              </a:rPr>
              <a:t>edge Testing </a:t>
            </a:r>
            <a:r>
              <a:rPr lang="en-US" dirty="0"/>
              <a:t>as in this testing scheme, each edge of a program’s control flow graph is traversed at least once</a:t>
            </a:r>
          </a:p>
          <a:p>
            <a:r>
              <a:rPr lang="en-US" dirty="0"/>
              <a:t>Branch coverage </a:t>
            </a:r>
            <a:r>
              <a:rPr lang="en-US" b="1" dirty="0">
                <a:solidFill>
                  <a:srgbClr val="C00000"/>
                </a:solidFill>
              </a:rPr>
              <a:t>guarantees statement coverage</a:t>
            </a:r>
            <a:r>
              <a:rPr lang="en-US" dirty="0"/>
              <a:t>, so it is stronger strategy compared to Statement Coverage.</a:t>
            </a:r>
          </a:p>
        </p:txBody>
      </p:sp>
      <p:sp>
        <p:nvSpPr>
          <p:cNvPr id="6" name="Rectangle 5"/>
          <p:cNvSpPr/>
          <p:nvPr/>
        </p:nvSpPr>
        <p:spPr>
          <a:xfrm>
            <a:off x="183697" y="806360"/>
            <a:ext cx="2777218" cy="46166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a:spAutoFit/>
          </a:bodyPr>
          <a:lstStyle/>
          <a:p>
            <a:r>
              <a:rPr lang="en-US" sz="2400" b="1" dirty="0"/>
              <a:t>Branch coverage</a:t>
            </a:r>
          </a:p>
        </p:txBody>
      </p:sp>
      <p:cxnSp>
        <p:nvCxnSpPr>
          <p:cNvPr id="7" name="Straight Connector 6"/>
          <p:cNvCxnSpPr/>
          <p:nvPr/>
        </p:nvCxnSpPr>
        <p:spPr>
          <a:xfrm>
            <a:off x="2075489" y="1266339"/>
            <a:ext cx="3614111" cy="0"/>
          </a:xfrm>
          <a:prstGeom prst="line">
            <a:avLst/>
          </a:prstGeom>
        </p:spPr>
        <p:style>
          <a:lnRef idx="2">
            <a:schemeClr val="accent6"/>
          </a:lnRef>
          <a:fillRef idx="0">
            <a:schemeClr val="accent6"/>
          </a:fillRef>
          <a:effectRef idx="1">
            <a:schemeClr val="accent6"/>
          </a:effectRef>
          <a:fontRef idx="minor">
            <a:schemeClr val="tx1"/>
          </a:fontRef>
        </p:style>
      </p:cxnSp>
      <p:sp>
        <p:nvSpPr>
          <p:cNvPr id="8" name="Content Placeholder 2"/>
          <p:cNvSpPr txBox="1">
            <a:spLocks/>
          </p:cNvSpPr>
          <p:nvPr/>
        </p:nvSpPr>
        <p:spPr>
          <a:xfrm>
            <a:off x="6076457" y="1392904"/>
            <a:ext cx="5859517" cy="4647969"/>
          </a:xfrm>
          <a:prstGeom prst="rect">
            <a:avLst/>
          </a:prstGeom>
        </p:spPr>
        <p:txBody>
          <a:bodyPr vert="horz" lIns="91440" tIns="45720" rIns="91440" bIns="45720" rtlCol="0">
            <a:normAutofit/>
          </a:bodyPr>
          <a:lstStyle>
            <a:lvl1pPr marL="265113" indent="-265113" algn="just" defTabSz="914400" rtl="0" eaLnBrk="1" latinLnBrk="0" hangingPunct="1">
              <a:lnSpc>
                <a:spcPct val="90000"/>
              </a:lnSpc>
              <a:spcBef>
                <a:spcPts val="1000"/>
              </a:spcBef>
              <a:buClr>
                <a:schemeClr val="accent6"/>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dirty="0"/>
              <a:t>In this strategy test cases are executed in such a way that </a:t>
            </a:r>
            <a:r>
              <a:rPr lang="en-IN" b="1" dirty="0">
                <a:solidFill>
                  <a:srgbClr val="C00000"/>
                </a:solidFill>
              </a:rPr>
              <a:t>every path is executed at least once</a:t>
            </a:r>
          </a:p>
          <a:p>
            <a:r>
              <a:rPr lang="en-IN" dirty="0"/>
              <a:t>All possible control paths taken, including </a:t>
            </a:r>
          </a:p>
          <a:p>
            <a:pPr lvl="1"/>
            <a:r>
              <a:rPr lang="en-IN" b="1" dirty="0"/>
              <a:t>All loop paths</a:t>
            </a:r>
            <a:r>
              <a:rPr lang="en-IN" dirty="0"/>
              <a:t> taken </a:t>
            </a:r>
            <a:r>
              <a:rPr lang="en-IN" b="1" dirty="0">
                <a:solidFill>
                  <a:srgbClr val="C00000"/>
                </a:solidFill>
              </a:rPr>
              <a:t>zero</a:t>
            </a:r>
            <a:r>
              <a:rPr lang="en-IN" dirty="0"/>
              <a:t>, </a:t>
            </a:r>
            <a:r>
              <a:rPr lang="en-IN" b="1" dirty="0">
                <a:solidFill>
                  <a:srgbClr val="C00000"/>
                </a:solidFill>
              </a:rPr>
              <a:t>once</a:t>
            </a:r>
            <a:r>
              <a:rPr lang="en-IN" dirty="0"/>
              <a:t> and </a:t>
            </a:r>
            <a:r>
              <a:rPr lang="en-IN" b="1" dirty="0">
                <a:solidFill>
                  <a:srgbClr val="C00000"/>
                </a:solidFill>
              </a:rPr>
              <a:t>multiple items </a:t>
            </a:r>
            <a:r>
              <a:rPr lang="en-IN" dirty="0"/>
              <a:t>in technique</a:t>
            </a:r>
          </a:p>
          <a:p>
            <a:pPr lvl="1"/>
            <a:r>
              <a:rPr lang="en-IN" dirty="0"/>
              <a:t>The </a:t>
            </a:r>
            <a:r>
              <a:rPr lang="en-IN" b="1" dirty="0">
                <a:solidFill>
                  <a:srgbClr val="C00000"/>
                </a:solidFill>
              </a:rPr>
              <a:t>test case </a:t>
            </a:r>
            <a:r>
              <a:rPr lang="en-IN" dirty="0"/>
              <a:t>are </a:t>
            </a:r>
            <a:r>
              <a:rPr lang="en-IN" b="1" dirty="0">
                <a:solidFill>
                  <a:srgbClr val="C00000"/>
                </a:solidFill>
              </a:rPr>
              <a:t>prepared</a:t>
            </a:r>
            <a:r>
              <a:rPr lang="en-IN" dirty="0"/>
              <a:t> based on the </a:t>
            </a:r>
            <a:r>
              <a:rPr lang="en-IN" b="1" dirty="0">
                <a:solidFill>
                  <a:srgbClr val="C00000"/>
                </a:solidFill>
              </a:rPr>
              <a:t>logical complexity measure</a:t>
            </a:r>
            <a:r>
              <a:rPr lang="en-IN" dirty="0"/>
              <a:t> of the </a:t>
            </a:r>
            <a:r>
              <a:rPr lang="en-IN" dirty="0">
                <a:solidFill>
                  <a:srgbClr val="C00000"/>
                </a:solidFill>
              </a:rPr>
              <a:t>procedure design</a:t>
            </a:r>
          </a:p>
          <a:p>
            <a:r>
              <a:rPr lang="en-IN" b="1" dirty="0">
                <a:solidFill>
                  <a:srgbClr val="C00000"/>
                </a:solidFill>
              </a:rPr>
              <a:t>Flow graph</a:t>
            </a:r>
            <a:r>
              <a:rPr lang="en-IN" b="1" dirty="0"/>
              <a:t>, </a:t>
            </a:r>
            <a:r>
              <a:rPr lang="en-IN" b="1" dirty="0" err="1">
                <a:solidFill>
                  <a:srgbClr val="C00000"/>
                </a:solidFill>
              </a:rPr>
              <a:t>Cyclomatic</a:t>
            </a:r>
            <a:r>
              <a:rPr lang="en-IN" b="1" dirty="0">
                <a:solidFill>
                  <a:srgbClr val="C00000"/>
                </a:solidFill>
              </a:rPr>
              <a:t> Complexity</a:t>
            </a:r>
            <a:r>
              <a:rPr lang="en-IN" b="1" dirty="0"/>
              <a:t> </a:t>
            </a:r>
            <a:r>
              <a:rPr lang="en-IN" dirty="0"/>
              <a:t>and </a:t>
            </a:r>
            <a:r>
              <a:rPr lang="en-IN" b="1" dirty="0">
                <a:solidFill>
                  <a:srgbClr val="C00000"/>
                </a:solidFill>
              </a:rPr>
              <a:t>Graph </a:t>
            </a:r>
            <a:r>
              <a:rPr lang="en-IN" b="1" dirty="0" err="1">
                <a:solidFill>
                  <a:srgbClr val="C00000"/>
                </a:solidFill>
              </a:rPr>
              <a:t>Metrices</a:t>
            </a:r>
            <a:r>
              <a:rPr lang="en-IN" b="1" dirty="0">
                <a:solidFill>
                  <a:srgbClr val="C00000"/>
                </a:solidFill>
              </a:rPr>
              <a:t> </a:t>
            </a:r>
            <a:r>
              <a:rPr lang="en-IN" dirty="0"/>
              <a:t>are used to arrive at basis path.</a:t>
            </a:r>
          </a:p>
        </p:txBody>
      </p:sp>
      <p:sp>
        <p:nvSpPr>
          <p:cNvPr id="9" name="Rectangle 8"/>
          <p:cNvSpPr/>
          <p:nvPr/>
        </p:nvSpPr>
        <p:spPr>
          <a:xfrm>
            <a:off x="6076457" y="812662"/>
            <a:ext cx="2777218" cy="46166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a:spAutoFit/>
          </a:bodyPr>
          <a:lstStyle/>
          <a:p>
            <a:r>
              <a:rPr lang="en-US" sz="2400" b="1" dirty="0"/>
              <a:t>Path Coverage</a:t>
            </a:r>
          </a:p>
        </p:txBody>
      </p:sp>
      <p:cxnSp>
        <p:nvCxnSpPr>
          <p:cNvPr id="10" name="Straight Connector 9"/>
          <p:cNvCxnSpPr/>
          <p:nvPr/>
        </p:nvCxnSpPr>
        <p:spPr>
          <a:xfrm>
            <a:off x="7968249" y="1272641"/>
            <a:ext cx="3967725" cy="0"/>
          </a:xfrm>
          <a:prstGeom prst="line">
            <a:avLst/>
          </a:prstGeom>
        </p:spPr>
        <p:style>
          <a:lnRef idx="2">
            <a:schemeClr val="accent6"/>
          </a:lnRef>
          <a:fillRef idx="0">
            <a:schemeClr val="accent6"/>
          </a:fillRef>
          <a:effectRef idx="1">
            <a:schemeClr val="accent6"/>
          </a:effectRef>
          <a:fontRef idx="minor">
            <a:schemeClr val="tx1"/>
          </a:fontRef>
        </p:style>
      </p:cxnSp>
      <p:cxnSp>
        <p:nvCxnSpPr>
          <p:cNvPr id="12" name="Straight Connector 11"/>
          <p:cNvCxnSpPr/>
          <p:nvPr/>
        </p:nvCxnSpPr>
        <p:spPr>
          <a:xfrm>
            <a:off x="5892760" y="711201"/>
            <a:ext cx="0" cy="5892799"/>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78300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22" presetClass="entr" presetSubtype="8" fill="hold" nodeType="withEffect">
                                  <p:stCondLst>
                                    <p:cond delay="0"/>
                                  </p:stCondLst>
                                  <p:childTnLst>
                                    <p:set>
                                      <p:cBhvr>
                                        <p:cTn id="8" dur="1" fill="hold">
                                          <p:stCondLst>
                                            <p:cond delay="0"/>
                                          </p:stCondLst>
                                        </p:cTn>
                                        <p:tgtEl>
                                          <p:spTgt spid="7"/>
                                        </p:tgtEl>
                                        <p:attrNameLst>
                                          <p:attrName>style.visibility</p:attrName>
                                        </p:attrNameLst>
                                      </p:cBhvr>
                                      <p:to>
                                        <p:strVal val="visible"/>
                                      </p:to>
                                    </p:set>
                                    <p:animEffect transition="in" filter="wipe(left)">
                                      <p:cBhvr>
                                        <p:cTn id="9" dur="500"/>
                                        <p:tgtEl>
                                          <p:spTgt spid="7"/>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5">
                                            <p:txEl>
                                              <p:pRg st="2" end="2"/>
                                            </p:txEl>
                                          </p:spTgt>
                                        </p:tgtEl>
                                        <p:attrNameLst>
                                          <p:attrName>style.visibility</p:attrName>
                                        </p:attrNameLst>
                                      </p:cBhvr>
                                      <p:to>
                                        <p:strVal val="visible"/>
                                      </p:to>
                                    </p:set>
                                  </p:childTnLst>
                                </p:cTn>
                              </p:par>
                              <p:par>
                                <p:cTn id="22" presetID="22" presetClass="entr" presetSubtype="1" fill="hold" nodeType="with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wipe(up)">
                                      <p:cBhvr>
                                        <p:cTn id="24" dur="500"/>
                                        <p:tgtEl>
                                          <p:spTgt spid="12"/>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childTnLst>
                                </p:cTn>
                              </p:par>
                              <p:par>
                                <p:cTn id="29" presetID="22" presetClass="entr" presetSubtype="8" fill="hold" nodeType="with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wipe(left)">
                                      <p:cBhvr>
                                        <p:cTn id="31" dur="500"/>
                                        <p:tgtEl>
                                          <p:spTgt spid="10"/>
                                        </p:tgtEl>
                                      </p:cBhvr>
                                    </p:animEffec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8">
                                            <p:txEl>
                                              <p:pRg st="1" end="1"/>
                                            </p:txEl>
                                          </p:spTgt>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8">
                                            <p:txEl>
                                              <p:pRg st="2" end="2"/>
                                            </p:txEl>
                                          </p:spTgt>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6" grpId="0" animBg="1"/>
      <p:bldP spid="8" grpId="0" build="p"/>
      <p:bldP spid="9"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Grey Box Testing</a:t>
            </a:r>
          </a:p>
        </p:txBody>
      </p:sp>
      <p:sp>
        <p:nvSpPr>
          <p:cNvPr id="3" name="Content Placeholder 2"/>
          <p:cNvSpPr>
            <a:spLocks noGrp="1"/>
          </p:cNvSpPr>
          <p:nvPr>
            <p:ph idx="1"/>
          </p:nvPr>
        </p:nvSpPr>
        <p:spPr/>
        <p:txBody>
          <a:bodyPr/>
          <a:lstStyle/>
          <a:p>
            <a:r>
              <a:rPr lang="en-US" b="1" dirty="0">
                <a:solidFill>
                  <a:srgbClr val="C00000"/>
                </a:solidFill>
              </a:rPr>
              <a:t>Combination</a:t>
            </a:r>
            <a:r>
              <a:rPr lang="en-US" dirty="0">
                <a:solidFill>
                  <a:srgbClr val="C00000"/>
                </a:solidFill>
              </a:rPr>
              <a:t> </a:t>
            </a:r>
            <a:r>
              <a:rPr lang="en-US" dirty="0"/>
              <a:t>of </a:t>
            </a:r>
            <a:r>
              <a:rPr lang="en-US" b="1" dirty="0">
                <a:solidFill>
                  <a:srgbClr val="C00000"/>
                </a:solidFill>
              </a:rPr>
              <a:t>white box </a:t>
            </a:r>
            <a:r>
              <a:rPr lang="en-US" dirty="0"/>
              <a:t>and </a:t>
            </a:r>
            <a:r>
              <a:rPr lang="en-US" b="1" dirty="0">
                <a:solidFill>
                  <a:srgbClr val="C00000"/>
                </a:solidFill>
              </a:rPr>
              <a:t>black box</a:t>
            </a:r>
            <a:r>
              <a:rPr lang="en-US" dirty="0"/>
              <a:t> testing</a:t>
            </a:r>
          </a:p>
          <a:p>
            <a:r>
              <a:rPr lang="en-US" b="1" dirty="0">
                <a:solidFill>
                  <a:srgbClr val="C00000"/>
                </a:solidFill>
              </a:rPr>
              <a:t>Tester</a:t>
            </a:r>
            <a:r>
              <a:rPr lang="en-US" dirty="0">
                <a:solidFill>
                  <a:srgbClr val="C00000"/>
                </a:solidFill>
              </a:rPr>
              <a:t> </a:t>
            </a:r>
            <a:r>
              <a:rPr lang="en-US" dirty="0"/>
              <a:t>has </a:t>
            </a:r>
            <a:r>
              <a:rPr lang="en-US" b="1" dirty="0">
                <a:solidFill>
                  <a:srgbClr val="C00000"/>
                </a:solidFill>
              </a:rPr>
              <a:t>access</a:t>
            </a:r>
            <a:r>
              <a:rPr lang="en-US" dirty="0">
                <a:solidFill>
                  <a:srgbClr val="C00000"/>
                </a:solidFill>
              </a:rPr>
              <a:t> </a:t>
            </a:r>
            <a:r>
              <a:rPr lang="en-US" dirty="0"/>
              <a:t>to </a:t>
            </a:r>
            <a:r>
              <a:rPr lang="en-US" b="1" dirty="0">
                <a:solidFill>
                  <a:srgbClr val="C00000"/>
                </a:solidFill>
              </a:rPr>
              <a:t>source code</a:t>
            </a:r>
            <a:r>
              <a:rPr lang="en-US" dirty="0"/>
              <a:t>, but uses it </a:t>
            </a:r>
            <a:r>
              <a:rPr lang="en-US" b="1" dirty="0">
                <a:solidFill>
                  <a:srgbClr val="C00000"/>
                </a:solidFill>
              </a:rPr>
              <a:t>in</a:t>
            </a:r>
            <a:r>
              <a:rPr lang="en-US" dirty="0">
                <a:solidFill>
                  <a:srgbClr val="C00000"/>
                </a:solidFill>
              </a:rPr>
              <a:t> </a:t>
            </a:r>
            <a:r>
              <a:rPr lang="en-US" dirty="0"/>
              <a:t>a </a:t>
            </a:r>
            <a:r>
              <a:rPr lang="en-US" b="1" dirty="0">
                <a:solidFill>
                  <a:srgbClr val="C00000"/>
                </a:solidFill>
              </a:rPr>
              <a:t>restricted manner</a:t>
            </a:r>
          </a:p>
          <a:p>
            <a:r>
              <a:rPr lang="en-US" b="1" dirty="0">
                <a:solidFill>
                  <a:srgbClr val="C00000"/>
                </a:solidFill>
              </a:rPr>
              <a:t>Test cases </a:t>
            </a:r>
            <a:r>
              <a:rPr lang="en-US" dirty="0"/>
              <a:t>are still </a:t>
            </a:r>
            <a:r>
              <a:rPr lang="en-US" b="1" dirty="0">
                <a:solidFill>
                  <a:srgbClr val="C00000"/>
                </a:solidFill>
              </a:rPr>
              <a:t>written using specifications </a:t>
            </a:r>
            <a:r>
              <a:rPr lang="en-US" dirty="0"/>
              <a:t>based on expected outputs for given input</a:t>
            </a:r>
          </a:p>
          <a:p>
            <a:r>
              <a:rPr lang="en-US" dirty="0"/>
              <a:t>These </a:t>
            </a:r>
            <a:r>
              <a:rPr lang="en-US" b="1" dirty="0">
                <a:solidFill>
                  <a:srgbClr val="C00000"/>
                </a:solidFill>
              </a:rPr>
              <a:t>test cases are informed </a:t>
            </a:r>
            <a:r>
              <a:rPr lang="en-US" dirty="0"/>
              <a:t>by </a:t>
            </a:r>
            <a:r>
              <a:rPr lang="en-US" b="1" dirty="0">
                <a:solidFill>
                  <a:srgbClr val="C00000"/>
                </a:solidFill>
              </a:rPr>
              <a:t>program code structure</a:t>
            </a:r>
          </a:p>
          <a:p>
            <a:endParaRPr lang="en-US" dirty="0"/>
          </a:p>
        </p:txBody>
      </p:sp>
    </p:spTree>
    <p:extLst>
      <p:ext uri="{BB962C8B-B14F-4D97-AF65-F5344CB8AC3E}">
        <p14:creationId xmlns:p14="http://schemas.microsoft.com/office/powerpoint/2010/main" val="4846035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Documentation Cont.</a:t>
            </a:r>
          </a:p>
        </p:txBody>
      </p:sp>
      <p:sp>
        <p:nvSpPr>
          <p:cNvPr id="17" name="Rectangle 16"/>
          <p:cNvSpPr/>
          <p:nvPr/>
        </p:nvSpPr>
        <p:spPr>
          <a:xfrm>
            <a:off x="218346" y="899666"/>
            <a:ext cx="3477353" cy="46166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a:spAutoFit/>
          </a:bodyPr>
          <a:lstStyle/>
          <a:p>
            <a:r>
              <a:rPr lang="en-US" sz="2400" b="1" dirty="0">
                <a:solidFill>
                  <a:schemeClr val="bg1"/>
                </a:solidFill>
              </a:rPr>
              <a:t>Internal Documentation</a:t>
            </a:r>
          </a:p>
        </p:txBody>
      </p:sp>
      <p:cxnSp>
        <p:nvCxnSpPr>
          <p:cNvPr id="18" name="Straight Connector 17"/>
          <p:cNvCxnSpPr/>
          <p:nvPr/>
        </p:nvCxnSpPr>
        <p:spPr>
          <a:xfrm>
            <a:off x="2529239" y="1359645"/>
            <a:ext cx="4672475" cy="0"/>
          </a:xfrm>
          <a:prstGeom prst="line">
            <a:avLst/>
          </a:prstGeom>
        </p:spPr>
        <p:style>
          <a:lnRef idx="2">
            <a:schemeClr val="accent6"/>
          </a:lnRef>
          <a:fillRef idx="0">
            <a:schemeClr val="accent6"/>
          </a:fillRef>
          <a:effectRef idx="1">
            <a:schemeClr val="accent6"/>
          </a:effectRef>
          <a:fontRef idx="minor">
            <a:schemeClr val="tx1"/>
          </a:fontRef>
        </p:style>
      </p:cxnSp>
      <p:sp>
        <p:nvSpPr>
          <p:cNvPr id="21" name="Content Placeholder 2"/>
          <p:cNvSpPr txBox="1">
            <a:spLocks/>
          </p:cNvSpPr>
          <p:nvPr/>
        </p:nvSpPr>
        <p:spPr>
          <a:xfrm>
            <a:off x="198577" y="1475474"/>
            <a:ext cx="7079004" cy="5130795"/>
          </a:xfrm>
          <a:prstGeom prst="rect">
            <a:avLst/>
          </a:prstGeom>
        </p:spPr>
        <p:txBody>
          <a:bodyPr vert="horz" lIns="91440" tIns="45720" rIns="91440" bIns="45720" rtlCol="0">
            <a:noAutofit/>
          </a:bodyPr>
          <a:lstStyle>
            <a:lvl1pPr marL="265113" indent="-265113" algn="just" defTabSz="914400" rtl="0" eaLnBrk="1" latinLnBrk="0" hangingPunct="1">
              <a:lnSpc>
                <a:spcPct val="90000"/>
              </a:lnSpc>
              <a:spcBef>
                <a:spcPts val="1000"/>
              </a:spcBef>
              <a:buClr>
                <a:schemeClr val="accent6"/>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300" dirty="0"/>
              <a:t>It is the </a:t>
            </a:r>
            <a:r>
              <a:rPr lang="en-US" sz="2300" b="1" dirty="0">
                <a:solidFill>
                  <a:srgbClr val="C00000"/>
                </a:solidFill>
              </a:rPr>
              <a:t>code perception features</a:t>
            </a:r>
            <a:r>
              <a:rPr lang="en-US" sz="2300" dirty="0"/>
              <a:t> provided as part of the source code.</a:t>
            </a:r>
          </a:p>
          <a:p>
            <a:r>
              <a:rPr lang="en-US" sz="2300" dirty="0"/>
              <a:t>It is provided through appropriate</a:t>
            </a:r>
            <a:r>
              <a:rPr lang="en-US" sz="2300" b="1" dirty="0">
                <a:solidFill>
                  <a:srgbClr val="C00000"/>
                </a:solidFill>
              </a:rPr>
              <a:t> module headers and comments</a:t>
            </a:r>
            <a:r>
              <a:rPr lang="en-US" sz="2300" dirty="0"/>
              <a:t> embedded in the source code.</a:t>
            </a:r>
          </a:p>
          <a:p>
            <a:r>
              <a:rPr lang="en-US" sz="2300" dirty="0"/>
              <a:t>It is also provided through the useful </a:t>
            </a:r>
            <a:r>
              <a:rPr lang="en-US" sz="2300" b="1" dirty="0">
                <a:solidFill>
                  <a:srgbClr val="C00000"/>
                </a:solidFill>
              </a:rPr>
              <a:t>variable names, module and function headers, code indentation, code structuring, use of enumerated types and constant identifiers, use of user-defined data types</a:t>
            </a:r>
            <a:r>
              <a:rPr lang="en-US" sz="2300" dirty="0"/>
              <a:t>, etc.</a:t>
            </a:r>
          </a:p>
          <a:p>
            <a:r>
              <a:rPr lang="en-US" sz="2300" dirty="0"/>
              <a:t>Even when code is carefully commented, </a:t>
            </a:r>
            <a:r>
              <a:rPr lang="en-US" sz="2300" b="1" dirty="0">
                <a:solidFill>
                  <a:srgbClr val="C00000"/>
                </a:solidFill>
              </a:rPr>
              <a:t>meaningful variable names</a:t>
            </a:r>
            <a:r>
              <a:rPr lang="en-US" sz="2300" dirty="0"/>
              <a:t> are still more helpful in understanding a piece of code. </a:t>
            </a:r>
          </a:p>
          <a:p>
            <a:r>
              <a:rPr lang="en-US" sz="2300" dirty="0"/>
              <a:t>Good organizations ensure good internal documentation by appropriately formulating their coding standards and guidelines.</a:t>
            </a:r>
          </a:p>
          <a:p>
            <a:endParaRPr lang="en-US" sz="2300" dirty="0"/>
          </a:p>
        </p:txBody>
      </p:sp>
      <p:cxnSp>
        <p:nvCxnSpPr>
          <p:cNvPr id="19" name="Straight Connector 18"/>
          <p:cNvCxnSpPr/>
          <p:nvPr/>
        </p:nvCxnSpPr>
        <p:spPr>
          <a:xfrm>
            <a:off x="7410690" y="711201"/>
            <a:ext cx="0" cy="5898146"/>
          </a:xfrm>
          <a:prstGeom prst="line">
            <a:avLst/>
          </a:prstGeom>
          <a:ln w="38100"/>
        </p:spPr>
        <p:style>
          <a:lnRef idx="3">
            <a:schemeClr val="accent1"/>
          </a:lnRef>
          <a:fillRef idx="0">
            <a:schemeClr val="accent1"/>
          </a:fillRef>
          <a:effectRef idx="2">
            <a:schemeClr val="accent1"/>
          </a:effectRef>
          <a:fontRef idx="minor">
            <a:schemeClr val="tx1"/>
          </a:fontRef>
        </p:style>
      </p:cxnSp>
      <p:sp>
        <p:nvSpPr>
          <p:cNvPr id="20" name="Rectangle 19"/>
          <p:cNvSpPr/>
          <p:nvPr/>
        </p:nvSpPr>
        <p:spPr>
          <a:xfrm>
            <a:off x="7524499" y="899666"/>
            <a:ext cx="3210991" cy="46166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a:spAutoFit/>
          </a:bodyPr>
          <a:lstStyle/>
          <a:p>
            <a:r>
              <a:rPr lang="en-US" sz="2400" b="1" dirty="0">
                <a:solidFill>
                  <a:schemeClr val="bg1"/>
                </a:solidFill>
              </a:rPr>
              <a:t>External Documentation</a:t>
            </a:r>
          </a:p>
        </p:txBody>
      </p:sp>
      <p:cxnSp>
        <p:nvCxnSpPr>
          <p:cNvPr id="23" name="Straight Connector 22"/>
          <p:cNvCxnSpPr/>
          <p:nvPr/>
        </p:nvCxnSpPr>
        <p:spPr>
          <a:xfrm>
            <a:off x="10521192" y="1359645"/>
            <a:ext cx="1457448" cy="0"/>
          </a:xfrm>
          <a:prstGeom prst="line">
            <a:avLst/>
          </a:prstGeom>
        </p:spPr>
        <p:style>
          <a:lnRef idx="2">
            <a:schemeClr val="accent6"/>
          </a:lnRef>
          <a:fillRef idx="0">
            <a:schemeClr val="accent6"/>
          </a:fillRef>
          <a:effectRef idx="1">
            <a:schemeClr val="accent6"/>
          </a:effectRef>
          <a:fontRef idx="minor">
            <a:schemeClr val="tx1"/>
          </a:fontRef>
        </p:style>
      </p:cxnSp>
      <p:sp>
        <p:nvSpPr>
          <p:cNvPr id="24" name="Content Placeholder 2"/>
          <p:cNvSpPr txBox="1">
            <a:spLocks/>
          </p:cNvSpPr>
          <p:nvPr/>
        </p:nvSpPr>
        <p:spPr>
          <a:xfrm>
            <a:off x="7543800" y="1475474"/>
            <a:ext cx="4434840" cy="5130795"/>
          </a:xfrm>
          <a:prstGeom prst="rect">
            <a:avLst/>
          </a:prstGeom>
        </p:spPr>
        <p:txBody>
          <a:bodyPr vert="horz" lIns="91440" tIns="45720" rIns="91440" bIns="45720" rtlCol="0">
            <a:noAutofit/>
          </a:bodyPr>
          <a:lstStyle>
            <a:lvl1pPr marL="265113" indent="-265113" algn="just" defTabSz="914400" rtl="0" eaLnBrk="1" latinLnBrk="0" hangingPunct="1">
              <a:lnSpc>
                <a:spcPct val="90000"/>
              </a:lnSpc>
              <a:spcBef>
                <a:spcPts val="1000"/>
              </a:spcBef>
              <a:buClr>
                <a:schemeClr val="accent6"/>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It is provided through various types of </a:t>
            </a:r>
            <a:r>
              <a:rPr lang="en-US" b="1" dirty="0">
                <a:solidFill>
                  <a:srgbClr val="C00000"/>
                </a:solidFill>
              </a:rPr>
              <a:t>supporting documents</a:t>
            </a:r>
            <a:r>
              <a:rPr lang="en-US" dirty="0"/>
              <a:t> </a:t>
            </a:r>
          </a:p>
          <a:p>
            <a:pPr lvl="1"/>
            <a:r>
              <a:rPr lang="en-US" dirty="0"/>
              <a:t>such as users’ manual</a:t>
            </a:r>
          </a:p>
          <a:p>
            <a:pPr lvl="1"/>
            <a:r>
              <a:rPr lang="en-US" dirty="0"/>
              <a:t>software requirements specification document</a:t>
            </a:r>
          </a:p>
          <a:p>
            <a:pPr lvl="1"/>
            <a:r>
              <a:rPr lang="en-US" dirty="0"/>
              <a:t>design document</a:t>
            </a:r>
          </a:p>
          <a:p>
            <a:pPr lvl="1"/>
            <a:r>
              <a:rPr lang="en-US" dirty="0"/>
              <a:t>test documents, etc.</a:t>
            </a:r>
          </a:p>
          <a:p>
            <a:r>
              <a:rPr lang="en-US" dirty="0"/>
              <a:t>A systematic software development style ensures that all these documents are </a:t>
            </a:r>
            <a:r>
              <a:rPr lang="en-US" b="1" dirty="0">
                <a:solidFill>
                  <a:srgbClr val="C00000"/>
                </a:solidFill>
              </a:rPr>
              <a:t>produced in an orderly fashion</a:t>
            </a:r>
            <a:r>
              <a:rPr lang="en-US" dirty="0"/>
              <a:t>.</a:t>
            </a:r>
          </a:p>
        </p:txBody>
      </p:sp>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05789" y="517529"/>
            <a:ext cx="953651" cy="764273"/>
          </a:xfrm>
          <a:prstGeom prst="rect">
            <a:avLst/>
          </a:prstGeom>
        </p:spPr>
      </p:pic>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05657" y="5501369"/>
            <a:ext cx="1321919" cy="937531"/>
          </a:xfrm>
          <a:prstGeom prst="rect">
            <a:avLst/>
          </a:prstGeom>
        </p:spPr>
      </p:pic>
      <p:sp>
        <p:nvSpPr>
          <p:cNvPr id="3" name="Rectangle 2"/>
          <p:cNvSpPr/>
          <p:nvPr/>
        </p:nvSpPr>
        <p:spPr>
          <a:xfrm>
            <a:off x="8815432" y="339924"/>
            <a:ext cx="3345788" cy="369332"/>
          </a:xfrm>
          <a:prstGeom prst="rect">
            <a:avLst/>
          </a:prstGeom>
        </p:spPr>
        <p:txBody>
          <a:bodyPr wrap="none">
            <a:spAutoFit/>
          </a:bodyPr>
          <a:lstStyle/>
          <a:p>
            <a:r>
              <a:rPr lang="en-US" b="1" dirty="0"/>
              <a:t>Internal &amp; External Documentation</a:t>
            </a:r>
          </a:p>
        </p:txBody>
      </p:sp>
    </p:spTree>
    <p:extLst>
      <p:ext uri="{BB962C8B-B14F-4D97-AF65-F5344CB8AC3E}">
        <p14:creationId xmlns:p14="http://schemas.microsoft.com/office/powerpoint/2010/main" val="21256456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22" presetClass="entr" presetSubtype="8" fill="hold" nodeType="withEffect">
                                  <p:stCondLst>
                                    <p:cond delay="0"/>
                                  </p:stCondLst>
                                  <p:childTnLst>
                                    <p:set>
                                      <p:cBhvr>
                                        <p:cTn id="8" dur="1" fill="hold">
                                          <p:stCondLst>
                                            <p:cond delay="0"/>
                                          </p:stCondLst>
                                        </p:cTn>
                                        <p:tgtEl>
                                          <p:spTgt spid="18"/>
                                        </p:tgtEl>
                                        <p:attrNameLst>
                                          <p:attrName>style.visibility</p:attrName>
                                        </p:attrNameLst>
                                      </p:cBhvr>
                                      <p:to>
                                        <p:strVal val="visible"/>
                                      </p:to>
                                    </p:set>
                                    <p:animEffect transition="in" filter="wipe(left)">
                                      <p:cBhvr>
                                        <p:cTn id="9" dur="500"/>
                                        <p:tgtEl>
                                          <p:spTgt spid="18"/>
                                        </p:tgtEl>
                                      </p:cBhvr>
                                    </p:animEffect>
                                  </p:childTnLst>
                                </p:cTn>
                              </p:par>
                              <p:par>
                                <p:cTn id="10" presetID="1" presetClass="entr" presetSubtype="0" fill="hold" nodeType="withEffect">
                                  <p:stCondLst>
                                    <p:cond delay="0"/>
                                  </p:stCondLst>
                                  <p:childTnLst>
                                    <p:set>
                                      <p:cBhvr>
                                        <p:cTn id="11" dur="1" fill="hold">
                                          <p:stCondLst>
                                            <p:cond delay="0"/>
                                          </p:stCondLst>
                                        </p:cTn>
                                        <p:tgtEl>
                                          <p:spTgt spid="12"/>
                                        </p:tgtEl>
                                        <p:attrNameLst>
                                          <p:attrName>style.visibility</p:attrName>
                                        </p:attrNameLst>
                                      </p:cBhvr>
                                      <p:to>
                                        <p:strVal val="visible"/>
                                      </p:to>
                                    </p:set>
                                  </p:childTnLst>
                                </p:cTn>
                              </p:par>
                              <p:par>
                                <p:cTn id="12" presetID="22" presetClass="entr" presetSubtype="1" fill="hold" nodeType="withEffect">
                                  <p:stCondLst>
                                    <p:cond delay="0"/>
                                  </p:stCondLst>
                                  <p:childTnLst>
                                    <p:set>
                                      <p:cBhvr>
                                        <p:cTn id="13" dur="1" fill="hold">
                                          <p:stCondLst>
                                            <p:cond delay="0"/>
                                          </p:stCondLst>
                                        </p:cTn>
                                        <p:tgtEl>
                                          <p:spTgt spid="19"/>
                                        </p:tgtEl>
                                        <p:attrNameLst>
                                          <p:attrName>style.visibility</p:attrName>
                                        </p:attrNameLst>
                                      </p:cBhvr>
                                      <p:to>
                                        <p:strVal val="visible"/>
                                      </p:to>
                                    </p:set>
                                    <p:animEffect transition="in" filter="wipe(up)">
                                      <p:cBhvr>
                                        <p:cTn id="14" dur="500"/>
                                        <p:tgtEl>
                                          <p:spTgt spid="19"/>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1">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1">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1">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1">
                                            <p:txEl>
                                              <p:pRg st="3" end="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1">
                                            <p:txEl>
                                              <p:pRg st="4" end="4"/>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0"/>
                                        </p:tgtEl>
                                        <p:attrNameLst>
                                          <p:attrName>style.visibility</p:attrName>
                                        </p:attrNameLst>
                                      </p:cBhvr>
                                      <p:to>
                                        <p:strVal val="visible"/>
                                      </p:to>
                                    </p:set>
                                  </p:childTnLst>
                                </p:cTn>
                              </p:par>
                              <p:par>
                                <p:cTn id="39" presetID="22" presetClass="entr" presetSubtype="8" fill="hold" nodeType="withEffect">
                                  <p:stCondLst>
                                    <p:cond delay="0"/>
                                  </p:stCondLst>
                                  <p:childTnLst>
                                    <p:set>
                                      <p:cBhvr>
                                        <p:cTn id="40" dur="1" fill="hold">
                                          <p:stCondLst>
                                            <p:cond delay="0"/>
                                          </p:stCondLst>
                                        </p:cTn>
                                        <p:tgtEl>
                                          <p:spTgt spid="23"/>
                                        </p:tgtEl>
                                        <p:attrNameLst>
                                          <p:attrName>style.visibility</p:attrName>
                                        </p:attrNameLst>
                                      </p:cBhvr>
                                      <p:to>
                                        <p:strVal val="visible"/>
                                      </p:to>
                                    </p:set>
                                    <p:animEffect transition="in" filter="wipe(left)">
                                      <p:cBhvr>
                                        <p:cTn id="41" dur="500"/>
                                        <p:tgtEl>
                                          <p:spTgt spid="23"/>
                                        </p:tgtEl>
                                      </p:cBhvr>
                                    </p:animEffect>
                                  </p:childTnLst>
                                </p:cTn>
                              </p:par>
                              <p:par>
                                <p:cTn id="42" presetID="1" presetClass="entr" presetSubtype="0" fill="hold" nodeType="withEffect">
                                  <p:stCondLst>
                                    <p:cond delay="0"/>
                                  </p:stCondLst>
                                  <p:childTnLst>
                                    <p:set>
                                      <p:cBhvr>
                                        <p:cTn id="43" dur="1" fill="hold">
                                          <p:stCondLst>
                                            <p:cond delay="0"/>
                                          </p:stCondLst>
                                        </p:cTn>
                                        <p:tgtEl>
                                          <p:spTgt spid="14"/>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24">
                                            <p:txEl>
                                              <p:pRg st="0" end="0"/>
                                            </p:txEl>
                                          </p:spTgt>
                                        </p:tgtEl>
                                        <p:attrNameLst>
                                          <p:attrName>style.visibility</p:attrName>
                                        </p:attrNameLst>
                                      </p:cBhvr>
                                      <p:to>
                                        <p:strVal val="visible"/>
                                      </p:to>
                                    </p:set>
                                  </p:childTnLst>
                                </p:cTn>
                              </p:par>
                              <p:par>
                                <p:cTn id="48" presetID="1" presetClass="entr" presetSubtype="0" fill="hold" grpId="0" nodeType="withEffect">
                                  <p:stCondLst>
                                    <p:cond delay="0"/>
                                  </p:stCondLst>
                                  <p:childTnLst>
                                    <p:set>
                                      <p:cBhvr>
                                        <p:cTn id="49" dur="1" fill="hold">
                                          <p:stCondLst>
                                            <p:cond delay="0"/>
                                          </p:stCondLst>
                                        </p:cTn>
                                        <p:tgtEl>
                                          <p:spTgt spid="24">
                                            <p:txEl>
                                              <p:pRg st="1" end="1"/>
                                            </p:txEl>
                                          </p:spTgt>
                                        </p:tgtEl>
                                        <p:attrNameLst>
                                          <p:attrName>style.visibility</p:attrName>
                                        </p:attrNameLst>
                                      </p:cBhvr>
                                      <p:to>
                                        <p:strVal val="visible"/>
                                      </p:to>
                                    </p:set>
                                  </p:childTnLst>
                                </p:cTn>
                              </p:par>
                              <p:par>
                                <p:cTn id="50" presetID="1" presetClass="entr" presetSubtype="0" fill="hold" grpId="0" nodeType="withEffect">
                                  <p:stCondLst>
                                    <p:cond delay="0"/>
                                  </p:stCondLst>
                                  <p:childTnLst>
                                    <p:set>
                                      <p:cBhvr>
                                        <p:cTn id="51" dur="1" fill="hold">
                                          <p:stCondLst>
                                            <p:cond delay="0"/>
                                          </p:stCondLst>
                                        </p:cTn>
                                        <p:tgtEl>
                                          <p:spTgt spid="24">
                                            <p:txEl>
                                              <p:pRg st="2" end="2"/>
                                            </p:txEl>
                                          </p:spTgt>
                                        </p:tgtEl>
                                        <p:attrNameLst>
                                          <p:attrName>style.visibility</p:attrName>
                                        </p:attrNameLst>
                                      </p:cBhvr>
                                      <p:to>
                                        <p:strVal val="visible"/>
                                      </p:to>
                                    </p:set>
                                  </p:childTnLst>
                                </p:cTn>
                              </p:par>
                              <p:par>
                                <p:cTn id="52" presetID="1" presetClass="entr" presetSubtype="0" fill="hold" grpId="0" nodeType="withEffect">
                                  <p:stCondLst>
                                    <p:cond delay="0"/>
                                  </p:stCondLst>
                                  <p:childTnLst>
                                    <p:set>
                                      <p:cBhvr>
                                        <p:cTn id="53" dur="1" fill="hold">
                                          <p:stCondLst>
                                            <p:cond delay="0"/>
                                          </p:stCondLst>
                                        </p:cTn>
                                        <p:tgtEl>
                                          <p:spTgt spid="24">
                                            <p:txEl>
                                              <p:pRg st="3" end="3"/>
                                            </p:txEl>
                                          </p:spTgt>
                                        </p:tgtEl>
                                        <p:attrNameLst>
                                          <p:attrName>style.visibility</p:attrName>
                                        </p:attrNameLst>
                                      </p:cBhvr>
                                      <p:to>
                                        <p:strVal val="visible"/>
                                      </p:to>
                                    </p:set>
                                  </p:childTnLst>
                                </p:cTn>
                              </p:par>
                              <p:par>
                                <p:cTn id="54" presetID="1" presetClass="entr" presetSubtype="0" fill="hold" grpId="0" nodeType="withEffect">
                                  <p:stCondLst>
                                    <p:cond delay="0"/>
                                  </p:stCondLst>
                                  <p:childTnLst>
                                    <p:set>
                                      <p:cBhvr>
                                        <p:cTn id="55" dur="1" fill="hold">
                                          <p:stCondLst>
                                            <p:cond delay="0"/>
                                          </p:stCondLst>
                                        </p:cTn>
                                        <p:tgtEl>
                                          <p:spTgt spid="24">
                                            <p:txEl>
                                              <p:pRg st="4" end="4"/>
                                            </p:txEl>
                                          </p:spTgt>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grpId="0" nodeType="clickEffect">
                                  <p:stCondLst>
                                    <p:cond delay="0"/>
                                  </p:stCondLst>
                                  <p:childTnLst>
                                    <p:set>
                                      <p:cBhvr>
                                        <p:cTn id="59" dur="1" fill="hold">
                                          <p:stCondLst>
                                            <p:cond delay="0"/>
                                          </p:stCondLst>
                                        </p:cTn>
                                        <p:tgtEl>
                                          <p:spTgt spid="2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21" grpId="0" build="p"/>
      <p:bldP spid="20" grpId="0" animBg="1"/>
      <p:bldP spid="24"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Testing Object Oriented Applications</a:t>
            </a:r>
          </a:p>
        </p:txBody>
      </p:sp>
      <p:pic>
        <p:nvPicPr>
          <p:cNvPr id="4" name="Picture 3"/>
          <p:cNvPicPr>
            <a:picLocks noChangeAspect="1"/>
          </p:cNvPicPr>
          <p:nvPr/>
        </p:nvPicPr>
        <p:blipFill>
          <a:blip r:embed="rId2">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141818" y="857250"/>
            <a:ext cx="3386666" cy="1905000"/>
          </a:xfrm>
          <a:prstGeom prst="rect">
            <a:avLst/>
          </a:prstGeom>
        </p:spPr>
      </p:pic>
      <p:pic>
        <p:nvPicPr>
          <p:cNvPr id="5" name="Picture 4"/>
          <p:cNvPicPr>
            <a:picLocks noChangeAspect="1"/>
          </p:cNvPicPr>
          <p:nvPr/>
        </p:nvPicPr>
        <p:blipFill>
          <a:blip r:embed="rId3" cstate="print">
            <a:duotone>
              <a:prstClr val="black"/>
              <a:schemeClr val="accent6">
                <a:tint val="45000"/>
                <a:satMod val="400000"/>
              </a:schemeClr>
            </a:duotone>
            <a:extLst>
              <a:ext uri="{28A0092B-C50C-407E-A947-70E740481C1C}">
                <a14:useLocalDpi xmlns:a14="http://schemas.microsoft.com/office/drawing/2010/main" val="0"/>
              </a:ext>
            </a:extLst>
          </a:blip>
          <a:stretch>
            <a:fillRect/>
          </a:stretch>
        </p:blipFill>
        <p:spPr>
          <a:xfrm>
            <a:off x="437406" y="2908299"/>
            <a:ext cx="3091078" cy="2819400"/>
          </a:xfrm>
          <a:prstGeom prst="rect">
            <a:avLst/>
          </a:prstGeom>
        </p:spPr>
      </p:pic>
      <p:cxnSp>
        <p:nvCxnSpPr>
          <p:cNvPr id="6" name="Straight Connector 5"/>
          <p:cNvCxnSpPr/>
          <p:nvPr/>
        </p:nvCxnSpPr>
        <p:spPr>
          <a:xfrm>
            <a:off x="3682960" y="711201"/>
            <a:ext cx="0" cy="5892799"/>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7" name="Content Placeholder 2"/>
          <p:cNvSpPr txBox="1">
            <a:spLocks/>
          </p:cNvSpPr>
          <p:nvPr/>
        </p:nvSpPr>
        <p:spPr>
          <a:xfrm>
            <a:off x="3856487" y="1371600"/>
            <a:ext cx="8202163" cy="4766547"/>
          </a:xfrm>
          <a:prstGeom prst="rect">
            <a:avLst/>
          </a:prstGeom>
        </p:spPr>
        <p:txBody>
          <a:bodyPr vert="horz" lIns="91440" tIns="45720" rIns="91440" bIns="45720" rtlCol="0">
            <a:normAutofit/>
          </a:bodyPr>
          <a:lstStyle>
            <a:lvl1pPr marL="265113" indent="-265113" algn="just" defTabSz="914400" rtl="0" eaLnBrk="1" latinLnBrk="0" hangingPunct="1">
              <a:lnSpc>
                <a:spcPct val="90000"/>
              </a:lnSpc>
              <a:spcBef>
                <a:spcPts val="1000"/>
              </a:spcBef>
              <a:buClr>
                <a:schemeClr val="accent6"/>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The concept of the unit testing changes in object-oriented software</a:t>
            </a:r>
          </a:p>
          <a:p>
            <a:r>
              <a:rPr lang="en-US" b="1" dirty="0">
                <a:solidFill>
                  <a:srgbClr val="C00000"/>
                </a:solidFill>
              </a:rPr>
              <a:t>Encapsulation drives </a:t>
            </a:r>
            <a:r>
              <a:rPr lang="en-US" dirty="0"/>
              <a:t>the </a:t>
            </a:r>
            <a:r>
              <a:rPr lang="en-US" b="1" dirty="0">
                <a:solidFill>
                  <a:srgbClr val="C00000"/>
                </a:solidFill>
              </a:rPr>
              <a:t>definition</a:t>
            </a:r>
            <a:r>
              <a:rPr lang="en-US" dirty="0">
                <a:solidFill>
                  <a:srgbClr val="C00000"/>
                </a:solidFill>
              </a:rPr>
              <a:t> </a:t>
            </a:r>
            <a:r>
              <a:rPr lang="en-US" dirty="0"/>
              <a:t>of </a:t>
            </a:r>
            <a:r>
              <a:rPr lang="en-US" b="1" dirty="0">
                <a:solidFill>
                  <a:srgbClr val="C00000"/>
                </a:solidFill>
              </a:rPr>
              <a:t>classes</a:t>
            </a:r>
            <a:r>
              <a:rPr lang="en-US" dirty="0">
                <a:solidFill>
                  <a:srgbClr val="C00000"/>
                </a:solidFill>
              </a:rPr>
              <a:t> </a:t>
            </a:r>
            <a:r>
              <a:rPr lang="en-US" dirty="0"/>
              <a:t>and </a:t>
            </a:r>
            <a:r>
              <a:rPr lang="en-US" b="1" dirty="0">
                <a:solidFill>
                  <a:srgbClr val="C00000"/>
                </a:solidFill>
              </a:rPr>
              <a:t>objects</a:t>
            </a:r>
            <a:endParaRPr lang="en-US" dirty="0"/>
          </a:p>
          <a:p>
            <a:pPr lvl="1"/>
            <a:r>
              <a:rPr lang="en-US" dirty="0"/>
              <a:t>Means, each class and each instance of a class (object) packages attributes (data) and the operations (methods or services) that manipulate these data</a:t>
            </a:r>
          </a:p>
          <a:p>
            <a:pPr lvl="1"/>
            <a:r>
              <a:rPr lang="en-US" b="1" dirty="0">
                <a:solidFill>
                  <a:srgbClr val="C00000"/>
                </a:solidFill>
              </a:rPr>
              <a:t>Rather than testing an individual module</a:t>
            </a:r>
            <a:r>
              <a:rPr lang="en-US" dirty="0"/>
              <a:t>, the smallest </a:t>
            </a:r>
            <a:r>
              <a:rPr lang="en-US" b="1" dirty="0">
                <a:solidFill>
                  <a:srgbClr val="C00000"/>
                </a:solidFill>
              </a:rPr>
              <a:t>testable unit</a:t>
            </a:r>
            <a:r>
              <a:rPr lang="en-US" dirty="0"/>
              <a:t> is the </a:t>
            </a:r>
            <a:r>
              <a:rPr lang="en-US" b="1" dirty="0">
                <a:solidFill>
                  <a:srgbClr val="C00000"/>
                </a:solidFill>
              </a:rPr>
              <a:t>encapsulated class</a:t>
            </a:r>
            <a:endParaRPr lang="en-US" dirty="0"/>
          </a:p>
          <a:p>
            <a:r>
              <a:rPr lang="en-US" b="1" dirty="0">
                <a:solidFill>
                  <a:srgbClr val="C00000"/>
                </a:solidFill>
              </a:rPr>
              <a:t>Unlike</a:t>
            </a:r>
            <a:r>
              <a:rPr lang="en-US" dirty="0"/>
              <a:t> unit testing of </a:t>
            </a:r>
            <a:r>
              <a:rPr lang="en-US" b="1" dirty="0">
                <a:solidFill>
                  <a:srgbClr val="C00000"/>
                </a:solidFill>
              </a:rPr>
              <a:t>conventional software</a:t>
            </a:r>
            <a:r>
              <a:rPr lang="en-US" dirty="0"/>
              <a:t>, </a:t>
            </a:r>
          </a:p>
          <a:p>
            <a:pPr lvl="1"/>
            <a:r>
              <a:rPr lang="en-US" dirty="0"/>
              <a:t>which focuses on the algorithmic detail of a module and the data that flows across the module interface, </a:t>
            </a:r>
          </a:p>
          <a:p>
            <a:pPr lvl="1"/>
            <a:r>
              <a:rPr lang="en-US" b="1" dirty="0">
                <a:solidFill>
                  <a:srgbClr val="C00000"/>
                </a:solidFill>
              </a:rPr>
              <a:t>class testing </a:t>
            </a:r>
            <a:r>
              <a:rPr lang="en-US" dirty="0"/>
              <a:t>for OO software is </a:t>
            </a:r>
            <a:r>
              <a:rPr lang="en-US" b="1" dirty="0">
                <a:solidFill>
                  <a:srgbClr val="C00000"/>
                </a:solidFill>
              </a:rPr>
              <a:t>driven by </a:t>
            </a:r>
            <a:r>
              <a:rPr lang="en-US" dirty="0"/>
              <a:t>the </a:t>
            </a:r>
            <a:r>
              <a:rPr lang="en-US" b="1" dirty="0">
                <a:solidFill>
                  <a:srgbClr val="C00000"/>
                </a:solidFill>
              </a:rPr>
              <a:t>operations encapsulated</a:t>
            </a:r>
            <a:r>
              <a:rPr lang="en-US" dirty="0"/>
              <a:t> by the class and the </a:t>
            </a:r>
            <a:r>
              <a:rPr lang="en-US" b="1" dirty="0">
                <a:solidFill>
                  <a:srgbClr val="C00000"/>
                </a:solidFill>
              </a:rPr>
              <a:t>state behavior </a:t>
            </a:r>
            <a:r>
              <a:rPr lang="en-US" dirty="0"/>
              <a:t>of the class</a:t>
            </a:r>
          </a:p>
        </p:txBody>
      </p:sp>
      <p:sp>
        <p:nvSpPr>
          <p:cNvPr id="8" name="Rectangle 7"/>
          <p:cNvSpPr/>
          <p:nvPr/>
        </p:nvSpPr>
        <p:spPr>
          <a:xfrm>
            <a:off x="3682960" y="729218"/>
            <a:ext cx="8509040" cy="46166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a:spAutoFit/>
          </a:bodyPr>
          <a:lstStyle/>
          <a:p>
            <a:r>
              <a:rPr lang="en-US" sz="2400" b="1" dirty="0"/>
              <a:t>Unit Testing in the OO Context</a:t>
            </a:r>
          </a:p>
        </p:txBody>
      </p:sp>
    </p:spTree>
    <p:extLst>
      <p:ext uri="{BB962C8B-B14F-4D97-AF65-F5344CB8AC3E}">
        <p14:creationId xmlns:p14="http://schemas.microsoft.com/office/powerpoint/2010/main" val="9225985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22" presetClass="entr" presetSubtype="1"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wipe(up)">
                                      <p:cBhvr>
                                        <p:cTn id="13" dur="5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7">
                                            <p:txEl>
                                              <p:pRg st="1" end="1"/>
                                            </p:txEl>
                                          </p:spTgt>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7">
                                            <p:txEl>
                                              <p:pRg st="2" end="2"/>
                                            </p:txEl>
                                          </p:spTgt>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7">
                                            <p:txEl>
                                              <p:pRg st="4" end="4"/>
                                            </p:txEl>
                                          </p:spTgt>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7">
                                            <p:txEl>
                                              <p:pRg st="5" end="5"/>
                                            </p:txEl>
                                          </p:spTgt>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8"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Integration Testing in the OO Context</a:t>
            </a:r>
          </a:p>
        </p:txBody>
      </p:sp>
      <p:sp>
        <p:nvSpPr>
          <p:cNvPr id="5" name="Content Placeholder 4"/>
          <p:cNvSpPr>
            <a:spLocks noGrp="1"/>
          </p:cNvSpPr>
          <p:nvPr>
            <p:ph idx="1"/>
          </p:nvPr>
        </p:nvSpPr>
        <p:spPr/>
        <p:txBody>
          <a:bodyPr/>
          <a:lstStyle/>
          <a:p>
            <a:r>
              <a:rPr lang="en-US" b="1" dirty="0">
                <a:solidFill>
                  <a:srgbClr val="C00000"/>
                </a:solidFill>
              </a:rPr>
              <a:t>Object-oriented</a:t>
            </a:r>
            <a:r>
              <a:rPr lang="en-US" dirty="0"/>
              <a:t> software </a:t>
            </a:r>
            <a:r>
              <a:rPr lang="en-US" b="1" dirty="0">
                <a:solidFill>
                  <a:srgbClr val="C00000"/>
                </a:solidFill>
              </a:rPr>
              <a:t>does not have a hierarchical control </a:t>
            </a:r>
            <a:r>
              <a:rPr lang="en-US" dirty="0"/>
              <a:t>structure,</a:t>
            </a:r>
          </a:p>
          <a:p>
            <a:pPr lvl="1"/>
            <a:r>
              <a:rPr lang="en-US" dirty="0"/>
              <a:t>conventional </a:t>
            </a:r>
            <a:r>
              <a:rPr lang="en-US" b="1" dirty="0">
                <a:solidFill>
                  <a:srgbClr val="C00000"/>
                </a:solidFill>
              </a:rPr>
              <a:t>top-down</a:t>
            </a:r>
            <a:r>
              <a:rPr lang="en-US" dirty="0"/>
              <a:t> and </a:t>
            </a:r>
            <a:r>
              <a:rPr lang="en-US" b="1" dirty="0">
                <a:solidFill>
                  <a:srgbClr val="C00000"/>
                </a:solidFill>
              </a:rPr>
              <a:t>bottom-up integration </a:t>
            </a:r>
            <a:r>
              <a:rPr lang="en-US" dirty="0"/>
              <a:t>strategies have </a:t>
            </a:r>
            <a:r>
              <a:rPr lang="en-US" b="1" dirty="0">
                <a:solidFill>
                  <a:srgbClr val="C00000"/>
                </a:solidFill>
              </a:rPr>
              <a:t>little meaning</a:t>
            </a:r>
            <a:endParaRPr lang="en-US" dirty="0"/>
          </a:p>
          <a:p>
            <a:r>
              <a:rPr lang="en-US" dirty="0"/>
              <a:t>There are two different strategies for integration testing of OO systems.</a:t>
            </a:r>
          </a:p>
          <a:p>
            <a:pPr marL="819150" lvl="1" indent="-457200">
              <a:buFont typeface="+mj-lt"/>
              <a:buAutoNum type="arabicPeriod"/>
            </a:pPr>
            <a:r>
              <a:rPr lang="en-US" b="1" dirty="0"/>
              <a:t>Thread-based testing</a:t>
            </a:r>
          </a:p>
          <a:p>
            <a:pPr lvl="2">
              <a:buClr>
                <a:schemeClr val="tx1"/>
              </a:buClr>
            </a:pPr>
            <a:r>
              <a:rPr lang="en-US" b="1" dirty="0">
                <a:solidFill>
                  <a:srgbClr val="C00000"/>
                </a:solidFill>
              </a:rPr>
              <a:t>integrates the set of classes </a:t>
            </a:r>
            <a:r>
              <a:rPr lang="en-US" dirty="0"/>
              <a:t>required to respond </a:t>
            </a:r>
            <a:r>
              <a:rPr lang="en-US" b="1" dirty="0">
                <a:solidFill>
                  <a:srgbClr val="C00000"/>
                </a:solidFill>
              </a:rPr>
              <a:t>to one input or event</a:t>
            </a:r>
            <a:r>
              <a:rPr lang="en-US" dirty="0"/>
              <a:t> for the system</a:t>
            </a:r>
          </a:p>
          <a:p>
            <a:pPr lvl="2">
              <a:buClr>
                <a:schemeClr val="tx1"/>
              </a:buClr>
            </a:pPr>
            <a:r>
              <a:rPr lang="en-US" b="1" dirty="0">
                <a:solidFill>
                  <a:srgbClr val="C00000"/>
                </a:solidFill>
              </a:rPr>
              <a:t>Each thread </a:t>
            </a:r>
            <a:r>
              <a:rPr lang="en-US" dirty="0"/>
              <a:t>is integrated and </a:t>
            </a:r>
            <a:r>
              <a:rPr lang="en-US" b="1" dirty="0">
                <a:solidFill>
                  <a:srgbClr val="C00000"/>
                </a:solidFill>
              </a:rPr>
              <a:t>tested individually</a:t>
            </a:r>
            <a:endParaRPr lang="en-US" dirty="0"/>
          </a:p>
          <a:p>
            <a:pPr lvl="2">
              <a:buClr>
                <a:schemeClr val="tx1"/>
              </a:buClr>
            </a:pPr>
            <a:r>
              <a:rPr lang="en-US" dirty="0"/>
              <a:t>Regression testing is applied to ensure that no side effects occur</a:t>
            </a:r>
          </a:p>
          <a:p>
            <a:pPr marL="819150" lvl="1" indent="-457200">
              <a:buFont typeface="+mj-lt"/>
              <a:buAutoNum type="arabicPeriod" startAt="2"/>
            </a:pPr>
            <a:r>
              <a:rPr lang="en-US" b="1" dirty="0"/>
              <a:t>Use-based testing</a:t>
            </a:r>
          </a:p>
          <a:p>
            <a:pPr lvl="2"/>
            <a:r>
              <a:rPr lang="en-US" dirty="0"/>
              <a:t>begins the construction of the system by </a:t>
            </a:r>
            <a:r>
              <a:rPr lang="en-US" b="1" dirty="0">
                <a:solidFill>
                  <a:srgbClr val="C00000"/>
                </a:solidFill>
              </a:rPr>
              <a:t>testing those classes </a:t>
            </a:r>
            <a:r>
              <a:rPr lang="en-US" dirty="0"/>
              <a:t>(called independent classes) that </a:t>
            </a:r>
            <a:r>
              <a:rPr lang="en-US" b="1" dirty="0">
                <a:solidFill>
                  <a:srgbClr val="C00000"/>
                </a:solidFill>
              </a:rPr>
              <a:t>use very few</a:t>
            </a:r>
            <a:r>
              <a:rPr lang="en-US" dirty="0"/>
              <a:t> (if any) of </a:t>
            </a:r>
            <a:r>
              <a:rPr lang="en-US" b="1" dirty="0">
                <a:solidFill>
                  <a:srgbClr val="C00000"/>
                </a:solidFill>
              </a:rPr>
              <a:t>server classes</a:t>
            </a:r>
            <a:endParaRPr lang="en-US" dirty="0"/>
          </a:p>
          <a:p>
            <a:pPr lvl="2"/>
            <a:r>
              <a:rPr lang="en-US" dirty="0"/>
              <a:t>After the </a:t>
            </a:r>
            <a:r>
              <a:rPr lang="en-US" b="1" dirty="0">
                <a:solidFill>
                  <a:srgbClr val="C00000"/>
                </a:solidFill>
              </a:rPr>
              <a:t>independent classes are tested</a:t>
            </a:r>
            <a:r>
              <a:rPr lang="en-US" dirty="0"/>
              <a:t>, the next layer of classes, called </a:t>
            </a:r>
            <a:r>
              <a:rPr lang="en-US" b="1" dirty="0">
                <a:solidFill>
                  <a:srgbClr val="C00000"/>
                </a:solidFill>
              </a:rPr>
              <a:t>dependent classes</a:t>
            </a:r>
            <a:r>
              <a:rPr lang="en-US" dirty="0"/>
              <a:t>, that use the independent classes are tested</a:t>
            </a:r>
          </a:p>
          <a:p>
            <a:r>
              <a:rPr lang="en-US" b="1" dirty="0">
                <a:solidFill>
                  <a:srgbClr val="C00000"/>
                </a:solidFill>
              </a:rPr>
              <a:t>Cluster testing </a:t>
            </a:r>
            <a:r>
              <a:rPr lang="en-US" dirty="0"/>
              <a:t>is one step in the integration testing of OO software</a:t>
            </a:r>
          </a:p>
          <a:p>
            <a:r>
              <a:rPr lang="en-US" dirty="0"/>
              <a:t>Here, a </a:t>
            </a:r>
            <a:r>
              <a:rPr lang="en-US" b="1" dirty="0">
                <a:solidFill>
                  <a:srgbClr val="C00000"/>
                </a:solidFill>
              </a:rPr>
              <a:t>cluster of collaborating classes </a:t>
            </a:r>
            <a:r>
              <a:rPr lang="en-US" dirty="0"/>
              <a:t>is exercised by designing test cases that attempt to uncover</a:t>
            </a:r>
          </a:p>
          <a:p>
            <a:endParaRPr lang="en-US" dirty="0"/>
          </a:p>
        </p:txBody>
      </p:sp>
    </p:spTree>
    <p:extLst>
      <p:ext uri="{BB962C8B-B14F-4D97-AF65-F5344CB8AC3E}">
        <p14:creationId xmlns:p14="http://schemas.microsoft.com/office/powerpoint/2010/main" val="9068793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Validation Testing in an OO Context</a:t>
            </a:r>
          </a:p>
        </p:txBody>
      </p:sp>
      <p:sp>
        <p:nvSpPr>
          <p:cNvPr id="3" name="Content Placeholder 2"/>
          <p:cNvSpPr>
            <a:spLocks noGrp="1"/>
          </p:cNvSpPr>
          <p:nvPr>
            <p:ph idx="1"/>
          </p:nvPr>
        </p:nvSpPr>
        <p:spPr/>
        <p:txBody>
          <a:bodyPr/>
          <a:lstStyle/>
          <a:p>
            <a:r>
              <a:rPr lang="en-US" dirty="0"/>
              <a:t>At the validation or system level, the details of class connections disappear</a:t>
            </a:r>
          </a:p>
          <a:p>
            <a:r>
              <a:rPr lang="en-US" dirty="0"/>
              <a:t>Like conventional validation, the </a:t>
            </a:r>
            <a:r>
              <a:rPr lang="en-US" b="1" dirty="0">
                <a:solidFill>
                  <a:srgbClr val="C00000"/>
                </a:solidFill>
              </a:rPr>
              <a:t>validation of OO </a:t>
            </a:r>
            <a:r>
              <a:rPr lang="en-US" dirty="0"/>
              <a:t>software </a:t>
            </a:r>
            <a:r>
              <a:rPr lang="en-US" b="1" dirty="0">
                <a:solidFill>
                  <a:srgbClr val="C00000"/>
                </a:solidFill>
              </a:rPr>
              <a:t>focuses</a:t>
            </a:r>
            <a:r>
              <a:rPr lang="en-US" dirty="0">
                <a:solidFill>
                  <a:srgbClr val="C00000"/>
                </a:solidFill>
              </a:rPr>
              <a:t> </a:t>
            </a:r>
            <a:r>
              <a:rPr lang="en-US" dirty="0"/>
              <a:t>on </a:t>
            </a:r>
            <a:r>
              <a:rPr lang="en-US" b="1" dirty="0">
                <a:solidFill>
                  <a:srgbClr val="C00000"/>
                </a:solidFill>
              </a:rPr>
              <a:t>user-visible actions and user-recognizable outputs </a:t>
            </a:r>
            <a:r>
              <a:rPr lang="en-US" dirty="0"/>
              <a:t>from the system</a:t>
            </a:r>
          </a:p>
          <a:p>
            <a:r>
              <a:rPr lang="en-US" dirty="0"/>
              <a:t>To assist in the derivation of validation tests, the tester should draw upon use cases that are part of the requirements model</a:t>
            </a:r>
          </a:p>
          <a:p>
            <a:r>
              <a:rPr lang="en-US" b="1" dirty="0">
                <a:solidFill>
                  <a:srgbClr val="C00000"/>
                </a:solidFill>
              </a:rPr>
              <a:t>Conventional black-box testing </a:t>
            </a:r>
            <a:r>
              <a:rPr lang="en-US" dirty="0"/>
              <a:t>methods can be used to drive validation tests</a:t>
            </a:r>
          </a:p>
          <a:p>
            <a:endParaRPr lang="en-US" dirty="0"/>
          </a:p>
        </p:txBody>
      </p:sp>
    </p:spTree>
    <p:extLst>
      <p:ext uri="{BB962C8B-B14F-4D97-AF65-F5344CB8AC3E}">
        <p14:creationId xmlns:p14="http://schemas.microsoft.com/office/powerpoint/2010/main" val="684060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rPr>
              <a:t>Performance Testing</a:t>
            </a:r>
          </a:p>
        </p:txBody>
      </p:sp>
      <p:sp>
        <p:nvSpPr>
          <p:cNvPr id="3" name="Content Placeholder 2"/>
          <p:cNvSpPr>
            <a:spLocks noGrp="1"/>
          </p:cNvSpPr>
          <p:nvPr>
            <p:ph idx="1"/>
          </p:nvPr>
        </p:nvSpPr>
        <p:spPr/>
        <p:txBody>
          <a:bodyPr/>
          <a:lstStyle/>
          <a:p>
            <a:r>
              <a:rPr lang="en-US" b="1" dirty="0">
                <a:solidFill>
                  <a:srgbClr val="C00000"/>
                </a:solidFill>
              </a:rPr>
              <a:t>Performance testing </a:t>
            </a:r>
            <a:r>
              <a:rPr lang="en-US" dirty="0"/>
              <a:t>is used to uncover </a:t>
            </a:r>
          </a:p>
          <a:p>
            <a:pPr lvl="1"/>
            <a:r>
              <a:rPr lang="en-US" b="1" dirty="0">
                <a:solidFill>
                  <a:srgbClr val="C00000"/>
                </a:solidFill>
              </a:rPr>
              <a:t>performance problems </a:t>
            </a:r>
            <a:r>
              <a:rPr lang="en-US" dirty="0"/>
              <a:t>that can result from </a:t>
            </a:r>
            <a:r>
              <a:rPr lang="en-US" b="1" dirty="0">
                <a:solidFill>
                  <a:srgbClr val="C00000"/>
                </a:solidFill>
              </a:rPr>
              <a:t>lack of server-side resources</a:t>
            </a:r>
            <a:r>
              <a:rPr lang="en-US" dirty="0"/>
              <a:t>, </a:t>
            </a:r>
          </a:p>
          <a:p>
            <a:pPr lvl="1"/>
            <a:r>
              <a:rPr lang="en-US" b="1" dirty="0">
                <a:solidFill>
                  <a:srgbClr val="C00000"/>
                </a:solidFill>
              </a:rPr>
              <a:t>inappropriate</a:t>
            </a:r>
            <a:r>
              <a:rPr lang="en-US" dirty="0">
                <a:solidFill>
                  <a:srgbClr val="C00000"/>
                </a:solidFill>
              </a:rPr>
              <a:t> network bandwidth</a:t>
            </a:r>
            <a:r>
              <a:rPr lang="en-US" dirty="0"/>
              <a:t>, </a:t>
            </a:r>
          </a:p>
          <a:p>
            <a:pPr lvl="1"/>
            <a:r>
              <a:rPr lang="en-US" b="1" dirty="0">
                <a:solidFill>
                  <a:srgbClr val="C00000"/>
                </a:solidFill>
              </a:rPr>
              <a:t>inadequate database </a:t>
            </a:r>
            <a:r>
              <a:rPr lang="en-US" dirty="0"/>
              <a:t>capabilities, </a:t>
            </a:r>
          </a:p>
          <a:p>
            <a:pPr lvl="1"/>
            <a:r>
              <a:rPr lang="en-US" dirty="0"/>
              <a:t>faulty or </a:t>
            </a:r>
            <a:r>
              <a:rPr lang="en-US" b="1" dirty="0">
                <a:solidFill>
                  <a:srgbClr val="C00000"/>
                </a:solidFill>
              </a:rPr>
              <a:t>weak operating system </a:t>
            </a:r>
            <a:r>
              <a:rPr lang="en-US" dirty="0"/>
              <a:t>capabilities, </a:t>
            </a:r>
          </a:p>
          <a:p>
            <a:pPr lvl="1"/>
            <a:r>
              <a:rPr lang="en-US" b="1" dirty="0">
                <a:solidFill>
                  <a:srgbClr val="C00000"/>
                </a:solidFill>
              </a:rPr>
              <a:t>poorly designed </a:t>
            </a:r>
            <a:r>
              <a:rPr lang="en-US" dirty="0" err="1"/>
              <a:t>WebApp</a:t>
            </a:r>
            <a:r>
              <a:rPr lang="en-US" dirty="0"/>
              <a:t> functionality, and </a:t>
            </a:r>
          </a:p>
          <a:p>
            <a:pPr lvl="1"/>
            <a:r>
              <a:rPr lang="en-US" dirty="0"/>
              <a:t>other </a:t>
            </a:r>
            <a:r>
              <a:rPr lang="en-US" b="1" dirty="0">
                <a:solidFill>
                  <a:srgbClr val="C00000"/>
                </a:solidFill>
              </a:rPr>
              <a:t>hardware or software issues </a:t>
            </a:r>
            <a:r>
              <a:rPr lang="en-US" dirty="0"/>
              <a:t>that can </a:t>
            </a:r>
            <a:r>
              <a:rPr lang="en-US" b="1" dirty="0">
                <a:solidFill>
                  <a:srgbClr val="C00000"/>
                </a:solidFill>
              </a:rPr>
              <a:t>lead to degraded</a:t>
            </a:r>
            <a:r>
              <a:rPr lang="en-US" dirty="0"/>
              <a:t> client-server </a:t>
            </a:r>
            <a:r>
              <a:rPr lang="en-US" b="1" dirty="0">
                <a:solidFill>
                  <a:srgbClr val="C00000"/>
                </a:solidFill>
              </a:rPr>
              <a:t>performance</a:t>
            </a:r>
            <a:endParaRPr lang="en-US" dirty="0"/>
          </a:p>
          <a:p>
            <a:endParaRPr lang="en-US" dirty="0"/>
          </a:p>
        </p:txBody>
      </p:sp>
    </p:spTree>
    <p:extLst>
      <p:ext uri="{BB962C8B-B14F-4D97-AF65-F5344CB8AC3E}">
        <p14:creationId xmlns:p14="http://schemas.microsoft.com/office/powerpoint/2010/main" val="40513988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Testing</a:t>
            </a:r>
          </a:p>
        </p:txBody>
      </p:sp>
      <p:pic>
        <p:nvPicPr>
          <p:cNvPr id="16" name="Picture 15"/>
          <p:cNvPicPr>
            <a:picLocks noChangeAspect="1"/>
          </p:cNvPicPr>
          <p:nvPr/>
        </p:nvPicPr>
        <p:blipFill rotWithShape="1">
          <a:blip r:embed="rId2">
            <a:extLst>
              <a:ext uri="{28A0092B-C50C-407E-A947-70E740481C1C}">
                <a14:useLocalDpi xmlns:a14="http://schemas.microsoft.com/office/drawing/2010/main" val="0"/>
              </a:ext>
            </a:extLst>
          </a:blip>
          <a:srcRect t="18184"/>
          <a:stretch/>
        </p:blipFill>
        <p:spPr>
          <a:xfrm>
            <a:off x="3689366" y="2953366"/>
            <a:ext cx="1688865" cy="1295400"/>
          </a:xfrm>
          <a:prstGeom prst="rect">
            <a:avLst/>
          </a:prstGeom>
        </p:spPr>
      </p:pic>
      <p:sp>
        <p:nvSpPr>
          <p:cNvPr id="18" name="Rounded Rectangular Callout 17"/>
          <p:cNvSpPr/>
          <p:nvPr/>
        </p:nvSpPr>
        <p:spPr>
          <a:xfrm>
            <a:off x="228600" y="4341359"/>
            <a:ext cx="4057650" cy="2149572"/>
          </a:xfrm>
          <a:prstGeom prst="wedgeRoundRectCallout">
            <a:avLst>
              <a:gd name="adj1" fmla="val 86300"/>
              <a:gd name="adj2" fmla="val 23949"/>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b="1" dirty="0">
                <a:solidFill>
                  <a:srgbClr val="C00000"/>
                </a:solidFill>
              </a:rPr>
              <a:t>Don’t view testing</a:t>
            </a:r>
            <a:r>
              <a:rPr lang="en-US" sz="2400" dirty="0">
                <a:solidFill>
                  <a:schemeClr val="tx1"/>
                </a:solidFill>
              </a:rPr>
              <a:t> as a </a:t>
            </a:r>
            <a:r>
              <a:rPr lang="en-US" sz="2400" b="1" dirty="0">
                <a:solidFill>
                  <a:srgbClr val="C00000"/>
                </a:solidFill>
              </a:rPr>
              <a:t>“safety net” </a:t>
            </a:r>
            <a:r>
              <a:rPr lang="en-US" sz="2400" dirty="0">
                <a:solidFill>
                  <a:schemeClr val="tx1"/>
                </a:solidFill>
              </a:rPr>
              <a:t>that will catch all errors that occurred because of weak software engineering practice.</a:t>
            </a:r>
          </a:p>
        </p:txBody>
      </p:sp>
      <p:sp>
        <p:nvSpPr>
          <p:cNvPr id="15" name="Rounded Rectangular Callout 14"/>
          <p:cNvSpPr/>
          <p:nvPr/>
        </p:nvSpPr>
        <p:spPr>
          <a:xfrm>
            <a:off x="228600" y="913996"/>
            <a:ext cx="4057650" cy="2062114"/>
          </a:xfrm>
          <a:prstGeom prst="wedgeRoundRectCallout">
            <a:avLst>
              <a:gd name="adj1" fmla="val 47325"/>
              <a:gd name="adj2" fmla="val 62191"/>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b="1" dirty="0">
                <a:solidFill>
                  <a:srgbClr val="C00000"/>
                </a:solidFill>
              </a:rPr>
              <a:t>Testing</a:t>
            </a:r>
            <a:r>
              <a:rPr lang="en-US" sz="2400" dirty="0">
                <a:solidFill>
                  <a:srgbClr val="C00000"/>
                </a:solidFill>
              </a:rPr>
              <a:t> </a:t>
            </a:r>
            <a:r>
              <a:rPr lang="en-US" sz="2400" dirty="0"/>
              <a:t>is the </a:t>
            </a:r>
            <a:r>
              <a:rPr lang="en-US" sz="2400" b="1" dirty="0">
                <a:solidFill>
                  <a:srgbClr val="C00000"/>
                </a:solidFill>
              </a:rPr>
              <a:t>process</a:t>
            </a:r>
            <a:r>
              <a:rPr lang="en-US" sz="2400" dirty="0">
                <a:solidFill>
                  <a:srgbClr val="C00000"/>
                </a:solidFill>
              </a:rPr>
              <a:t> </a:t>
            </a:r>
            <a:r>
              <a:rPr lang="en-US" sz="2400" dirty="0"/>
              <a:t>of exercising a program with the specific </a:t>
            </a:r>
            <a:r>
              <a:rPr lang="en-US" sz="2400" b="1" dirty="0">
                <a:solidFill>
                  <a:srgbClr val="C00000"/>
                </a:solidFill>
              </a:rPr>
              <a:t>intent of finding errors</a:t>
            </a:r>
            <a:r>
              <a:rPr lang="en-US" sz="2400" dirty="0"/>
              <a:t> prior to delivery to the end user.</a:t>
            </a:r>
          </a:p>
        </p:txBody>
      </p:sp>
      <p:pic>
        <p:nvPicPr>
          <p:cNvPr id="11" name="Picture 10"/>
          <p:cNvPicPr>
            <a:picLocks noChangeAspect="1"/>
          </p:cNvPicPr>
          <p:nvPr/>
        </p:nvPicPr>
        <p:blipFill>
          <a:blip r:embed="rId3"/>
          <a:stretch>
            <a:fillRect/>
          </a:stretch>
        </p:blipFill>
        <p:spPr>
          <a:xfrm>
            <a:off x="5378231" y="847523"/>
            <a:ext cx="6661369" cy="4310298"/>
          </a:xfrm>
          <a:prstGeom prst="rect">
            <a:avLst/>
          </a:prstGeom>
        </p:spPr>
      </p:pic>
      <p:pic>
        <p:nvPicPr>
          <p:cNvPr id="17" name="Picture 1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778281" y="5294143"/>
            <a:ext cx="1712142" cy="1168029"/>
          </a:xfrm>
          <a:prstGeom prst="rect">
            <a:avLst/>
          </a:prstGeom>
        </p:spPr>
      </p:pic>
    </p:spTree>
    <p:extLst>
      <p:ext uri="{BB962C8B-B14F-4D97-AF65-F5344CB8AC3E}">
        <p14:creationId xmlns:p14="http://schemas.microsoft.com/office/powerpoint/2010/main" val="3007179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down)">
                                      <p:cBhvr>
                                        <p:cTn id="7" dur="500"/>
                                        <p:tgtEl>
                                          <p:spTgt spid="15"/>
                                        </p:tgtEl>
                                      </p:cBhvr>
                                    </p:animEffect>
                                  </p:childTnLst>
                                </p:cTn>
                              </p:par>
                              <p:par>
                                <p:cTn id="8" presetID="1" presetClass="entr" presetSubtype="0" fill="hold" nodeType="withEffect">
                                  <p:stCondLst>
                                    <p:cond delay="0"/>
                                  </p:stCondLst>
                                  <p:childTnLst>
                                    <p:set>
                                      <p:cBhvr>
                                        <p:cTn id="9" dur="1" fill="hold">
                                          <p:stCondLst>
                                            <p:cond delay="0"/>
                                          </p:stCondLst>
                                        </p:cTn>
                                        <p:tgtEl>
                                          <p:spTgt spid="16"/>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grpId="0" nodeType="clickEffect">
                                  <p:stCondLst>
                                    <p:cond delay="0"/>
                                  </p:stCondLst>
                                  <p:childTnLst>
                                    <p:set>
                                      <p:cBhvr>
                                        <p:cTn id="13" dur="1" fill="hold">
                                          <p:stCondLst>
                                            <p:cond delay="0"/>
                                          </p:stCondLst>
                                        </p:cTn>
                                        <p:tgtEl>
                                          <p:spTgt spid="18"/>
                                        </p:tgtEl>
                                        <p:attrNameLst>
                                          <p:attrName>style.visibility</p:attrName>
                                        </p:attrNameLst>
                                      </p:cBhvr>
                                      <p:to>
                                        <p:strVal val="visible"/>
                                      </p:to>
                                    </p:set>
                                    <p:animEffect transition="in" filter="wipe(down)">
                                      <p:cBhvr>
                                        <p:cTn id="14" dur="500"/>
                                        <p:tgtEl>
                                          <p:spTgt spid="18"/>
                                        </p:tgtEl>
                                      </p:cBhvr>
                                    </p:animEffect>
                                  </p:childTnLst>
                                </p:cTn>
                              </p:par>
                              <p:par>
                                <p:cTn id="15" presetID="1" presetClass="entr" presetSubtype="0" fill="hold" nodeType="with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Who Test the Software</a:t>
            </a:r>
          </a:p>
        </p:txBody>
      </p:sp>
      <p:pic>
        <p:nvPicPr>
          <p:cNvPr id="4" name="Picture 3"/>
          <p:cNvPicPr>
            <a:picLocks noChangeAspect="1"/>
          </p:cNvPicPr>
          <p:nvPr/>
        </p:nvPicPr>
        <p:blipFill>
          <a:blip r:embed="rId2">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5867400" y="882968"/>
            <a:ext cx="2476182" cy="2476182"/>
          </a:xfrm>
          <a:prstGeom prst="rect">
            <a:avLst/>
          </a:prstGeom>
        </p:spPr>
      </p:pic>
      <p:pic>
        <p:nvPicPr>
          <p:cNvPr id="5" name="Picture 4"/>
          <p:cNvPicPr>
            <a:picLocks noChangeAspect="1"/>
          </p:cNvPicPr>
          <p:nvPr/>
        </p:nvPicPr>
        <p:blipFill>
          <a:blip r:embed="rId3">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673100" y="882968"/>
            <a:ext cx="2539682" cy="2539682"/>
          </a:xfrm>
          <a:prstGeom prst="rect">
            <a:avLst/>
          </a:prstGeom>
        </p:spPr>
      </p:pic>
      <p:sp>
        <p:nvSpPr>
          <p:cNvPr id="6" name="Rectangle 5"/>
          <p:cNvSpPr/>
          <p:nvPr/>
        </p:nvSpPr>
        <p:spPr>
          <a:xfrm rot="16200000">
            <a:off x="-742631" y="1854200"/>
            <a:ext cx="2475864" cy="5334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2400" b="1" dirty="0"/>
              <a:t>Developer</a:t>
            </a:r>
          </a:p>
        </p:txBody>
      </p:sp>
      <p:sp>
        <p:nvSpPr>
          <p:cNvPr id="7" name="Rectangle 6"/>
          <p:cNvSpPr/>
          <p:nvPr/>
        </p:nvSpPr>
        <p:spPr>
          <a:xfrm>
            <a:off x="8419782" y="882968"/>
            <a:ext cx="533400" cy="247586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vert="vert" rtlCol="0" anchor="ctr"/>
          <a:lstStyle/>
          <a:p>
            <a:pPr algn="ctr"/>
            <a:r>
              <a:rPr lang="en-US" sz="2400" b="1" dirty="0"/>
              <a:t>Tester</a:t>
            </a:r>
          </a:p>
        </p:txBody>
      </p:sp>
      <p:sp>
        <p:nvSpPr>
          <p:cNvPr id="8" name="Rectangle 7"/>
          <p:cNvSpPr/>
          <p:nvPr/>
        </p:nvSpPr>
        <p:spPr>
          <a:xfrm>
            <a:off x="190500" y="3486150"/>
            <a:ext cx="4305300" cy="1219200"/>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sz="2400" dirty="0"/>
              <a:t>Understands the system but, will test "gently"</a:t>
            </a:r>
          </a:p>
          <a:p>
            <a:pPr algn="ctr"/>
            <a:r>
              <a:rPr lang="en-US" sz="2400" dirty="0"/>
              <a:t>and, is driven by "delivery"</a:t>
            </a:r>
          </a:p>
        </p:txBody>
      </p:sp>
      <p:sp>
        <p:nvSpPr>
          <p:cNvPr id="9" name="Rectangle 8"/>
          <p:cNvSpPr/>
          <p:nvPr/>
        </p:nvSpPr>
        <p:spPr>
          <a:xfrm>
            <a:off x="4724400" y="3486150"/>
            <a:ext cx="4228782" cy="12192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t>Must learn about the system, but, will attempt to break it</a:t>
            </a:r>
          </a:p>
          <a:p>
            <a:pPr algn="ctr"/>
            <a:r>
              <a:rPr lang="en-US" sz="2400" dirty="0"/>
              <a:t>and, is driven by quality</a:t>
            </a:r>
          </a:p>
        </p:txBody>
      </p:sp>
      <p:sp>
        <p:nvSpPr>
          <p:cNvPr id="10" name="Rounded Rectangular Callout 9"/>
          <p:cNvSpPr/>
          <p:nvPr/>
        </p:nvSpPr>
        <p:spPr>
          <a:xfrm>
            <a:off x="228600" y="4933950"/>
            <a:ext cx="4267200" cy="1619250"/>
          </a:xfrm>
          <a:prstGeom prst="wedgeRoundRectCallout">
            <a:avLst>
              <a:gd name="adj1" fmla="val 50595"/>
              <a:gd name="adj2" fmla="val -60834"/>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t>Testing without plan is of no point</a:t>
            </a:r>
          </a:p>
          <a:p>
            <a:pPr algn="ctr"/>
            <a:r>
              <a:rPr lang="en-US" sz="2400" dirty="0"/>
              <a:t>It wastes time and effort</a:t>
            </a:r>
          </a:p>
        </p:txBody>
      </p:sp>
      <p:sp>
        <p:nvSpPr>
          <p:cNvPr id="11" name="Rounded Rectangular Callout 10"/>
          <p:cNvSpPr/>
          <p:nvPr/>
        </p:nvSpPr>
        <p:spPr>
          <a:xfrm>
            <a:off x="4685982" y="4933950"/>
            <a:ext cx="4267200" cy="1619250"/>
          </a:xfrm>
          <a:prstGeom prst="wedgeRoundRectCallout">
            <a:avLst>
              <a:gd name="adj1" fmla="val -52083"/>
              <a:gd name="adj2" fmla="val -61945"/>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t>Testing need a strategy</a:t>
            </a:r>
            <a:br>
              <a:rPr lang="en-US" sz="2400" dirty="0"/>
            </a:br>
            <a:r>
              <a:rPr lang="en-US" sz="2400" dirty="0"/>
              <a:t>Dev team needs to work with Test team, “Egoless Programming”</a:t>
            </a:r>
          </a:p>
        </p:txBody>
      </p:sp>
      <p:sp>
        <p:nvSpPr>
          <p:cNvPr id="12" name="Oval Callout 11"/>
          <p:cNvSpPr/>
          <p:nvPr/>
        </p:nvSpPr>
        <p:spPr>
          <a:xfrm>
            <a:off x="9394261" y="830144"/>
            <a:ext cx="2580967" cy="2335447"/>
          </a:xfrm>
          <a:prstGeom prst="wedgeEllipseCallout">
            <a:avLst>
              <a:gd name="adj1" fmla="val -3548"/>
              <a:gd name="adj2" fmla="val 73512"/>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400" b="1" dirty="0"/>
              <a:t>Who Test the Software</a:t>
            </a:r>
            <a:r>
              <a:rPr lang="en-US" sz="2400" dirty="0"/>
              <a:t>?</a:t>
            </a:r>
            <a:endParaRPr lang="en-US" sz="2400" b="1" dirty="0"/>
          </a:p>
        </p:txBody>
      </p:sp>
      <p:sp>
        <p:nvSpPr>
          <p:cNvPr id="16" name="TextBox 15"/>
          <p:cNvSpPr txBox="1"/>
          <p:nvPr/>
        </p:nvSpPr>
        <p:spPr>
          <a:xfrm>
            <a:off x="9454279" y="3652718"/>
            <a:ext cx="2460930" cy="646331"/>
          </a:xfrm>
          <a:prstGeom prst="rect">
            <a:avLst/>
          </a:prstGeom>
          <a:noFill/>
        </p:spPr>
        <p:txBody>
          <a:bodyPr wrap="none" rtlCol="0">
            <a:spAutoFit/>
          </a:bodyPr>
          <a:lstStyle/>
          <a:p>
            <a:r>
              <a:rPr lang="en-US" sz="3600" b="1" dirty="0">
                <a:solidFill>
                  <a:srgbClr val="C00000"/>
                </a:solidFill>
              </a:rPr>
              <a:t>&lt;</a:t>
            </a:r>
            <a:r>
              <a:rPr lang="en-US" sz="3600" b="1" dirty="0"/>
              <a:t>Developer</a:t>
            </a:r>
            <a:r>
              <a:rPr lang="en-US" sz="3600" b="1" dirty="0">
                <a:solidFill>
                  <a:srgbClr val="C00000"/>
                </a:solidFill>
              </a:rPr>
              <a:t>&gt;</a:t>
            </a:r>
          </a:p>
        </p:txBody>
      </p:sp>
      <p:sp>
        <p:nvSpPr>
          <p:cNvPr id="17" name="TextBox 16"/>
          <p:cNvSpPr txBox="1"/>
          <p:nvPr/>
        </p:nvSpPr>
        <p:spPr>
          <a:xfrm>
            <a:off x="9872661" y="4933950"/>
            <a:ext cx="1624163" cy="646331"/>
          </a:xfrm>
          <a:prstGeom prst="rect">
            <a:avLst/>
          </a:prstGeom>
          <a:noFill/>
        </p:spPr>
        <p:txBody>
          <a:bodyPr wrap="none" rtlCol="0">
            <a:spAutoFit/>
          </a:bodyPr>
          <a:lstStyle/>
          <a:p>
            <a:r>
              <a:rPr lang="en-US" sz="3600" b="1" dirty="0">
                <a:solidFill>
                  <a:srgbClr val="C00000"/>
                </a:solidFill>
              </a:rPr>
              <a:t>[</a:t>
            </a:r>
            <a:r>
              <a:rPr lang="en-US" sz="3600" b="1" dirty="0"/>
              <a:t>Tester</a:t>
            </a:r>
            <a:r>
              <a:rPr lang="en-US" sz="3600" b="1" dirty="0">
                <a:solidFill>
                  <a:srgbClr val="C00000"/>
                </a:solidFill>
              </a:rPr>
              <a:t>]</a:t>
            </a:r>
          </a:p>
        </p:txBody>
      </p:sp>
      <p:sp>
        <p:nvSpPr>
          <p:cNvPr id="14" name="TextBox 13"/>
          <p:cNvSpPr txBox="1"/>
          <p:nvPr/>
        </p:nvSpPr>
        <p:spPr>
          <a:xfrm>
            <a:off x="10325510" y="4299049"/>
            <a:ext cx="718466" cy="646331"/>
          </a:xfrm>
          <a:prstGeom prst="rect">
            <a:avLst/>
          </a:prstGeom>
          <a:noFill/>
        </p:spPr>
        <p:txBody>
          <a:bodyPr wrap="none" rtlCol="0">
            <a:spAutoFit/>
          </a:bodyPr>
          <a:lstStyle/>
          <a:p>
            <a:r>
              <a:rPr lang="en-US" sz="3600" b="1" dirty="0">
                <a:solidFill>
                  <a:srgbClr val="C00000"/>
                </a:solidFill>
              </a:rPr>
              <a:t>OR</a:t>
            </a:r>
          </a:p>
        </p:txBody>
      </p:sp>
    </p:spTree>
    <p:extLst>
      <p:ext uri="{BB962C8B-B14F-4D97-AF65-F5344CB8AC3E}">
        <p14:creationId xmlns:p14="http://schemas.microsoft.com/office/powerpoint/2010/main" val="546430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wipe(up)">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wipe(up)">
                                      <p:cBhvr>
                                        <p:cTn id="3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When to Test the Software?</a:t>
            </a:r>
          </a:p>
        </p:txBody>
      </p:sp>
      <p:sp>
        <p:nvSpPr>
          <p:cNvPr id="4" name="Rectangle 3"/>
          <p:cNvSpPr/>
          <p:nvPr/>
        </p:nvSpPr>
        <p:spPr>
          <a:xfrm>
            <a:off x="445972" y="1162050"/>
            <a:ext cx="1306628" cy="4318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000" b="1" dirty="0"/>
              <a:t>Unit Test</a:t>
            </a:r>
          </a:p>
        </p:txBody>
      </p:sp>
      <p:sp>
        <p:nvSpPr>
          <p:cNvPr id="5" name="TextBox 4"/>
          <p:cNvSpPr txBox="1"/>
          <p:nvPr/>
        </p:nvSpPr>
        <p:spPr>
          <a:xfrm>
            <a:off x="152399" y="802153"/>
            <a:ext cx="1843282" cy="369332"/>
          </a:xfrm>
          <a:prstGeom prst="rect">
            <a:avLst/>
          </a:prstGeom>
          <a:noFill/>
        </p:spPr>
        <p:txBody>
          <a:bodyPr vert="horz" wrap="square" rtlCol="0">
            <a:spAutoFit/>
          </a:bodyPr>
          <a:lstStyle/>
          <a:p>
            <a:pPr algn="ctr"/>
            <a:r>
              <a:rPr lang="en-US" dirty="0"/>
              <a:t>Component Code</a:t>
            </a:r>
          </a:p>
        </p:txBody>
      </p:sp>
      <p:sp>
        <p:nvSpPr>
          <p:cNvPr id="6" name="Rectangle 5"/>
          <p:cNvSpPr/>
          <p:nvPr/>
        </p:nvSpPr>
        <p:spPr>
          <a:xfrm>
            <a:off x="5041900" y="2495550"/>
            <a:ext cx="2501900" cy="6096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b="1" dirty="0"/>
              <a:t>Integration Test</a:t>
            </a:r>
          </a:p>
        </p:txBody>
      </p:sp>
      <p:sp>
        <p:nvSpPr>
          <p:cNvPr id="7" name="Rectangle 6"/>
          <p:cNvSpPr/>
          <p:nvPr/>
        </p:nvSpPr>
        <p:spPr>
          <a:xfrm>
            <a:off x="5041900" y="4171950"/>
            <a:ext cx="2501900" cy="6096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b="1" dirty="0"/>
              <a:t>Performance Test</a:t>
            </a:r>
          </a:p>
        </p:txBody>
      </p:sp>
      <p:sp>
        <p:nvSpPr>
          <p:cNvPr id="8" name="Rectangle 7"/>
          <p:cNvSpPr/>
          <p:nvPr/>
        </p:nvSpPr>
        <p:spPr>
          <a:xfrm>
            <a:off x="5041900" y="5010150"/>
            <a:ext cx="2501900" cy="6096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b="1" dirty="0"/>
              <a:t>Acceptance Test</a:t>
            </a:r>
          </a:p>
        </p:txBody>
      </p:sp>
      <p:sp>
        <p:nvSpPr>
          <p:cNvPr id="9" name="Rectangle 8"/>
          <p:cNvSpPr/>
          <p:nvPr/>
        </p:nvSpPr>
        <p:spPr>
          <a:xfrm>
            <a:off x="5041900" y="5848350"/>
            <a:ext cx="2501900" cy="6096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b="1" dirty="0"/>
              <a:t>Installation Test</a:t>
            </a:r>
          </a:p>
        </p:txBody>
      </p:sp>
      <p:sp>
        <p:nvSpPr>
          <p:cNvPr id="10" name="Rectangle 9"/>
          <p:cNvSpPr/>
          <p:nvPr/>
        </p:nvSpPr>
        <p:spPr>
          <a:xfrm>
            <a:off x="490270" y="2567717"/>
            <a:ext cx="2957780" cy="461665"/>
          </a:xfrm>
          <a:prstGeom prst="rect">
            <a:avLst/>
          </a:prstGeom>
        </p:spPr>
        <p:txBody>
          <a:bodyPr wrap="square">
            <a:spAutoFit/>
          </a:bodyPr>
          <a:lstStyle/>
          <a:p>
            <a:r>
              <a:rPr lang="en-US" sz="2400" b="1" dirty="0">
                <a:solidFill>
                  <a:schemeClr val="tx2"/>
                </a:solidFill>
              </a:rPr>
              <a:t>Design Specifications</a:t>
            </a:r>
          </a:p>
        </p:txBody>
      </p:sp>
      <p:sp>
        <p:nvSpPr>
          <p:cNvPr id="11" name="Rectangle 10"/>
          <p:cNvSpPr/>
          <p:nvPr/>
        </p:nvSpPr>
        <p:spPr>
          <a:xfrm>
            <a:off x="490269" y="3431867"/>
            <a:ext cx="3846056" cy="415498"/>
          </a:xfrm>
          <a:prstGeom prst="rect">
            <a:avLst/>
          </a:prstGeom>
        </p:spPr>
        <p:txBody>
          <a:bodyPr wrap="square">
            <a:spAutoFit/>
          </a:bodyPr>
          <a:lstStyle/>
          <a:p>
            <a:r>
              <a:rPr lang="en-US" sz="2100" b="1" dirty="0">
                <a:solidFill>
                  <a:schemeClr val="tx2"/>
                </a:solidFill>
              </a:rPr>
              <a:t>System functional requirements</a:t>
            </a:r>
          </a:p>
        </p:txBody>
      </p:sp>
      <p:sp>
        <p:nvSpPr>
          <p:cNvPr id="12" name="Rectangle 11"/>
          <p:cNvSpPr/>
          <p:nvPr/>
        </p:nvSpPr>
        <p:spPr>
          <a:xfrm>
            <a:off x="490269" y="4248834"/>
            <a:ext cx="3846056" cy="461665"/>
          </a:xfrm>
          <a:prstGeom prst="rect">
            <a:avLst/>
          </a:prstGeom>
        </p:spPr>
        <p:txBody>
          <a:bodyPr wrap="square">
            <a:spAutoFit/>
          </a:bodyPr>
          <a:lstStyle/>
          <a:p>
            <a:r>
              <a:rPr lang="en-US" sz="2400" b="1" dirty="0">
                <a:solidFill>
                  <a:schemeClr val="tx2"/>
                </a:solidFill>
              </a:rPr>
              <a:t>Other software requirements</a:t>
            </a:r>
          </a:p>
        </p:txBody>
      </p:sp>
      <p:sp>
        <p:nvSpPr>
          <p:cNvPr id="13" name="Rectangle 12"/>
          <p:cNvSpPr/>
          <p:nvPr/>
        </p:nvSpPr>
        <p:spPr>
          <a:xfrm>
            <a:off x="490269" y="5089217"/>
            <a:ext cx="1952779" cy="461665"/>
          </a:xfrm>
          <a:prstGeom prst="rect">
            <a:avLst/>
          </a:prstGeom>
        </p:spPr>
        <p:txBody>
          <a:bodyPr wrap="none">
            <a:spAutoFit/>
          </a:bodyPr>
          <a:lstStyle/>
          <a:p>
            <a:r>
              <a:rPr lang="en-US" sz="2400" b="1" dirty="0">
                <a:solidFill>
                  <a:schemeClr val="tx2"/>
                </a:solidFill>
              </a:rPr>
              <a:t>Customer SRS</a:t>
            </a:r>
          </a:p>
        </p:txBody>
      </p:sp>
      <p:sp>
        <p:nvSpPr>
          <p:cNvPr id="14" name="Rectangle 13"/>
          <p:cNvSpPr/>
          <p:nvPr/>
        </p:nvSpPr>
        <p:spPr>
          <a:xfrm>
            <a:off x="445972" y="5931828"/>
            <a:ext cx="2366353" cy="461665"/>
          </a:xfrm>
          <a:prstGeom prst="rect">
            <a:avLst/>
          </a:prstGeom>
        </p:spPr>
        <p:txBody>
          <a:bodyPr wrap="none">
            <a:spAutoFit/>
          </a:bodyPr>
          <a:lstStyle/>
          <a:p>
            <a:r>
              <a:rPr lang="en-US" sz="2400" b="1" dirty="0">
                <a:solidFill>
                  <a:schemeClr val="tx2"/>
                </a:solidFill>
              </a:rPr>
              <a:t>User environment</a:t>
            </a:r>
          </a:p>
        </p:txBody>
      </p:sp>
      <p:sp>
        <p:nvSpPr>
          <p:cNvPr id="15" name="Rectangle 14"/>
          <p:cNvSpPr/>
          <p:nvPr/>
        </p:nvSpPr>
        <p:spPr>
          <a:xfrm>
            <a:off x="2666691" y="1166347"/>
            <a:ext cx="1306628" cy="4318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000" b="1" dirty="0"/>
              <a:t>Unit Test</a:t>
            </a:r>
          </a:p>
        </p:txBody>
      </p:sp>
      <p:sp>
        <p:nvSpPr>
          <p:cNvPr id="16" name="TextBox 15"/>
          <p:cNvSpPr txBox="1"/>
          <p:nvPr/>
        </p:nvSpPr>
        <p:spPr>
          <a:xfrm>
            <a:off x="2373118" y="806450"/>
            <a:ext cx="1843282" cy="369332"/>
          </a:xfrm>
          <a:prstGeom prst="rect">
            <a:avLst/>
          </a:prstGeom>
          <a:noFill/>
        </p:spPr>
        <p:txBody>
          <a:bodyPr vert="horz" wrap="square" rtlCol="0">
            <a:spAutoFit/>
          </a:bodyPr>
          <a:lstStyle/>
          <a:p>
            <a:pPr algn="ctr"/>
            <a:r>
              <a:rPr lang="en-US" dirty="0"/>
              <a:t>Component Code</a:t>
            </a:r>
          </a:p>
        </p:txBody>
      </p:sp>
      <p:sp>
        <p:nvSpPr>
          <p:cNvPr id="17" name="Rectangle 16"/>
          <p:cNvSpPr/>
          <p:nvPr/>
        </p:nvSpPr>
        <p:spPr>
          <a:xfrm>
            <a:off x="6883091" y="1166347"/>
            <a:ext cx="1306628" cy="4318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000" b="1" dirty="0"/>
              <a:t>Unit Test</a:t>
            </a:r>
          </a:p>
        </p:txBody>
      </p:sp>
      <p:sp>
        <p:nvSpPr>
          <p:cNvPr id="18" name="TextBox 17"/>
          <p:cNvSpPr txBox="1"/>
          <p:nvPr/>
        </p:nvSpPr>
        <p:spPr>
          <a:xfrm>
            <a:off x="6589518" y="806450"/>
            <a:ext cx="1843282" cy="369332"/>
          </a:xfrm>
          <a:prstGeom prst="rect">
            <a:avLst/>
          </a:prstGeom>
          <a:noFill/>
        </p:spPr>
        <p:txBody>
          <a:bodyPr vert="horz" wrap="square" rtlCol="0">
            <a:spAutoFit/>
          </a:bodyPr>
          <a:lstStyle/>
          <a:p>
            <a:pPr algn="ctr"/>
            <a:r>
              <a:rPr lang="en-US" dirty="0"/>
              <a:t>Component Code</a:t>
            </a:r>
          </a:p>
        </p:txBody>
      </p:sp>
      <p:cxnSp>
        <p:nvCxnSpPr>
          <p:cNvPr id="19" name="Straight Arrow Connector 18"/>
          <p:cNvCxnSpPr>
            <a:stCxn id="4" idx="2"/>
            <a:endCxn id="6" idx="0"/>
          </p:cNvCxnSpPr>
          <p:nvPr/>
        </p:nvCxnSpPr>
        <p:spPr>
          <a:xfrm>
            <a:off x="1099286" y="1593850"/>
            <a:ext cx="5193564" cy="9017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p:cNvCxnSpPr>
            <a:stCxn id="15" idx="2"/>
            <a:endCxn id="6" idx="0"/>
          </p:cNvCxnSpPr>
          <p:nvPr/>
        </p:nvCxnSpPr>
        <p:spPr>
          <a:xfrm>
            <a:off x="3320005" y="1598147"/>
            <a:ext cx="2972845" cy="89740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p:cNvCxnSpPr>
            <a:stCxn id="17" idx="2"/>
            <a:endCxn id="6" idx="0"/>
          </p:cNvCxnSpPr>
          <p:nvPr/>
        </p:nvCxnSpPr>
        <p:spPr>
          <a:xfrm flipH="1">
            <a:off x="6292850" y="1598147"/>
            <a:ext cx="1243555" cy="89740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2" name="Rectangle 21"/>
          <p:cNvSpPr/>
          <p:nvPr/>
        </p:nvSpPr>
        <p:spPr>
          <a:xfrm>
            <a:off x="5041900" y="3333750"/>
            <a:ext cx="2501900" cy="6096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b="1" dirty="0"/>
              <a:t>Function Test</a:t>
            </a:r>
          </a:p>
        </p:txBody>
      </p:sp>
      <p:cxnSp>
        <p:nvCxnSpPr>
          <p:cNvPr id="23" name="Straight Arrow Connector 22"/>
          <p:cNvCxnSpPr>
            <a:stCxn id="6" idx="2"/>
            <a:endCxn id="22" idx="0"/>
          </p:cNvCxnSpPr>
          <p:nvPr/>
        </p:nvCxnSpPr>
        <p:spPr>
          <a:xfrm>
            <a:off x="6292850" y="3105150"/>
            <a:ext cx="0" cy="22860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4" name="Straight Arrow Connector 23"/>
          <p:cNvCxnSpPr>
            <a:stCxn id="22" idx="2"/>
            <a:endCxn id="7" idx="0"/>
          </p:cNvCxnSpPr>
          <p:nvPr/>
        </p:nvCxnSpPr>
        <p:spPr>
          <a:xfrm>
            <a:off x="6292850" y="3943350"/>
            <a:ext cx="0" cy="22860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5" name="Straight Arrow Connector 24"/>
          <p:cNvCxnSpPr>
            <a:stCxn id="7" idx="2"/>
            <a:endCxn id="8" idx="0"/>
          </p:cNvCxnSpPr>
          <p:nvPr/>
        </p:nvCxnSpPr>
        <p:spPr>
          <a:xfrm>
            <a:off x="6292850" y="4781550"/>
            <a:ext cx="0" cy="22860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6" name="Straight Arrow Connector 25"/>
          <p:cNvCxnSpPr>
            <a:stCxn id="8" idx="2"/>
            <a:endCxn id="9" idx="0"/>
          </p:cNvCxnSpPr>
          <p:nvPr/>
        </p:nvCxnSpPr>
        <p:spPr>
          <a:xfrm>
            <a:off x="6292850" y="5619750"/>
            <a:ext cx="0" cy="22860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7" name="Rectangle 26"/>
          <p:cNvSpPr/>
          <p:nvPr/>
        </p:nvSpPr>
        <p:spPr>
          <a:xfrm>
            <a:off x="9321733" y="2586767"/>
            <a:ext cx="2380781" cy="430887"/>
          </a:xfrm>
          <a:prstGeom prst="rect">
            <a:avLst/>
          </a:prstGeom>
        </p:spPr>
        <p:txBody>
          <a:bodyPr wrap="none">
            <a:spAutoFit/>
          </a:bodyPr>
          <a:lstStyle/>
          <a:p>
            <a:pPr algn="r"/>
            <a:r>
              <a:rPr lang="en-US" sz="2200" b="1" dirty="0">
                <a:solidFill>
                  <a:schemeClr val="accent3">
                    <a:lumMod val="50000"/>
                  </a:schemeClr>
                </a:solidFill>
              </a:rPr>
              <a:t>Integrated modules</a:t>
            </a:r>
          </a:p>
        </p:txBody>
      </p:sp>
      <p:sp>
        <p:nvSpPr>
          <p:cNvPr id="28" name="Rectangle 27"/>
          <p:cNvSpPr/>
          <p:nvPr/>
        </p:nvSpPr>
        <p:spPr>
          <a:xfrm>
            <a:off x="9131991" y="3424967"/>
            <a:ext cx="2570523" cy="430887"/>
          </a:xfrm>
          <a:prstGeom prst="rect">
            <a:avLst/>
          </a:prstGeom>
        </p:spPr>
        <p:txBody>
          <a:bodyPr wrap="square">
            <a:spAutoFit/>
          </a:bodyPr>
          <a:lstStyle/>
          <a:p>
            <a:pPr algn="r"/>
            <a:r>
              <a:rPr lang="en-US" sz="2200" b="1" dirty="0">
                <a:solidFill>
                  <a:schemeClr val="accent3">
                    <a:lumMod val="50000"/>
                  </a:schemeClr>
                </a:solidFill>
              </a:rPr>
              <a:t>Functioning system</a:t>
            </a:r>
          </a:p>
        </p:txBody>
      </p:sp>
      <p:sp>
        <p:nvSpPr>
          <p:cNvPr id="29" name="Rectangle 28"/>
          <p:cNvSpPr/>
          <p:nvPr/>
        </p:nvSpPr>
        <p:spPr>
          <a:xfrm>
            <a:off x="8267802" y="4264760"/>
            <a:ext cx="3305713" cy="430887"/>
          </a:xfrm>
          <a:prstGeom prst="rect">
            <a:avLst/>
          </a:prstGeom>
        </p:spPr>
        <p:txBody>
          <a:bodyPr wrap="none">
            <a:spAutoFit/>
          </a:bodyPr>
          <a:lstStyle/>
          <a:p>
            <a:pPr algn="r"/>
            <a:r>
              <a:rPr lang="en-US" sz="2200" b="1" dirty="0">
                <a:solidFill>
                  <a:schemeClr val="accent3">
                    <a:lumMod val="50000"/>
                  </a:schemeClr>
                </a:solidFill>
              </a:rPr>
              <a:t>Verified, validated software</a:t>
            </a:r>
          </a:p>
        </p:txBody>
      </p:sp>
      <p:sp>
        <p:nvSpPr>
          <p:cNvPr id="30" name="Rectangle 29"/>
          <p:cNvSpPr/>
          <p:nvPr/>
        </p:nvSpPr>
        <p:spPr>
          <a:xfrm>
            <a:off x="9332955" y="5104630"/>
            <a:ext cx="2127506" cy="430887"/>
          </a:xfrm>
          <a:prstGeom prst="rect">
            <a:avLst/>
          </a:prstGeom>
        </p:spPr>
        <p:txBody>
          <a:bodyPr wrap="none">
            <a:spAutoFit/>
          </a:bodyPr>
          <a:lstStyle/>
          <a:p>
            <a:pPr algn="r"/>
            <a:r>
              <a:rPr lang="en-US" sz="2200" b="1" dirty="0">
                <a:solidFill>
                  <a:schemeClr val="accent3">
                    <a:lumMod val="50000"/>
                  </a:schemeClr>
                </a:solidFill>
              </a:rPr>
              <a:t>Accepted system</a:t>
            </a:r>
          </a:p>
        </p:txBody>
      </p:sp>
      <p:sp>
        <p:nvSpPr>
          <p:cNvPr id="31" name="Rectangle 30"/>
          <p:cNvSpPr/>
          <p:nvPr/>
        </p:nvSpPr>
        <p:spPr>
          <a:xfrm>
            <a:off x="9604664" y="5939050"/>
            <a:ext cx="1840568" cy="430887"/>
          </a:xfrm>
          <a:prstGeom prst="rect">
            <a:avLst/>
          </a:prstGeom>
        </p:spPr>
        <p:txBody>
          <a:bodyPr wrap="none">
            <a:spAutoFit/>
          </a:bodyPr>
          <a:lstStyle/>
          <a:p>
            <a:pPr algn="r"/>
            <a:r>
              <a:rPr lang="en-US" sz="2200" b="1" dirty="0">
                <a:solidFill>
                  <a:schemeClr val="accent3">
                    <a:lumMod val="50000"/>
                  </a:schemeClr>
                </a:solidFill>
              </a:rPr>
              <a:t>System in use!</a:t>
            </a:r>
          </a:p>
        </p:txBody>
      </p:sp>
      <p:cxnSp>
        <p:nvCxnSpPr>
          <p:cNvPr id="32" name="Straight Arrow Connector 31"/>
          <p:cNvCxnSpPr>
            <a:stCxn id="10" idx="3"/>
            <a:endCxn id="6" idx="1"/>
          </p:cNvCxnSpPr>
          <p:nvPr/>
        </p:nvCxnSpPr>
        <p:spPr>
          <a:xfrm>
            <a:off x="3448050" y="2798550"/>
            <a:ext cx="1593850" cy="1800"/>
          </a:xfrm>
          <a:prstGeom prst="straightConnector1">
            <a:avLst/>
          </a:prstGeom>
          <a:ln w="28575">
            <a:tailEnd type="triangle"/>
          </a:ln>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a:stCxn id="6" idx="3"/>
            <a:endCxn id="27" idx="1"/>
          </p:cNvCxnSpPr>
          <p:nvPr/>
        </p:nvCxnSpPr>
        <p:spPr>
          <a:xfrm>
            <a:off x="7543800" y="2800350"/>
            <a:ext cx="1777933" cy="1861"/>
          </a:xfrm>
          <a:prstGeom prst="straightConnector1">
            <a:avLst/>
          </a:prstGeom>
          <a:ln w="28575">
            <a:tailEnd type="triangle"/>
          </a:ln>
        </p:spPr>
        <p:style>
          <a:lnRef idx="2">
            <a:schemeClr val="accent3"/>
          </a:lnRef>
          <a:fillRef idx="0">
            <a:schemeClr val="accent3"/>
          </a:fillRef>
          <a:effectRef idx="1">
            <a:schemeClr val="accent3"/>
          </a:effectRef>
          <a:fontRef idx="minor">
            <a:schemeClr val="tx1"/>
          </a:fontRef>
        </p:style>
      </p:cxnSp>
      <p:cxnSp>
        <p:nvCxnSpPr>
          <p:cNvPr id="34" name="Straight Arrow Connector 33"/>
          <p:cNvCxnSpPr>
            <a:stCxn id="11" idx="3"/>
            <a:endCxn id="22" idx="1"/>
          </p:cNvCxnSpPr>
          <p:nvPr/>
        </p:nvCxnSpPr>
        <p:spPr>
          <a:xfrm flipV="1">
            <a:off x="4336325" y="3638550"/>
            <a:ext cx="705575" cy="1066"/>
          </a:xfrm>
          <a:prstGeom prst="straightConnector1">
            <a:avLst/>
          </a:prstGeom>
          <a:ln w="28575">
            <a:tailEnd type="triangle"/>
          </a:ln>
        </p:spPr>
        <p:style>
          <a:lnRef idx="2">
            <a:schemeClr val="accent1"/>
          </a:lnRef>
          <a:fillRef idx="0">
            <a:schemeClr val="accent1"/>
          </a:fillRef>
          <a:effectRef idx="1">
            <a:schemeClr val="accent1"/>
          </a:effectRef>
          <a:fontRef idx="minor">
            <a:schemeClr val="tx1"/>
          </a:fontRef>
        </p:style>
      </p:cxnSp>
      <p:cxnSp>
        <p:nvCxnSpPr>
          <p:cNvPr id="35" name="Straight Arrow Connector 34"/>
          <p:cNvCxnSpPr>
            <a:stCxn id="12" idx="3"/>
            <a:endCxn id="7" idx="1"/>
          </p:cNvCxnSpPr>
          <p:nvPr/>
        </p:nvCxnSpPr>
        <p:spPr>
          <a:xfrm flipV="1">
            <a:off x="4336325" y="4476750"/>
            <a:ext cx="705575" cy="2917"/>
          </a:xfrm>
          <a:prstGeom prst="straightConnector1">
            <a:avLst/>
          </a:prstGeom>
          <a:ln w="28575">
            <a:tailEnd type="triangle"/>
          </a:ln>
        </p:spPr>
        <p:style>
          <a:lnRef idx="2">
            <a:schemeClr val="accent1"/>
          </a:lnRef>
          <a:fillRef idx="0">
            <a:schemeClr val="accent1"/>
          </a:fillRef>
          <a:effectRef idx="1">
            <a:schemeClr val="accent1"/>
          </a:effectRef>
          <a:fontRef idx="minor">
            <a:schemeClr val="tx1"/>
          </a:fontRef>
        </p:style>
      </p:cxnSp>
      <p:cxnSp>
        <p:nvCxnSpPr>
          <p:cNvPr id="36" name="Straight Arrow Connector 35"/>
          <p:cNvCxnSpPr>
            <a:stCxn id="13" idx="3"/>
            <a:endCxn id="8" idx="1"/>
          </p:cNvCxnSpPr>
          <p:nvPr/>
        </p:nvCxnSpPr>
        <p:spPr>
          <a:xfrm flipV="1">
            <a:off x="2443048" y="5314950"/>
            <a:ext cx="2598852" cy="5100"/>
          </a:xfrm>
          <a:prstGeom prst="straightConnector1">
            <a:avLst/>
          </a:prstGeom>
          <a:ln w="28575">
            <a:tailEnd type="triangle"/>
          </a:ln>
        </p:spPr>
        <p:style>
          <a:lnRef idx="2">
            <a:schemeClr val="accent1"/>
          </a:lnRef>
          <a:fillRef idx="0">
            <a:schemeClr val="accent1"/>
          </a:fillRef>
          <a:effectRef idx="1">
            <a:schemeClr val="accent1"/>
          </a:effectRef>
          <a:fontRef idx="minor">
            <a:schemeClr val="tx1"/>
          </a:fontRef>
        </p:style>
      </p:cxnSp>
      <p:cxnSp>
        <p:nvCxnSpPr>
          <p:cNvPr id="37" name="Straight Arrow Connector 36"/>
          <p:cNvCxnSpPr>
            <a:endCxn id="9" idx="1"/>
          </p:cNvCxnSpPr>
          <p:nvPr/>
        </p:nvCxnSpPr>
        <p:spPr>
          <a:xfrm>
            <a:off x="2812325" y="6153150"/>
            <a:ext cx="2229575" cy="0"/>
          </a:xfrm>
          <a:prstGeom prst="straightConnector1">
            <a:avLst/>
          </a:prstGeom>
          <a:ln w="28575">
            <a:tailEnd type="triangle"/>
          </a:ln>
        </p:spPr>
        <p:style>
          <a:lnRef idx="2">
            <a:schemeClr val="accent1"/>
          </a:lnRef>
          <a:fillRef idx="0">
            <a:schemeClr val="accent1"/>
          </a:fillRef>
          <a:effectRef idx="1">
            <a:schemeClr val="accent1"/>
          </a:effectRef>
          <a:fontRef idx="minor">
            <a:schemeClr val="tx1"/>
          </a:fontRef>
        </p:style>
      </p:cxnSp>
      <p:cxnSp>
        <p:nvCxnSpPr>
          <p:cNvPr id="38" name="Straight Arrow Connector 37"/>
          <p:cNvCxnSpPr>
            <a:stCxn id="22" idx="3"/>
            <a:endCxn id="28" idx="1"/>
          </p:cNvCxnSpPr>
          <p:nvPr/>
        </p:nvCxnSpPr>
        <p:spPr>
          <a:xfrm>
            <a:off x="7543800" y="3638550"/>
            <a:ext cx="1588191" cy="1861"/>
          </a:xfrm>
          <a:prstGeom prst="straightConnector1">
            <a:avLst/>
          </a:prstGeom>
          <a:ln w="28575">
            <a:tailEnd type="triangle"/>
          </a:ln>
        </p:spPr>
        <p:style>
          <a:lnRef idx="2">
            <a:schemeClr val="accent3"/>
          </a:lnRef>
          <a:fillRef idx="0">
            <a:schemeClr val="accent3"/>
          </a:fillRef>
          <a:effectRef idx="1">
            <a:schemeClr val="accent3"/>
          </a:effectRef>
          <a:fontRef idx="minor">
            <a:schemeClr val="tx1"/>
          </a:fontRef>
        </p:style>
      </p:cxnSp>
      <p:cxnSp>
        <p:nvCxnSpPr>
          <p:cNvPr id="39" name="Straight Arrow Connector 38"/>
          <p:cNvCxnSpPr>
            <a:stCxn id="7" idx="3"/>
            <a:endCxn id="29" idx="1"/>
          </p:cNvCxnSpPr>
          <p:nvPr/>
        </p:nvCxnSpPr>
        <p:spPr>
          <a:xfrm>
            <a:off x="7543800" y="4476750"/>
            <a:ext cx="724002" cy="3454"/>
          </a:xfrm>
          <a:prstGeom prst="straightConnector1">
            <a:avLst/>
          </a:prstGeom>
          <a:ln w="28575">
            <a:tailEnd type="triangle"/>
          </a:ln>
        </p:spPr>
        <p:style>
          <a:lnRef idx="2">
            <a:schemeClr val="accent3"/>
          </a:lnRef>
          <a:fillRef idx="0">
            <a:schemeClr val="accent3"/>
          </a:fillRef>
          <a:effectRef idx="1">
            <a:schemeClr val="accent3"/>
          </a:effectRef>
          <a:fontRef idx="minor">
            <a:schemeClr val="tx1"/>
          </a:fontRef>
        </p:style>
      </p:cxnSp>
      <p:cxnSp>
        <p:nvCxnSpPr>
          <p:cNvPr id="40" name="Straight Arrow Connector 39"/>
          <p:cNvCxnSpPr>
            <a:stCxn id="8" idx="3"/>
            <a:endCxn id="30" idx="1"/>
          </p:cNvCxnSpPr>
          <p:nvPr/>
        </p:nvCxnSpPr>
        <p:spPr>
          <a:xfrm>
            <a:off x="7543800" y="5314950"/>
            <a:ext cx="1789155" cy="5124"/>
          </a:xfrm>
          <a:prstGeom prst="straightConnector1">
            <a:avLst/>
          </a:prstGeom>
          <a:ln w="28575">
            <a:tailEnd type="triangle"/>
          </a:ln>
        </p:spPr>
        <p:style>
          <a:lnRef idx="2">
            <a:schemeClr val="accent3"/>
          </a:lnRef>
          <a:fillRef idx="0">
            <a:schemeClr val="accent3"/>
          </a:fillRef>
          <a:effectRef idx="1">
            <a:schemeClr val="accent3"/>
          </a:effectRef>
          <a:fontRef idx="minor">
            <a:schemeClr val="tx1"/>
          </a:fontRef>
        </p:style>
      </p:cxnSp>
      <p:cxnSp>
        <p:nvCxnSpPr>
          <p:cNvPr id="41" name="Straight Arrow Connector 40"/>
          <p:cNvCxnSpPr>
            <a:stCxn id="9" idx="3"/>
            <a:endCxn id="31" idx="1"/>
          </p:cNvCxnSpPr>
          <p:nvPr/>
        </p:nvCxnSpPr>
        <p:spPr>
          <a:xfrm>
            <a:off x="7543800" y="6153150"/>
            <a:ext cx="2060864" cy="1344"/>
          </a:xfrm>
          <a:prstGeom prst="straightConnector1">
            <a:avLst/>
          </a:prstGeom>
          <a:ln w="28575">
            <a:tailEnd type="triangle"/>
          </a:ln>
        </p:spPr>
        <p:style>
          <a:lnRef idx="2">
            <a:schemeClr val="accent3"/>
          </a:lnRef>
          <a:fillRef idx="0">
            <a:schemeClr val="accent3"/>
          </a:fillRef>
          <a:effectRef idx="1">
            <a:schemeClr val="accent3"/>
          </a:effectRef>
          <a:fontRef idx="minor">
            <a:schemeClr val="tx1"/>
          </a:fontRef>
        </p:style>
      </p:cxnSp>
    </p:spTree>
    <p:extLst>
      <p:ext uri="{BB962C8B-B14F-4D97-AF65-F5344CB8AC3E}">
        <p14:creationId xmlns:p14="http://schemas.microsoft.com/office/powerpoint/2010/main" val="1316944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nodeType="clickEffect">
                                  <p:stCondLst>
                                    <p:cond delay="0"/>
                                  </p:stCondLst>
                                  <p:childTnLst>
                                    <p:set>
                                      <p:cBhvr>
                                        <p:cTn id="20" dur="1" fill="hold">
                                          <p:stCondLst>
                                            <p:cond delay="0"/>
                                          </p:stCondLst>
                                        </p:cTn>
                                        <p:tgtEl>
                                          <p:spTgt spid="19"/>
                                        </p:tgtEl>
                                        <p:attrNameLst>
                                          <p:attrName>style.visibility</p:attrName>
                                        </p:attrNameLst>
                                      </p:cBhvr>
                                      <p:to>
                                        <p:strVal val="visible"/>
                                      </p:to>
                                    </p:set>
                                    <p:animEffect transition="in" filter="wipe(up)">
                                      <p:cBhvr>
                                        <p:cTn id="21" dur="500"/>
                                        <p:tgtEl>
                                          <p:spTgt spid="19"/>
                                        </p:tgtEl>
                                      </p:cBhvr>
                                    </p:animEffect>
                                  </p:childTnLst>
                                </p:cTn>
                              </p:par>
                              <p:par>
                                <p:cTn id="22" presetID="22" presetClass="entr" presetSubtype="1" fill="hold" nodeType="withEffect">
                                  <p:stCondLst>
                                    <p:cond delay="0"/>
                                  </p:stCondLst>
                                  <p:childTnLst>
                                    <p:set>
                                      <p:cBhvr>
                                        <p:cTn id="23" dur="1" fill="hold">
                                          <p:stCondLst>
                                            <p:cond delay="0"/>
                                          </p:stCondLst>
                                        </p:cTn>
                                        <p:tgtEl>
                                          <p:spTgt spid="20"/>
                                        </p:tgtEl>
                                        <p:attrNameLst>
                                          <p:attrName>style.visibility</p:attrName>
                                        </p:attrNameLst>
                                      </p:cBhvr>
                                      <p:to>
                                        <p:strVal val="visible"/>
                                      </p:to>
                                    </p:set>
                                    <p:animEffect transition="in" filter="wipe(up)">
                                      <p:cBhvr>
                                        <p:cTn id="24" dur="500"/>
                                        <p:tgtEl>
                                          <p:spTgt spid="20"/>
                                        </p:tgtEl>
                                      </p:cBhvr>
                                    </p:animEffect>
                                  </p:childTnLst>
                                </p:cTn>
                              </p:par>
                              <p:par>
                                <p:cTn id="25" presetID="22" presetClass="entr" presetSubtype="1" fill="hold" nodeType="with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wipe(up)">
                                      <p:cBhvr>
                                        <p:cTn id="27" dur="500"/>
                                        <p:tgtEl>
                                          <p:spTgt spid="21"/>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6"/>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10"/>
                                        </p:tgtEl>
                                        <p:attrNameLst>
                                          <p:attrName>style.visibility</p:attrName>
                                        </p:attrNameLst>
                                      </p:cBhvr>
                                      <p:to>
                                        <p:strVal val="visible"/>
                                      </p:to>
                                    </p:set>
                                  </p:childTnLst>
                                </p:cTn>
                              </p:par>
                              <p:par>
                                <p:cTn id="36" presetID="22" presetClass="entr" presetSubtype="8" fill="hold" nodeType="withEffect">
                                  <p:stCondLst>
                                    <p:cond delay="0"/>
                                  </p:stCondLst>
                                  <p:childTnLst>
                                    <p:set>
                                      <p:cBhvr>
                                        <p:cTn id="37" dur="1" fill="hold">
                                          <p:stCondLst>
                                            <p:cond delay="0"/>
                                          </p:stCondLst>
                                        </p:cTn>
                                        <p:tgtEl>
                                          <p:spTgt spid="32"/>
                                        </p:tgtEl>
                                        <p:attrNameLst>
                                          <p:attrName>style.visibility</p:attrName>
                                        </p:attrNameLst>
                                      </p:cBhvr>
                                      <p:to>
                                        <p:strVal val="visible"/>
                                      </p:to>
                                    </p:set>
                                    <p:animEffect transition="in" filter="wipe(left)">
                                      <p:cBhvr>
                                        <p:cTn id="38" dur="500"/>
                                        <p:tgtEl>
                                          <p:spTgt spid="32"/>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nodeType="clickEffect">
                                  <p:stCondLst>
                                    <p:cond delay="0"/>
                                  </p:stCondLst>
                                  <p:childTnLst>
                                    <p:set>
                                      <p:cBhvr>
                                        <p:cTn id="42" dur="1" fill="hold">
                                          <p:stCondLst>
                                            <p:cond delay="0"/>
                                          </p:stCondLst>
                                        </p:cTn>
                                        <p:tgtEl>
                                          <p:spTgt spid="33"/>
                                        </p:tgtEl>
                                        <p:attrNameLst>
                                          <p:attrName>style.visibility</p:attrName>
                                        </p:attrNameLst>
                                      </p:cBhvr>
                                      <p:to>
                                        <p:strVal val="visible"/>
                                      </p:to>
                                    </p:set>
                                    <p:animEffect transition="in" filter="wipe(left)">
                                      <p:cBhvr>
                                        <p:cTn id="43" dur="500"/>
                                        <p:tgtEl>
                                          <p:spTgt spid="33"/>
                                        </p:tgtEl>
                                      </p:cBhvr>
                                    </p:animEffect>
                                  </p:childTnLst>
                                </p:cTn>
                              </p:par>
                              <p:par>
                                <p:cTn id="44" presetID="1" presetClass="entr" presetSubtype="0" fill="hold" grpId="0" nodeType="withEffect">
                                  <p:stCondLst>
                                    <p:cond delay="0"/>
                                  </p:stCondLst>
                                  <p:childTnLst>
                                    <p:set>
                                      <p:cBhvr>
                                        <p:cTn id="45" dur="1" fill="hold">
                                          <p:stCondLst>
                                            <p:cond delay="0"/>
                                          </p:stCondLst>
                                        </p:cTn>
                                        <p:tgtEl>
                                          <p:spTgt spid="27"/>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22" presetClass="entr" presetSubtype="1" fill="hold" nodeType="clickEffect">
                                  <p:stCondLst>
                                    <p:cond delay="0"/>
                                  </p:stCondLst>
                                  <p:childTnLst>
                                    <p:set>
                                      <p:cBhvr>
                                        <p:cTn id="49" dur="1" fill="hold">
                                          <p:stCondLst>
                                            <p:cond delay="0"/>
                                          </p:stCondLst>
                                        </p:cTn>
                                        <p:tgtEl>
                                          <p:spTgt spid="23"/>
                                        </p:tgtEl>
                                        <p:attrNameLst>
                                          <p:attrName>style.visibility</p:attrName>
                                        </p:attrNameLst>
                                      </p:cBhvr>
                                      <p:to>
                                        <p:strVal val="visible"/>
                                      </p:to>
                                    </p:set>
                                    <p:animEffect transition="in" filter="wipe(up)">
                                      <p:cBhvr>
                                        <p:cTn id="50" dur="500"/>
                                        <p:tgtEl>
                                          <p:spTgt spid="23"/>
                                        </p:tgtEl>
                                      </p:cBhvr>
                                    </p:animEffec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2"/>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1"/>
                                        </p:tgtEl>
                                        <p:attrNameLst>
                                          <p:attrName>style.visibility</p:attrName>
                                        </p:attrNameLst>
                                      </p:cBhvr>
                                      <p:to>
                                        <p:strVal val="visible"/>
                                      </p:to>
                                    </p:set>
                                  </p:childTnLst>
                                </p:cTn>
                              </p:par>
                              <p:par>
                                <p:cTn id="59" presetID="22" presetClass="entr" presetSubtype="8" fill="hold" nodeType="withEffect">
                                  <p:stCondLst>
                                    <p:cond delay="0"/>
                                  </p:stCondLst>
                                  <p:childTnLst>
                                    <p:set>
                                      <p:cBhvr>
                                        <p:cTn id="60" dur="1" fill="hold">
                                          <p:stCondLst>
                                            <p:cond delay="0"/>
                                          </p:stCondLst>
                                        </p:cTn>
                                        <p:tgtEl>
                                          <p:spTgt spid="34"/>
                                        </p:tgtEl>
                                        <p:attrNameLst>
                                          <p:attrName>style.visibility</p:attrName>
                                        </p:attrNameLst>
                                      </p:cBhvr>
                                      <p:to>
                                        <p:strVal val="visible"/>
                                      </p:to>
                                    </p:set>
                                    <p:animEffect transition="in" filter="wipe(left)">
                                      <p:cBhvr>
                                        <p:cTn id="61" dur="500"/>
                                        <p:tgtEl>
                                          <p:spTgt spid="34"/>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nodeType="clickEffect">
                                  <p:stCondLst>
                                    <p:cond delay="0"/>
                                  </p:stCondLst>
                                  <p:childTnLst>
                                    <p:set>
                                      <p:cBhvr>
                                        <p:cTn id="65" dur="1" fill="hold">
                                          <p:stCondLst>
                                            <p:cond delay="0"/>
                                          </p:stCondLst>
                                        </p:cTn>
                                        <p:tgtEl>
                                          <p:spTgt spid="38"/>
                                        </p:tgtEl>
                                        <p:attrNameLst>
                                          <p:attrName>style.visibility</p:attrName>
                                        </p:attrNameLst>
                                      </p:cBhvr>
                                      <p:to>
                                        <p:strVal val="visible"/>
                                      </p:to>
                                    </p:set>
                                    <p:animEffect transition="in" filter="wipe(left)">
                                      <p:cBhvr>
                                        <p:cTn id="66" dur="500"/>
                                        <p:tgtEl>
                                          <p:spTgt spid="38"/>
                                        </p:tgtEl>
                                      </p:cBhvr>
                                    </p:animEffect>
                                  </p:childTnLst>
                                </p:cTn>
                              </p:par>
                              <p:par>
                                <p:cTn id="67" presetID="1" presetClass="entr" presetSubtype="0" fill="hold" grpId="0" nodeType="withEffect">
                                  <p:stCondLst>
                                    <p:cond delay="0"/>
                                  </p:stCondLst>
                                  <p:childTnLst>
                                    <p:set>
                                      <p:cBhvr>
                                        <p:cTn id="68" dur="1" fill="hold">
                                          <p:stCondLst>
                                            <p:cond delay="0"/>
                                          </p:stCondLst>
                                        </p:cTn>
                                        <p:tgtEl>
                                          <p:spTgt spid="28"/>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22" presetClass="entr" presetSubtype="1" fill="hold" nodeType="clickEffect">
                                  <p:stCondLst>
                                    <p:cond delay="0"/>
                                  </p:stCondLst>
                                  <p:childTnLst>
                                    <p:set>
                                      <p:cBhvr>
                                        <p:cTn id="72" dur="1" fill="hold">
                                          <p:stCondLst>
                                            <p:cond delay="0"/>
                                          </p:stCondLst>
                                        </p:cTn>
                                        <p:tgtEl>
                                          <p:spTgt spid="24"/>
                                        </p:tgtEl>
                                        <p:attrNameLst>
                                          <p:attrName>style.visibility</p:attrName>
                                        </p:attrNameLst>
                                      </p:cBhvr>
                                      <p:to>
                                        <p:strVal val="visible"/>
                                      </p:to>
                                    </p:set>
                                    <p:animEffect transition="in" filter="wipe(up)">
                                      <p:cBhvr>
                                        <p:cTn id="73" dur="500"/>
                                        <p:tgtEl>
                                          <p:spTgt spid="24"/>
                                        </p:tgtEl>
                                      </p:cBhvr>
                                    </p:animEffect>
                                  </p:childTnLst>
                                </p:cTn>
                              </p:par>
                            </p:childTnLst>
                          </p:cTn>
                        </p:par>
                      </p:childTnLst>
                    </p:cTn>
                  </p:par>
                  <p:par>
                    <p:cTn id="74" fill="hold">
                      <p:stCondLst>
                        <p:cond delay="indefinite"/>
                      </p:stCondLst>
                      <p:childTnLst>
                        <p:par>
                          <p:cTn id="75" fill="hold">
                            <p:stCondLst>
                              <p:cond delay="0"/>
                            </p:stCondLst>
                            <p:childTnLst>
                              <p:par>
                                <p:cTn id="76" presetID="1" presetClass="entr" presetSubtype="0" fill="hold" grpId="0" nodeType="clickEffect">
                                  <p:stCondLst>
                                    <p:cond delay="0"/>
                                  </p:stCondLst>
                                  <p:childTnLst>
                                    <p:set>
                                      <p:cBhvr>
                                        <p:cTn id="77" dur="1" fill="hold">
                                          <p:stCondLst>
                                            <p:cond delay="0"/>
                                          </p:stCondLst>
                                        </p:cTn>
                                        <p:tgtEl>
                                          <p:spTgt spid="7"/>
                                        </p:tgtEl>
                                        <p:attrNameLst>
                                          <p:attrName>style.visibility</p:attrName>
                                        </p:attrNameLst>
                                      </p:cBhvr>
                                      <p:to>
                                        <p:strVal val="visible"/>
                                      </p:to>
                                    </p:set>
                                  </p:childTnLst>
                                </p:cTn>
                              </p:par>
                            </p:childTnLst>
                          </p:cTn>
                        </p:par>
                      </p:childTnLst>
                    </p:cTn>
                  </p:par>
                  <p:par>
                    <p:cTn id="78" fill="hold">
                      <p:stCondLst>
                        <p:cond delay="indefinite"/>
                      </p:stCondLst>
                      <p:childTnLst>
                        <p:par>
                          <p:cTn id="79" fill="hold">
                            <p:stCondLst>
                              <p:cond delay="0"/>
                            </p:stCondLst>
                            <p:childTnLst>
                              <p:par>
                                <p:cTn id="80" presetID="1" presetClass="entr" presetSubtype="0" fill="hold" grpId="0" nodeType="clickEffect">
                                  <p:stCondLst>
                                    <p:cond delay="0"/>
                                  </p:stCondLst>
                                  <p:childTnLst>
                                    <p:set>
                                      <p:cBhvr>
                                        <p:cTn id="81" dur="1" fill="hold">
                                          <p:stCondLst>
                                            <p:cond delay="0"/>
                                          </p:stCondLst>
                                        </p:cTn>
                                        <p:tgtEl>
                                          <p:spTgt spid="12"/>
                                        </p:tgtEl>
                                        <p:attrNameLst>
                                          <p:attrName>style.visibility</p:attrName>
                                        </p:attrNameLst>
                                      </p:cBhvr>
                                      <p:to>
                                        <p:strVal val="visible"/>
                                      </p:to>
                                    </p:set>
                                  </p:childTnLst>
                                </p:cTn>
                              </p:par>
                              <p:par>
                                <p:cTn id="82" presetID="22" presetClass="entr" presetSubtype="8" fill="hold" nodeType="withEffect">
                                  <p:stCondLst>
                                    <p:cond delay="0"/>
                                  </p:stCondLst>
                                  <p:childTnLst>
                                    <p:set>
                                      <p:cBhvr>
                                        <p:cTn id="83" dur="1" fill="hold">
                                          <p:stCondLst>
                                            <p:cond delay="0"/>
                                          </p:stCondLst>
                                        </p:cTn>
                                        <p:tgtEl>
                                          <p:spTgt spid="35"/>
                                        </p:tgtEl>
                                        <p:attrNameLst>
                                          <p:attrName>style.visibility</p:attrName>
                                        </p:attrNameLst>
                                      </p:cBhvr>
                                      <p:to>
                                        <p:strVal val="visible"/>
                                      </p:to>
                                    </p:set>
                                    <p:animEffect transition="in" filter="wipe(left)">
                                      <p:cBhvr>
                                        <p:cTn id="84" dur="500"/>
                                        <p:tgtEl>
                                          <p:spTgt spid="35"/>
                                        </p:tgtEl>
                                      </p:cBhvr>
                                    </p:animEffect>
                                  </p:childTnLst>
                                </p:cTn>
                              </p:par>
                            </p:childTnLst>
                          </p:cTn>
                        </p:par>
                      </p:childTnLst>
                    </p:cTn>
                  </p:par>
                  <p:par>
                    <p:cTn id="85" fill="hold">
                      <p:stCondLst>
                        <p:cond delay="indefinite"/>
                      </p:stCondLst>
                      <p:childTnLst>
                        <p:par>
                          <p:cTn id="86" fill="hold">
                            <p:stCondLst>
                              <p:cond delay="0"/>
                            </p:stCondLst>
                            <p:childTnLst>
                              <p:par>
                                <p:cTn id="87" presetID="22" presetClass="entr" presetSubtype="8" fill="hold" nodeType="clickEffect">
                                  <p:stCondLst>
                                    <p:cond delay="0"/>
                                  </p:stCondLst>
                                  <p:childTnLst>
                                    <p:set>
                                      <p:cBhvr>
                                        <p:cTn id="88" dur="1" fill="hold">
                                          <p:stCondLst>
                                            <p:cond delay="0"/>
                                          </p:stCondLst>
                                        </p:cTn>
                                        <p:tgtEl>
                                          <p:spTgt spid="39"/>
                                        </p:tgtEl>
                                        <p:attrNameLst>
                                          <p:attrName>style.visibility</p:attrName>
                                        </p:attrNameLst>
                                      </p:cBhvr>
                                      <p:to>
                                        <p:strVal val="visible"/>
                                      </p:to>
                                    </p:set>
                                    <p:animEffect transition="in" filter="wipe(left)">
                                      <p:cBhvr>
                                        <p:cTn id="89" dur="500"/>
                                        <p:tgtEl>
                                          <p:spTgt spid="39"/>
                                        </p:tgtEl>
                                      </p:cBhvr>
                                    </p:animEffect>
                                  </p:childTnLst>
                                </p:cTn>
                              </p:par>
                              <p:par>
                                <p:cTn id="90" presetID="1" presetClass="entr" presetSubtype="0" fill="hold" grpId="0" nodeType="withEffect">
                                  <p:stCondLst>
                                    <p:cond delay="0"/>
                                  </p:stCondLst>
                                  <p:childTnLst>
                                    <p:set>
                                      <p:cBhvr>
                                        <p:cTn id="91" dur="1" fill="hold">
                                          <p:stCondLst>
                                            <p:cond delay="0"/>
                                          </p:stCondLst>
                                        </p:cTn>
                                        <p:tgtEl>
                                          <p:spTgt spid="29"/>
                                        </p:tgtEl>
                                        <p:attrNameLst>
                                          <p:attrName>style.visibility</p:attrName>
                                        </p:attrNameLst>
                                      </p:cBhvr>
                                      <p:to>
                                        <p:strVal val="visible"/>
                                      </p:to>
                                    </p:set>
                                  </p:childTnLst>
                                </p:cTn>
                              </p:par>
                            </p:childTnLst>
                          </p:cTn>
                        </p:par>
                      </p:childTnLst>
                    </p:cTn>
                  </p:par>
                  <p:par>
                    <p:cTn id="92" fill="hold">
                      <p:stCondLst>
                        <p:cond delay="indefinite"/>
                      </p:stCondLst>
                      <p:childTnLst>
                        <p:par>
                          <p:cTn id="93" fill="hold">
                            <p:stCondLst>
                              <p:cond delay="0"/>
                            </p:stCondLst>
                            <p:childTnLst>
                              <p:par>
                                <p:cTn id="94" presetID="22" presetClass="entr" presetSubtype="1" fill="hold" nodeType="clickEffect">
                                  <p:stCondLst>
                                    <p:cond delay="0"/>
                                  </p:stCondLst>
                                  <p:childTnLst>
                                    <p:set>
                                      <p:cBhvr>
                                        <p:cTn id="95" dur="1" fill="hold">
                                          <p:stCondLst>
                                            <p:cond delay="0"/>
                                          </p:stCondLst>
                                        </p:cTn>
                                        <p:tgtEl>
                                          <p:spTgt spid="25"/>
                                        </p:tgtEl>
                                        <p:attrNameLst>
                                          <p:attrName>style.visibility</p:attrName>
                                        </p:attrNameLst>
                                      </p:cBhvr>
                                      <p:to>
                                        <p:strVal val="visible"/>
                                      </p:to>
                                    </p:set>
                                    <p:animEffect transition="in" filter="wipe(up)">
                                      <p:cBhvr>
                                        <p:cTn id="96" dur="500"/>
                                        <p:tgtEl>
                                          <p:spTgt spid="25"/>
                                        </p:tgtEl>
                                      </p:cBhvr>
                                    </p:animEffec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grpId="0" nodeType="clickEffect">
                                  <p:stCondLst>
                                    <p:cond delay="0"/>
                                  </p:stCondLst>
                                  <p:childTnLst>
                                    <p:set>
                                      <p:cBhvr>
                                        <p:cTn id="100" dur="1" fill="hold">
                                          <p:stCondLst>
                                            <p:cond delay="0"/>
                                          </p:stCondLst>
                                        </p:cTn>
                                        <p:tgtEl>
                                          <p:spTgt spid="8"/>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grpId="0" nodeType="clickEffect">
                                  <p:stCondLst>
                                    <p:cond delay="0"/>
                                  </p:stCondLst>
                                  <p:childTnLst>
                                    <p:set>
                                      <p:cBhvr>
                                        <p:cTn id="104" dur="1" fill="hold">
                                          <p:stCondLst>
                                            <p:cond delay="0"/>
                                          </p:stCondLst>
                                        </p:cTn>
                                        <p:tgtEl>
                                          <p:spTgt spid="13"/>
                                        </p:tgtEl>
                                        <p:attrNameLst>
                                          <p:attrName>style.visibility</p:attrName>
                                        </p:attrNameLst>
                                      </p:cBhvr>
                                      <p:to>
                                        <p:strVal val="visible"/>
                                      </p:to>
                                    </p:set>
                                  </p:childTnLst>
                                </p:cTn>
                              </p:par>
                              <p:par>
                                <p:cTn id="105" presetID="22" presetClass="entr" presetSubtype="8" fill="hold" nodeType="withEffect">
                                  <p:stCondLst>
                                    <p:cond delay="0"/>
                                  </p:stCondLst>
                                  <p:childTnLst>
                                    <p:set>
                                      <p:cBhvr>
                                        <p:cTn id="106" dur="1" fill="hold">
                                          <p:stCondLst>
                                            <p:cond delay="0"/>
                                          </p:stCondLst>
                                        </p:cTn>
                                        <p:tgtEl>
                                          <p:spTgt spid="36"/>
                                        </p:tgtEl>
                                        <p:attrNameLst>
                                          <p:attrName>style.visibility</p:attrName>
                                        </p:attrNameLst>
                                      </p:cBhvr>
                                      <p:to>
                                        <p:strVal val="visible"/>
                                      </p:to>
                                    </p:set>
                                    <p:animEffect transition="in" filter="wipe(left)">
                                      <p:cBhvr>
                                        <p:cTn id="107" dur="500"/>
                                        <p:tgtEl>
                                          <p:spTgt spid="36"/>
                                        </p:tgtEl>
                                      </p:cBhvr>
                                    </p:animEffect>
                                  </p:childTnLst>
                                </p:cTn>
                              </p:par>
                            </p:childTnLst>
                          </p:cTn>
                        </p:par>
                      </p:childTnLst>
                    </p:cTn>
                  </p:par>
                  <p:par>
                    <p:cTn id="108" fill="hold">
                      <p:stCondLst>
                        <p:cond delay="indefinite"/>
                      </p:stCondLst>
                      <p:childTnLst>
                        <p:par>
                          <p:cTn id="109" fill="hold">
                            <p:stCondLst>
                              <p:cond delay="0"/>
                            </p:stCondLst>
                            <p:childTnLst>
                              <p:par>
                                <p:cTn id="110" presetID="22" presetClass="entr" presetSubtype="8" fill="hold" nodeType="clickEffect">
                                  <p:stCondLst>
                                    <p:cond delay="0"/>
                                  </p:stCondLst>
                                  <p:childTnLst>
                                    <p:set>
                                      <p:cBhvr>
                                        <p:cTn id="111" dur="1" fill="hold">
                                          <p:stCondLst>
                                            <p:cond delay="0"/>
                                          </p:stCondLst>
                                        </p:cTn>
                                        <p:tgtEl>
                                          <p:spTgt spid="40"/>
                                        </p:tgtEl>
                                        <p:attrNameLst>
                                          <p:attrName>style.visibility</p:attrName>
                                        </p:attrNameLst>
                                      </p:cBhvr>
                                      <p:to>
                                        <p:strVal val="visible"/>
                                      </p:to>
                                    </p:set>
                                    <p:animEffect transition="in" filter="wipe(left)">
                                      <p:cBhvr>
                                        <p:cTn id="112" dur="500"/>
                                        <p:tgtEl>
                                          <p:spTgt spid="40"/>
                                        </p:tgtEl>
                                      </p:cBhvr>
                                    </p:animEffect>
                                  </p:childTnLst>
                                </p:cTn>
                              </p:par>
                              <p:par>
                                <p:cTn id="113" presetID="1" presetClass="entr" presetSubtype="0" fill="hold" grpId="0" nodeType="withEffect">
                                  <p:stCondLst>
                                    <p:cond delay="0"/>
                                  </p:stCondLst>
                                  <p:childTnLst>
                                    <p:set>
                                      <p:cBhvr>
                                        <p:cTn id="114" dur="1" fill="hold">
                                          <p:stCondLst>
                                            <p:cond delay="0"/>
                                          </p:stCondLst>
                                        </p:cTn>
                                        <p:tgtEl>
                                          <p:spTgt spid="30"/>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22" presetClass="entr" presetSubtype="1" fill="hold" nodeType="clickEffect">
                                  <p:stCondLst>
                                    <p:cond delay="0"/>
                                  </p:stCondLst>
                                  <p:childTnLst>
                                    <p:set>
                                      <p:cBhvr>
                                        <p:cTn id="118" dur="1" fill="hold">
                                          <p:stCondLst>
                                            <p:cond delay="0"/>
                                          </p:stCondLst>
                                        </p:cTn>
                                        <p:tgtEl>
                                          <p:spTgt spid="26"/>
                                        </p:tgtEl>
                                        <p:attrNameLst>
                                          <p:attrName>style.visibility</p:attrName>
                                        </p:attrNameLst>
                                      </p:cBhvr>
                                      <p:to>
                                        <p:strVal val="visible"/>
                                      </p:to>
                                    </p:set>
                                    <p:animEffect transition="in" filter="wipe(up)">
                                      <p:cBhvr>
                                        <p:cTn id="119" dur="500"/>
                                        <p:tgtEl>
                                          <p:spTgt spid="26"/>
                                        </p:tgtEl>
                                      </p:cBhvr>
                                    </p:animEffect>
                                  </p:childTnLst>
                                </p:cTn>
                              </p:par>
                            </p:childTnLst>
                          </p:cTn>
                        </p:par>
                      </p:childTnLst>
                    </p:cTn>
                  </p:par>
                  <p:par>
                    <p:cTn id="120" fill="hold">
                      <p:stCondLst>
                        <p:cond delay="indefinite"/>
                      </p:stCondLst>
                      <p:childTnLst>
                        <p:par>
                          <p:cTn id="121" fill="hold">
                            <p:stCondLst>
                              <p:cond delay="0"/>
                            </p:stCondLst>
                            <p:childTnLst>
                              <p:par>
                                <p:cTn id="122" presetID="1" presetClass="entr" presetSubtype="0" fill="hold" grpId="0" nodeType="clickEffect">
                                  <p:stCondLst>
                                    <p:cond delay="0"/>
                                  </p:stCondLst>
                                  <p:childTnLst>
                                    <p:set>
                                      <p:cBhvr>
                                        <p:cTn id="123" dur="1" fill="hold">
                                          <p:stCondLst>
                                            <p:cond delay="0"/>
                                          </p:stCondLst>
                                        </p:cTn>
                                        <p:tgtEl>
                                          <p:spTgt spid="9"/>
                                        </p:tgtEl>
                                        <p:attrNameLst>
                                          <p:attrName>style.visibility</p:attrName>
                                        </p:attrNameLst>
                                      </p:cBhvr>
                                      <p:to>
                                        <p:strVal val="visible"/>
                                      </p:to>
                                    </p:set>
                                  </p:childTnLst>
                                </p:cTn>
                              </p:par>
                            </p:childTnLst>
                          </p:cTn>
                        </p:par>
                      </p:childTnLst>
                    </p:cTn>
                  </p:par>
                  <p:par>
                    <p:cTn id="124" fill="hold">
                      <p:stCondLst>
                        <p:cond delay="indefinite"/>
                      </p:stCondLst>
                      <p:childTnLst>
                        <p:par>
                          <p:cTn id="125" fill="hold">
                            <p:stCondLst>
                              <p:cond delay="0"/>
                            </p:stCondLst>
                            <p:childTnLst>
                              <p:par>
                                <p:cTn id="126" presetID="1" presetClass="entr" presetSubtype="0" fill="hold" grpId="0" nodeType="clickEffect">
                                  <p:stCondLst>
                                    <p:cond delay="0"/>
                                  </p:stCondLst>
                                  <p:childTnLst>
                                    <p:set>
                                      <p:cBhvr>
                                        <p:cTn id="127" dur="1" fill="hold">
                                          <p:stCondLst>
                                            <p:cond delay="0"/>
                                          </p:stCondLst>
                                        </p:cTn>
                                        <p:tgtEl>
                                          <p:spTgt spid="14"/>
                                        </p:tgtEl>
                                        <p:attrNameLst>
                                          <p:attrName>style.visibility</p:attrName>
                                        </p:attrNameLst>
                                      </p:cBhvr>
                                      <p:to>
                                        <p:strVal val="visible"/>
                                      </p:to>
                                    </p:set>
                                  </p:childTnLst>
                                </p:cTn>
                              </p:par>
                              <p:par>
                                <p:cTn id="128" presetID="22" presetClass="entr" presetSubtype="8" fill="hold" nodeType="withEffect">
                                  <p:stCondLst>
                                    <p:cond delay="0"/>
                                  </p:stCondLst>
                                  <p:childTnLst>
                                    <p:set>
                                      <p:cBhvr>
                                        <p:cTn id="129" dur="1" fill="hold">
                                          <p:stCondLst>
                                            <p:cond delay="0"/>
                                          </p:stCondLst>
                                        </p:cTn>
                                        <p:tgtEl>
                                          <p:spTgt spid="37"/>
                                        </p:tgtEl>
                                        <p:attrNameLst>
                                          <p:attrName>style.visibility</p:attrName>
                                        </p:attrNameLst>
                                      </p:cBhvr>
                                      <p:to>
                                        <p:strVal val="visible"/>
                                      </p:to>
                                    </p:set>
                                    <p:animEffect transition="in" filter="wipe(left)">
                                      <p:cBhvr>
                                        <p:cTn id="130" dur="500"/>
                                        <p:tgtEl>
                                          <p:spTgt spid="37"/>
                                        </p:tgtEl>
                                      </p:cBhvr>
                                    </p:animEffect>
                                  </p:childTnLst>
                                </p:cTn>
                              </p:par>
                            </p:childTnLst>
                          </p:cTn>
                        </p:par>
                      </p:childTnLst>
                    </p:cTn>
                  </p:par>
                  <p:par>
                    <p:cTn id="131" fill="hold">
                      <p:stCondLst>
                        <p:cond delay="indefinite"/>
                      </p:stCondLst>
                      <p:childTnLst>
                        <p:par>
                          <p:cTn id="132" fill="hold">
                            <p:stCondLst>
                              <p:cond delay="0"/>
                            </p:stCondLst>
                            <p:childTnLst>
                              <p:par>
                                <p:cTn id="133" presetID="22" presetClass="entr" presetSubtype="8" fill="hold" nodeType="clickEffect">
                                  <p:stCondLst>
                                    <p:cond delay="0"/>
                                  </p:stCondLst>
                                  <p:childTnLst>
                                    <p:set>
                                      <p:cBhvr>
                                        <p:cTn id="134" dur="1" fill="hold">
                                          <p:stCondLst>
                                            <p:cond delay="0"/>
                                          </p:stCondLst>
                                        </p:cTn>
                                        <p:tgtEl>
                                          <p:spTgt spid="41"/>
                                        </p:tgtEl>
                                        <p:attrNameLst>
                                          <p:attrName>style.visibility</p:attrName>
                                        </p:attrNameLst>
                                      </p:cBhvr>
                                      <p:to>
                                        <p:strVal val="visible"/>
                                      </p:to>
                                    </p:set>
                                    <p:animEffect transition="in" filter="wipe(left)">
                                      <p:cBhvr>
                                        <p:cTn id="135" dur="500"/>
                                        <p:tgtEl>
                                          <p:spTgt spid="41"/>
                                        </p:tgtEl>
                                      </p:cBhvr>
                                    </p:animEffect>
                                  </p:childTnLst>
                                </p:cTn>
                              </p:par>
                              <p:par>
                                <p:cTn id="136" presetID="1" presetClass="entr" presetSubtype="0" fill="hold" grpId="0" nodeType="withEffect">
                                  <p:stCondLst>
                                    <p:cond delay="0"/>
                                  </p:stCondLst>
                                  <p:childTnLst>
                                    <p:set>
                                      <p:cBhvr>
                                        <p:cTn id="137"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animBg="1"/>
      <p:bldP spid="7" grpId="0" animBg="1"/>
      <p:bldP spid="8" grpId="0" animBg="1"/>
      <p:bldP spid="9" grpId="0" animBg="1"/>
      <p:bldP spid="10" grpId="0"/>
      <p:bldP spid="11" grpId="0"/>
      <p:bldP spid="12" grpId="0"/>
      <p:bldP spid="13" grpId="0"/>
      <p:bldP spid="14" grpId="0"/>
      <p:bldP spid="15" grpId="0" animBg="1"/>
      <p:bldP spid="16" grpId="0"/>
      <p:bldP spid="17" grpId="0" animBg="1"/>
      <p:bldP spid="18" grpId="0"/>
      <p:bldP spid="22" grpId="0" animBg="1"/>
      <p:bldP spid="27" grpId="0"/>
      <p:bldP spid="28" grpId="0"/>
      <p:bldP spid="29" grpId="0"/>
      <p:bldP spid="30" grpId="0"/>
      <p:bldP spid="3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Verification &amp; Validation</a:t>
            </a:r>
          </a:p>
        </p:txBody>
      </p:sp>
      <p:sp>
        <p:nvSpPr>
          <p:cNvPr id="4" name="Rectangle 3"/>
          <p:cNvSpPr/>
          <p:nvPr/>
        </p:nvSpPr>
        <p:spPr>
          <a:xfrm>
            <a:off x="182528" y="727671"/>
            <a:ext cx="3762454" cy="492443"/>
          </a:xfrm>
          <a:prstGeom prst="rect">
            <a:avLst/>
          </a:prstGeom>
        </p:spPr>
        <p:txBody>
          <a:bodyPr wrap="square">
            <a:spAutoFit/>
          </a:bodyPr>
          <a:lstStyle/>
          <a:p>
            <a:pPr algn="ctr"/>
            <a:r>
              <a:rPr lang="en-US" sz="2600" b="1" dirty="0"/>
              <a:t>Verification</a:t>
            </a:r>
          </a:p>
        </p:txBody>
      </p:sp>
      <p:sp>
        <p:nvSpPr>
          <p:cNvPr id="5" name="Rectangle 4"/>
          <p:cNvSpPr/>
          <p:nvPr/>
        </p:nvSpPr>
        <p:spPr>
          <a:xfrm>
            <a:off x="182528" y="3478834"/>
            <a:ext cx="3762454" cy="492443"/>
          </a:xfrm>
          <a:prstGeom prst="rect">
            <a:avLst/>
          </a:prstGeom>
        </p:spPr>
        <p:txBody>
          <a:bodyPr wrap="square">
            <a:spAutoFit/>
          </a:bodyPr>
          <a:lstStyle/>
          <a:p>
            <a:pPr algn="ctr"/>
            <a:r>
              <a:rPr lang="en-US" sz="2600" b="1" dirty="0"/>
              <a:t>Validation</a:t>
            </a:r>
          </a:p>
        </p:txBody>
      </p:sp>
      <p:sp>
        <p:nvSpPr>
          <p:cNvPr id="6" name="Rectangle 5"/>
          <p:cNvSpPr/>
          <p:nvPr/>
        </p:nvSpPr>
        <p:spPr>
          <a:xfrm>
            <a:off x="182528" y="1125751"/>
            <a:ext cx="3762454" cy="415498"/>
          </a:xfrm>
          <a:prstGeom prst="rect">
            <a:avLst/>
          </a:prstGeom>
        </p:spPr>
        <p:txBody>
          <a:bodyPr wrap="square">
            <a:spAutoFit/>
          </a:bodyPr>
          <a:lstStyle/>
          <a:p>
            <a:r>
              <a:rPr lang="en-US" sz="2100" dirty="0"/>
              <a:t>Are we building the product right?</a:t>
            </a:r>
          </a:p>
        </p:txBody>
      </p:sp>
      <p:sp>
        <p:nvSpPr>
          <p:cNvPr id="7" name="Rectangle 6"/>
          <p:cNvSpPr/>
          <p:nvPr/>
        </p:nvSpPr>
        <p:spPr>
          <a:xfrm>
            <a:off x="182528" y="3880728"/>
            <a:ext cx="3762454" cy="415498"/>
          </a:xfrm>
          <a:prstGeom prst="rect">
            <a:avLst/>
          </a:prstGeom>
        </p:spPr>
        <p:txBody>
          <a:bodyPr wrap="square">
            <a:spAutoFit/>
          </a:bodyPr>
          <a:lstStyle/>
          <a:p>
            <a:pPr algn="ctr"/>
            <a:r>
              <a:rPr lang="en-US" sz="2100" dirty="0"/>
              <a:t>Are we building the right product?</a:t>
            </a:r>
          </a:p>
        </p:txBody>
      </p:sp>
      <p:sp>
        <p:nvSpPr>
          <p:cNvPr id="8" name="Rounded Rectangular Callout 7"/>
          <p:cNvSpPr/>
          <p:nvPr/>
        </p:nvSpPr>
        <p:spPr>
          <a:xfrm>
            <a:off x="185056" y="1571896"/>
            <a:ext cx="3759926" cy="1772194"/>
          </a:xfrm>
          <a:prstGeom prst="wedgeRoundRectCallout">
            <a:avLst>
              <a:gd name="adj1" fmla="val 6423"/>
              <a:gd name="adj2" fmla="val 25577"/>
              <a:gd name="adj3" fmla="val 16667"/>
            </a:avLst>
          </a:prstGeom>
        </p:spPr>
        <p:style>
          <a:lnRef idx="2">
            <a:schemeClr val="accent6"/>
          </a:lnRef>
          <a:fillRef idx="1">
            <a:schemeClr val="lt1"/>
          </a:fillRef>
          <a:effectRef idx="0">
            <a:schemeClr val="accent6"/>
          </a:effectRef>
          <a:fontRef idx="minor">
            <a:schemeClr val="dk1"/>
          </a:fontRef>
        </p:style>
        <p:txBody>
          <a:bodyPr rtlCol="0" anchor="t"/>
          <a:lstStyle/>
          <a:p>
            <a:pPr algn="ctr"/>
            <a:r>
              <a:rPr lang="en-US" sz="2000" dirty="0"/>
              <a:t>The objective of Verification is to make sure that the product being develop is as per the requirements and design specifications.</a:t>
            </a:r>
          </a:p>
        </p:txBody>
      </p:sp>
      <p:sp>
        <p:nvSpPr>
          <p:cNvPr id="9" name="Rounded Rectangular Callout 8"/>
          <p:cNvSpPr/>
          <p:nvPr/>
        </p:nvSpPr>
        <p:spPr>
          <a:xfrm>
            <a:off x="182528" y="4345577"/>
            <a:ext cx="3762454" cy="2146663"/>
          </a:xfrm>
          <a:prstGeom prst="wedgeRoundRectCallout">
            <a:avLst>
              <a:gd name="adj1" fmla="val -3701"/>
              <a:gd name="adj2" fmla="val -49647"/>
              <a:gd name="adj3" fmla="val 16667"/>
            </a:avLst>
          </a:prstGeom>
        </p:spPr>
        <p:style>
          <a:lnRef idx="2">
            <a:schemeClr val="accent6"/>
          </a:lnRef>
          <a:fillRef idx="1">
            <a:schemeClr val="lt1"/>
          </a:fillRef>
          <a:effectRef idx="0">
            <a:schemeClr val="accent6"/>
          </a:effectRef>
          <a:fontRef idx="minor">
            <a:schemeClr val="dk1"/>
          </a:fontRef>
        </p:style>
        <p:txBody>
          <a:bodyPr rtlCol="0" anchor="t"/>
          <a:lstStyle/>
          <a:p>
            <a:pPr algn="ctr"/>
            <a:r>
              <a:rPr lang="en-US" sz="2000" dirty="0"/>
              <a:t>The objective of Validation is to make sure that the product actually meet up the user’s requirements, and check whether the specifications were correct in the first place.</a:t>
            </a:r>
          </a:p>
        </p:txBody>
      </p:sp>
      <p:cxnSp>
        <p:nvCxnSpPr>
          <p:cNvPr id="10" name="Straight Connector 9"/>
          <p:cNvCxnSpPr/>
          <p:nvPr/>
        </p:nvCxnSpPr>
        <p:spPr>
          <a:xfrm>
            <a:off x="4098535" y="711201"/>
            <a:ext cx="0" cy="5898146"/>
          </a:xfrm>
          <a:prstGeom prst="line">
            <a:avLst/>
          </a:prstGeom>
          <a:ln w="38100"/>
        </p:spPr>
        <p:style>
          <a:lnRef idx="3">
            <a:schemeClr val="accent1"/>
          </a:lnRef>
          <a:fillRef idx="0">
            <a:schemeClr val="accent1"/>
          </a:fillRef>
          <a:effectRef idx="2">
            <a:schemeClr val="accent1"/>
          </a:effectRef>
          <a:fontRef idx="minor">
            <a:schemeClr val="tx1"/>
          </a:fontRef>
        </p:style>
      </p:cxnSp>
      <p:sp>
        <p:nvSpPr>
          <p:cNvPr id="11" name="Rectangle 10"/>
          <p:cNvSpPr/>
          <p:nvPr/>
        </p:nvSpPr>
        <p:spPr>
          <a:xfrm>
            <a:off x="4175889" y="754569"/>
            <a:ext cx="1898468" cy="523220"/>
          </a:xfrm>
          <a:prstGeom prst="rect">
            <a:avLst/>
          </a:prstGeom>
        </p:spPr>
        <p:txBody>
          <a:bodyPr wrap="none">
            <a:spAutoFit/>
          </a:bodyPr>
          <a:lstStyle/>
          <a:p>
            <a:r>
              <a:rPr lang="en-US" sz="2800" b="1" dirty="0"/>
              <a:t>Verification</a:t>
            </a:r>
          </a:p>
        </p:txBody>
      </p:sp>
      <p:sp>
        <p:nvSpPr>
          <p:cNvPr id="12" name="Rectangle 11"/>
          <p:cNvSpPr/>
          <p:nvPr/>
        </p:nvSpPr>
        <p:spPr>
          <a:xfrm>
            <a:off x="10322236" y="754569"/>
            <a:ext cx="1695592" cy="523220"/>
          </a:xfrm>
          <a:prstGeom prst="rect">
            <a:avLst/>
          </a:prstGeom>
        </p:spPr>
        <p:txBody>
          <a:bodyPr wrap="none">
            <a:spAutoFit/>
          </a:bodyPr>
          <a:lstStyle/>
          <a:p>
            <a:pPr algn="r"/>
            <a:r>
              <a:rPr lang="en-US" sz="2800" b="1" dirty="0"/>
              <a:t>Validation</a:t>
            </a:r>
          </a:p>
        </p:txBody>
      </p:sp>
      <p:sp>
        <p:nvSpPr>
          <p:cNvPr id="13" name="Rectangle 12"/>
          <p:cNvSpPr/>
          <p:nvPr/>
        </p:nvSpPr>
        <p:spPr>
          <a:xfrm>
            <a:off x="4175889" y="1255742"/>
            <a:ext cx="3827285" cy="923330"/>
          </a:xfrm>
          <a:prstGeom prst="rect">
            <a:avLst/>
          </a:prstGeom>
        </p:spPr>
        <p:txBody>
          <a:bodyPr wrap="square">
            <a:spAutoFit/>
          </a:bodyPr>
          <a:lstStyle/>
          <a:p>
            <a:pPr algn="just"/>
            <a:r>
              <a:rPr lang="en-US" dirty="0"/>
              <a:t>Process of </a:t>
            </a:r>
            <a:r>
              <a:rPr lang="en-US" b="1" dirty="0"/>
              <a:t>evaluating</a:t>
            </a:r>
            <a:r>
              <a:rPr lang="en-US" dirty="0"/>
              <a:t> products of a </a:t>
            </a:r>
            <a:r>
              <a:rPr lang="en-US" b="1" dirty="0"/>
              <a:t>development phase </a:t>
            </a:r>
            <a:r>
              <a:rPr lang="en-US" dirty="0"/>
              <a:t>to find out whether they meet the specified requirements.</a:t>
            </a:r>
          </a:p>
        </p:txBody>
      </p:sp>
      <p:cxnSp>
        <p:nvCxnSpPr>
          <p:cNvPr id="14" name="Straight Connector 13"/>
          <p:cNvCxnSpPr/>
          <p:nvPr/>
        </p:nvCxnSpPr>
        <p:spPr>
          <a:xfrm flipH="1">
            <a:off x="8031726" y="1206679"/>
            <a:ext cx="1" cy="4595073"/>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8107926" y="1255742"/>
            <a:ext cx="3909902" cy="1200329"/>
          </a:xfrm>
          <a:prstGeom prst="rect">
            <a:avLst/>
          </a:prstGeom>
        </p:spPr>
        <p:txBody>
          <a:bodyPr wrap="square">
            <a:spAutoFit/>
          </a:bodyPr>
          <a:lstStyle/>
          <a:p>
            <a:pPr algn="just"/>
            <a:r>
              <a:rPr lang="en-US" dirty="0"/>
              <a:t>Process of evaluating software </a:t>
            </a:r>
            <a:r>
              <a:rPr lang="en-US" b="1" dirty="0"/>
              <a:t>at the end of the development</a:t>
            </a:r>
            <a:r>
              <a:rPr lang="en-US" dirty="0"/>
              <a:t> to determine whether software meets the customer expectations and requirements.</a:t>
            </a:r>
          </a:p>
        </p:txBody>
      </p:sp>
      <p:sp>
        <p:nvSpPr>
          <p:cNvPr id="16" name="Rectangle 15"/>
          <p:cNvSpPr/>
          <p:nvPr/>
        </p:nvSpPr>
        <p:spPr>
          <a:xfrm>
            <a:off x="4175889" y="2479203"/>
            <a:ext cx="3684539" cy="646331"/>
          </a:xfrm>
          <a:prstGeom prst="rect">
            <a:avLst/>
          </a:prstGeom>
        </p:spPr>
        <p:txBody>
          <a:bodyPr wrap="square">
            <a:spAutoFit/>
          </a:bodyPr>
          <a:lstStyle/>
          <a:p>
            <a:pPr algn="just"/>
            <a:r>
              <a:rPr lang="en-US" dirty="0"/>
              <a:t>Activities involved: </a:t>
            </a:r>
            <a:r>
              <a:rPr lang="en-US" b="1" dirty="0"/>
              <a:t>Reviews</a:t>
            </a:r>
            <a:r>
              <a:rPr lang="en-US" dirty="0"/>
              <a:t>, </a:t>
            </a:r>
            <a:r>
              <a:rPr lang="en-US" b="1" dirty="0"/>
              <a:t>Meetings</a:t>
            </a:r>
            <a:r>
              <a:rPr lang="en-US" dirty="0"/>
              <a:t> and </a:t>
            </a:r>
            <a:r>
              <a:rPr lang="en-US" b="1" dirty="0"/>
              <a:t>Inspections</a:t>
            </a:r>
            <a:endParaRPr lang="en-US" dirty="0"/>
          </a:p>
        </p:txBody>
      </p:sp>
      <p:sp>
        <p:nvSpPr>
          <p:cNvPr id="17" name="Rectangle 16"/>
          <p:cNvSpPr/>
          <p:nvPr/>
        </p:nvSpPr>
        <p:spPr>
          <a:xfrm>
            <a:off x="8107926" y="2479203"/>
            <a:ext cx="3909903" cy="923330"/>
          </a:xfrm>
          <a:prstGeom prst="rect">
            <a:avLst/>
          </a:prstGeom>
        </p:spPr>
        <p:txBody>
          <a:bodyPr wrap="square">
            <a:spAutoFit/>
          </a:bodyPr>
          <a:lstStyle/>
          <a:p>
            <a:pPr algn="just"/>
            <a:r>
              <a:rPr lang="en-US" dirty="0"/>
              <a:t>Activities involved: </a:t>
            </a:r>
            <a:r>
              <a:rPr lang="en-US" b="1" dirty="0"/>
              <a:t>Testing</a:t>
            </a:r>
            <a:r>
              <a:rPr lang="en-US" dirty="0"/>
              <a:t> like black box testing, white box testing, gray box testing</a:t>
            </a:r>
          </a:p>
        </p:txBody>
      </p:sp>
      <p:cxnSp>
        <p:nvCxnSpPr>
          <p:cNvPr id="18" name="Straight Connector 17"/>
          <p:cNvCxnSpPr/>
          <p:nvPr/>
        </p:nvCxnSpPr>
        <p:spPr>
          <a:xfrm>
            <a:off x="4317485" y="2429608"/>
            <a:ext cx="7700345" cy="4324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4317485" y="3406127"/>
            <a:ext cx="7700345" cy="1382"/>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4175889" y="3469976"/>
            <a:ext cx="2399568" cy="369332"/>
          </a:xfrm>
          <a:prstGeom prst="rect">
            <a:avLst/>
          </a:prstGeom>
        </p:spPr>
        <p:txBody>
          <a:bodyPr wrap="none">
            <a:spAutoFit/>
          </a:bodyPr>
          <a:lstStyle/>
          <a:p>
            <a:r>
              <a:rPr lang="en-US" dirty="0"/>
              <a:t>Carried out by </a:t>
            </a:r>
            <a:r>
              <a:rPr lang="en-US" b="1" dirty="0"/>
              <a:t>QA team</a:t>
            </a:r>
          </a:p>
        </p:txBody>
      </p:sp>
      <p:sp>
        <p:nvSpPr>
          <p:cNvPr id="21" name="Rectangle 20"/>
          <p:cNvSpPr/>
          <p:nvPr/>
        </p:nvSpPr>
        <p:spPr>
          <a:xfrm>
            <a:off x="8107926" y="3469976"/>
            <a:ext cx="2963098" cy="369332"/>
          </a:xfrm>
          <a:prstGeom prst="rect">
            <a:avLst/>
          </a:prstGeom>
        </p:spPr>
        <p:txBody>
          <a:bodyPr wrap="square">
            <a:spAutoFit/>
          </a:bodyPr>
          <a:lstStyle/>
          <a:p>
            <a:r>
              <a:rPr lang="en-US" dirty="0"/>
              <a:t>Carried out by </a:t>
            </a:r>
            <a:r>
              <a:rPr lang="en-US" b="1" dirty="0"/>
              <a:t>testing team</a:t>
            </a:r>
          </a:p>
        </p:txBody>
      </p:sp>
      <p:cxnSp>
        <p:nvCxnSpPr>
          <p:cNvPr id="22" name="Straight Connector 21"/>
          <p:cNvCxnSpPr/>
          <p:nvPr/>
        </p:nvCxnSpPr>
        <p:spPr>
          <a:xfrm flipV="1">
            <a:off x="4306681" y="3852008"/>
            <a:ext cx="7711149" cy="762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4175889" y="3940908"/>
            <a:ext cx="3732724" cy="646331"/>
          </a:xfrm>
          <a:prstGeom prst="rect">
            <a:avLst/>
          </a:prstGeom>
        </p:spPr>
        <p:txBody>
          <a:bodyPr wrap="square">
            <a:spAutoFit/>
          </a:bodyPr>
          <a:lstStyle/>
          <a:p>
            <a:r>
              <a:rPr lang="en-US" b="1" dirty="0"/>
              <a:t>Execution</a:t>
            </a:r>
            <a:r>
              <a:rPr lang="en-US" dirty="0"/>
              <a:t> of code is</a:t>
            </a:r>
            <a:r>
              <a:rPr lang="en-US" b="1" dirty="0"/>
              <a:t> not</a:t>
            </a:r>
            <a:r>
              <a:rPr lang="en-US" dirty="0"/>
              <a:t> </a:t>
            </a:r>
            <a:r>
              <a:rPr lang="en-US" b="1" dirty="0"/>
              <a:t>comes</a:t>
            </a:r>
            <a:r>
              <a:rPr lang="en-US" dirty="0"/>
              <a:t> under Verification</a:t>
            </a:r>
          </a:p>
        </p:txBody>
      </p:sp>
      <p:sp>
        <p:nvSpPr>
          <p:cNvPr id="24" name="Rectangle 23"/>
          <p:cNvSpPr/>
          <p:nvPr/>
        </p:nvSpPr>
        <p:spPr>
          <a:xfrm>
            <a:off x="8107926" y="3940908"/>
            <a:ext cx="3909903" cy="646331"/>
          </a:xfrm>
          <a:prstGeom prst="rect">
            <a:avLst/>
          </a:prstGeom>
        </p:spPr>
        <p:txBody>
          <a:bodyPr wrap="square">
            <a:spAutoFit/>
          </a:bodyPr>
          <a:lstStyle/>
          <a:p>
            <a:r>
              <a:rPr lang="en-US" b="1" dirty="0"/>
              <a:t>Execution</a:t>
            </a:r>
            <a:r>
              <a:rPr lang="en-US" dirty="0"/>
              <a:t> of code is </a:t>
            </a:r>
            <a:r>
              <a:rPr lang="en-US" b="1" dirty="0"/>
              <a:t>comes</a:t>
            </a:r>
            <a:r>
              <a:rPr lang="en-US" dirty="0"/>
              <a:t> under Validation</a:t>
            </a:r>
          </a:p>
        </p:txBody>
      </p:sp>
      <p:cxnSp>
        <p:nvCxnSpPr>
          <p:cNvPr id="25" name="Straight Connector 24"/>
          <p:cNvCxnSpPr/>
          <p:nvPr/>
        </p:nvCxnSpPr>
        <p:spPr>
          <a:xfrm flipV="1">
            <a:off x="4317485" y="4599939"/>
            <a:ext cx="7700345" cy="3947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4175889" y="4690208"/>
            <a:ext cx="3684539" cy="646331"/>
          </a:xfrm>
          <a:prstGeom prst="rect">
            <a:avLst/>
          </a:prstGeom>
        </p:spPr>
        <p:txBody>
          <a:bodyPr wrap="square">
            <a:spAutoFit/>
          </a:bodyPr>
          <a:lstStyle/>
          <a:p>
            <a:pPr algn="just"/>
            <a:r>
              <a:rPr lang="en-US" b="1" dirty="0"/>
              <a:t>Explains</a:t>
            </a:r>
            <a:r>
              <a:rPr lang="en-US" dirty="0"/>
              <a:t> whether the </a:t>
            </a:r>
            <a:r>
              <a:rPr lang="en-US" b="1" dirty="0"/>
              <a:t>outputs are according to inputs </a:t>
            </a:r>
            <a:r>
              <a:rPr lang="en-US" dirty="0"/>
              <a:t>or not</a:t>
            </a:r>
          </a:p>
        </p:txBody>
      </p:sp>
      <p:sp>
        <p:nvSpPr>
          <p:cNvPr id="27" name="Rectangle 26"/>
          <p:cNvSpPr/>
          <p:nvPr/>
        </p:nvSpPr>
        <p:spPr>
          <a:xfrm>
            <a:off x="8107926" y="4690208"/>
            <a:ext cx="3909902" cy="646331"/>
          </a:xfrm>
          <a:prstGeom prst="rect">
            <a:avLst/>
          </a:prstGeom>
        </p:spPr>
        <p:txBody>
          <a:bodyPr wrap="square">
            <a:spAutoFit/>
          </a:bodyPr>
          <a:lstStyle/>
          <a:p>
            <a:r>
              <a:rPr lang="en-US" b="1" dirty="0"/>
              <a:t>Describes</a:t>
            </a:r>
            <a:r>
              <a:rPr lang="en-US" dirty="0"/>
              <a:t> whether the </a:t>
            </a:r>
            <a:r>
              <a:rPr lang="en-US" b="1" dirty="0"/>
              <a:t>software</a:t>
            </a:r>
            <a:r>
              <a:rPr lang="en-US" dirty="0"/>
              <a:t> is </a:t>
            </a:r>
            <a:r>
              <a:rPr lang="en-US" b="1" dirty="0"/>
              <a:t>accepted</a:t>
            </a:r>
            <a:r>
              <a:rPr lang="en-US" dirty="0"/>
              <a:t> </a:t>
            </a:r>
            <a:r>
              <a:rPr lang="en-US" b="1" dirty="0"/>
              <a:t>by</a:t>
            </a:r>
            <a:r>
              <a:rPr lang="en-US" dirty="0"/>
              <a:t> the </a:t>
            </a:r>
            <a:r>
              <a:rPr lang="en-US" b="1" dirty="0"/>
              <a:t>user</a:t>
            </a:r>
            <a:r>
              <a:rPr lang="en-US" dirty="0"/>
              <a:t> or not</a:t>
            </a:r>
          </a:p>
        </p:txBody>
      </p:sp>
      <p:cxnSp>
        <p:nvCxnSpPr>
          <p:cNvPr id="28" name="Straight Connector 27"/>
          <p:cNvCxnSpPr/>
          <p:nvPr/>
        </p:nvCxnSpPr>
        <p:spPr>
          <a:xfrm flipV="1">
            <a:off x="4317485" y="5336539"/>
            <a:ext cx="7700345" cy="39469"/>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4175889" y="5425280"/>
            <a:ext cx="2735172" cy="369332"/>
          </a:xfrm>
          <a:prstGeom prst="rect">
            <a:avLst/>
          </a:prstGeom>
        </p:spPr>
        <p:txBody>
          <a:bodyPr wrap="none">
            <a:spAutoFit/>
          </a:bodyPr>
          <a:lstStyle/>
          <a:p>
            <a:r>
              <a:rPr lang="en-US" b="1" dirty="0"/>
              <a:t>Cost</a:t>
            </a:r>
            <a:r>
              <a:rPr lang="en-US" dirty="0"/>
              <a:t> of </a:t>
            </a:r>
            <a:r>
              <a:rPr lang="en-US" b="1" dirty="0"/>
              <a:t>errors</a:t>
            </a:r>
            <a:r>
              <a:rPr lang="en-US" dirty="0"/>
              <a:t> caught is </a:t>
            </a:r>
            <a:r>
              <a:rPr lang="en-US" b="1" dirty="0"/>
              <a:t>less</a:t>
            </a:r>
          </a:p>
        </p:txBody>
      </p:sp>
      <p:sp>
        <p:nvSpPr>
          <p:cNvPr id="30" name="Rectangle 29"/>
          <p:cNvSpPr/>
          <p:nvPr/>
        </p:nvSpPr>
        <p:spPr>
          <a:xfrm>
            <a:off x="8107926" y="5426586"/>
            <a:ext cx="3909902" cy="369332"/>
          </a:xfrm>
          <a:prstGeom prst="rect">
            <a:avLst/>
          </a:prstGeom>
        </p:spPr>
        <p:txBody>
          <a:bodyPr wrap="square">
            <a:spAutoFit/>
          </a:bodyPr>
          <a:lstStyle/>
          <a:p>
            <a:r>
              <a:rPr lang="en-US" b="1" dirty="0"/>
              <a:t>Cost</a:t>
            </a:r>
            <a:r>
              <a:rPr lang="en-US" dirty="0"/>
              <a:t> of </a:t>
            </a:r>
            <a:r>
              <a:rPr lang="en-US" b="1" dirty="0"/>
              <a:t>errors</a:t>
            </a:r>
            <a:r>
              <a:rPr lang="en-US" dirty="0"/>
              <a:t> caught is </a:t>
            </a:r>
            <a:r>
              <a:rPr lang="en-US" b="1" dirty="0"/>
              <a:t>high</a:t>
            </a:r>
          </a:p>
        </p:txBody>
      </p:sp>
    </p:spTree>
    <p:extLst>
      <p:ext uri="{BB962C8B-B14F-4D97-AF65-F5344CB8AC3E}">
        <p14:creationId xmlns:p14="http://schemas.microsoft.com/office/powerpoint/2010/main" val="4026636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par>
                                <p:cTn id="27" presetID="22" presetClass="entr" presetSubtype="1" fill="hold" nodeType="with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wipe(up)">
                                      <p:cBhvr>
                                        <p:cTn id="29" dur="500"/>
                                        <p:tgtEl>
                                          <p:spTgt spid="10"/>
                                        </p:tgtEl>
                                      </p:cBhvr>
                                    </p:animEffec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11"/>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12"/>
                                        </p:tgtEl>
                                        <p:attrNameLst>
                                          <p:attrName>style.visibility</p:attrName>
                                        </p:attrNameLst>
                                      </p:cBhvr>
                                      <p:to>
                                        <p:strVal val="visible"/>
                                      </p:to>
                                    </p:set>
                                  </p:childTnLst>
                                </p:cTn>
                              </p:par>
                              <p:par>
                                <p:cTn id="36" presetID="1" presetClass="entr" presetSubtype="0" fill="hold" nodeType="withEffect">
                                  <p:stCondLst>
                                    <p:cond delay="0"/>
                                  </p:stCondLst>
                                  <p:childTnLst>
                                    <p:set>
                                      <p:cBhvr>
                                        <p:cTn id="37" dur="1" fill="hold">
                                          <p:stCondLst>
                                            <p:cond delay="0"/>
                                          </p:stCondLst>
                                        </p:cTn>
                                        <p:tgtEl>
                                          <p:spTgt spid="14"/>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13"/>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15"/>
                                        </p:tgtEl>
                                        <p:attrNameLst>
                                          <p:attrName>style.visibility</p:attrName>
                                        </p:attrNameLst>
                                      </p:cBhvr>
                                      <p:to>
                                        <p:strVal val="visible"/>
                                      </p:to>
                                    </p:set>
                                  </p:childTnLst>
                                </p:cTn>
                              </p:par>
                              <p:par>
                                <p:cTn id="44" presetID="1" presetClass="entr" presetSubtype="0" fill="hold" nodeType="withEffect">
                                  <p:stCondLst>
                                    <p:cond delay="0"/>
                                  </p:stCondLst>
                                  <p:childTnLst>
                                    <p:set>
                                      <p:cBhvr>
                                        <p:cTn id="45" dur="1" fill="hold">
                                          <p:stCondLst>
                                            <p:cond delay="0"/>
                                          </p:stCondLst>
                                        </p:cTn>
                                        <p:tgtEl>
                                          <p:spTgt spid="18"/>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16"/>
                                        </p:tgtEl>
                                        <p:attrNameLst>
                                          <p:attrName>style.visibility</p:attrName>
                                        </p:attrNameLst>
                                      </p:cBhvr>
                                      <p:to>
                                        <p:strVal val="visible"/>
                                      </p:to>
                                    </p:set>
                                  </p:childTnLst>
                                </p:cTn>
                              </p:par>
                              <p:par>
                                <p:cTn id="50" presetID="1" presetClass="entr" presetSubtype="0" fill="hold" grpId="0" nodeType="withEffect">
                                  <p:stCondLst>
                                    <p:cond delay="0"/>
                                  </p:stCondLst>
                                  <p:childTnLst>
                                    <p:set>
                                      <p:cBhvr>
                                        <p:cTn id="51" dur="1" fill="hold">
                                          <p:stCondLst>
                                            <p:cond delay="0"/>
                                          </p:stCondLst>
                                        </p:cTn>
                                        <p:tgtEl>
                                          <p:spTgt spid="17"/>
                                        </p:tgtEl>
                                        <p:attrNameLst>
                                          <p:attrName>style.visibility</p:attrName>
                                        </p:attrNameLst>
                                      </p:cBhvr>
                                      <p:to>
                                        <p:strVal val="visible"/>
                                      </p:to>
                                    </p:set>
                                  </p:childTnLst>
                                </p:cTn>
                              </p:par>
                              <p:par>
                                <p:cTn id="52" presetID="1" presetClass="entr" presetSubtype="0" fill="hold" nodeType="withEffect">
                                  <p:stCondLst>
                                    <p:cond delay="0"/>
                                  </p:stCondLst>
                                  <p:childTnLst>
                                    <p:set>
                                      <p:cBhvr>
                                        <p:cTn id="53" dur="1" fill="hold">
                                          <p:stCondLst>
                                            <p:cond delay="0"/>
                                          </p:stCondLst>
                                        </p:cTn>
                                        <p:tgtEl>
                                          <p:spTgt spid="19"/>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grpId="0" nodeType="clickEffect">
                                  <p:stCondLst>
                                    <p:cond delay="0"/>
                                  </p:stCondLst>
                                  <p:childTnLst>
                                    <p:set>
                                      <p:cBhvr>
                                        <p:cTn id="57" dur="1" fill="hold">
                                          <p:stCondLst>
                                            <p:cond delay="0"/>
                                          </p:stCondLst>
                                        </p:cTn>
                                        <p:tgtEl>
                                          <p:spTgt spid="20"/>
                                        </p:tgtEl>
                                        <p:attrNameLst>
                                          <p:attrName>style.visibility</p:attrName>
                                        </p:attrNameLst>
                                      </p:cBhvr>
                                      <p:to>
                                        <p:strVal val="visible"/>
                                      </p:to>
                                    </p:set>
                                  </p:childTnLst>
                                </p:cTn>
                              </p:par>
                              <p:par>
                                <p:cTn id="58" presetID="1" presetClass="entr" presetSubtype="0" fill="hold" grpId="0" nodeType="withEffect">
                                  <p:stCondLst>
                                    <p:cond delay="0"/>
                                  </p:stCondLst>
                                  <p:childTnLst>
                                    <p:set>
                                      <p:cBhvr>
                                        <p:cTn id="59" dur="1" fill="hold">
                                          <p:stCondLst>
                                            <p:cond delay="0"/>
                                          </p:stCondLst>
                                        </p:cTn>
                                        <p:tgtEl>
                                          <p:spTgt spid="21"/>
                                        </p:tgtEl>
                                        <p:attrNameLst>
                                          <p:attrName>style.visibility</p:attrName>
                                        </p:attrNameLst>
                                      </p:cBhvr>
                                      <p:to>
                                        <p:strVal val="visible"/>
                                      </p:to>
                                    </p:set>
                                  </p:childTnLst>
                                </p:cTn>
                              </p:par>
                              <p:par>
                                <p:cTn id="60" presetID="1" presetClass="entr" presetSubtype="0" fill="hold" nodeType="withEffect">
                                  <p:stCondLst>
                                    <p:cond delay="0"/>
                                  </p:stCondLst>
                                  <p:childTnLst>
                                    <p:set>
                                      <p:cBhvr>
                                        <p:cTn id="61" dur="1" fill="hold">
                                          <p:stCondLst>
                                            <p:cond delay="0"/>
                                          </p:stCondLst>
                                        </p:cTn>
                                        <p:tgtEl>
                                          <p:spTgt spid="22"/>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grpId="0" nodeType="clickEffect">
                                  <p:stCondLst>
                                    <p:cond delay="0"/>
                                  </p:stCondLst>
                                  <p:childTnLst>
                                    <p:set>
                                      <p:cBhvr>
                                        <p:cTn id="65" dur="1" fill="hold">
                                          <p:stCondLst>
                                            <p:cond delay="0"/>
                                          </p:stCondLst>
                                        </p:cTn>
                                        <p:tgtEl>
                                          <p:spTgt spid="23"/>
                                        </p:tgtEl>
                                        <p:attrNameLst>
                                          <p:attrName>style.visibility</p:attrName>
                                        </p:attrNameLst>
                                      </p:cBhvr>
                                      <p:to>
                                        <p:strVal val="visible"/>
                                      </p:to>
                                    </p:set>
                                  </p:childTnLst>
                                </p:cTn>
                              </p:par>
                              <p:par>
                                <p:cTn id="66" presetID="1" presetClass="entr" presetSubtype="0" fill="hold" grpId="0" nodeType="withEffect">
                                  <p:stCondLst>
                                    <p:cond delay="0"/>
                                  </p:stCondLst>
                                  <p:childTnLst>
                                    <p:set>
                                      <p:cBhvr>
                                        <p:cTn id="67" dur="1" fill="hold">
                                          <p:stCondLst>
                                            <p:cond delay="0"/>
                                          </p:stCondLst>
                                        </p:cTn>
                                        <p:tgtEl>
                                          <p:spTgt spid="24"/>
                                        </p:tgtEl>
                                        <p:attrNameLst>
                                          <p:attrName>style.visibility</p:attrName>
                                        </p:attrNameLst>
                                      </p:cBhvr>
                                      <p:to>
                                        <p:strVal val="visible"/>
                                      </p:to>
                                    </p:set>
                                  </p:childTnLst>
                                </p:cTn>
                              </p:par>
                              <p:par>
                                <p:cTn id="68" presetID="1" presetClass="entr" presetSubtype="0" fill="hold" nodeType="withEffect">
                                  <p:stCondLst>
                                    <p:cond delay="0"/>
                                  </p:stCondLst>
                                  <p:childTnLst>
                                    <p:set>
                                      <p:cBhvr>
                                        <p:cTn id="69" dur="1" fill="hold">
                                          <p:stCondLst>
                                            <p:cond delay="0"/>
                                          </p:stCondLst>
                                        </p:cTn>
                                        <p:tgtEl>
                                          <p:spTgt spid="25"/>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grpId="0" nodeType="clickEffect">
                                  <p:stCondLst>
                                    <p:cond delay="0"/>
                                  </p:stCondLst>
                                  <p:childTnLst>
                                    <p:set>
                                      <p:cBhvr>
                                        <p:cTn id="73" dur="1" fill="hold">
                                          <p:stCondLst>
                                            <p:cond delay="0"/>
                                          </p:stCondLst>
                                        </p:cTn>
                                        <p:tgtEl>
                                          <p:spTgt spid="26"/>
                                        </p:tgtEl>
                                        <p:attrNameLst>
                                          <p:attrName>style.visibility</p:attrName>
                                        </p:attrNameLst>
                                      </p:cBhvr>
                                      <p:to>
                                        <p:strVal val="visible"/>
                                      </p:to>
                                    </p:set>
                                  </p:childTnLst>
                                </p:cTn>
                              </p:par>
                              <p:par>
                                <p:cTn id="74" presetID="1" presetClass="entr" presetSubtype="0" fill="hold" grpId="0" nodeType="withEffect">
                                  <p:stCondLst>
                                    <p:cond delay="0"/>
                                  </p:stCondLst>
                                  <p:childTnLst>
                                    <p:set>
                                      <p:cBhvr>
                                        <p:cTn id="75" dur="1" fill="hold">
                                          <p:stCondLst>
                                            <p:cond delay="0"/>
                                          </p:stCondLst>
                                        </p:cTn>
                                        <p:tgtEl>
                                          <p:spTgt spid="27"/>
                                        </p:tgtEl>
                                        <p:attrNameLst>
                                          <p:attrName>style.visibility</p:attrName>
                                        </p:attrNameLst>
                                      </p:cBhvr>
                                      <p:to>
                                        <p:strVal val="visible"/>
                                      </p:to>
                                    </p:set>
                                  </p:childTnLst>
                                </p:cTn>
                              </p:par>
                              <p:par>
                                <p:cTn id="76" presetID="1" presetClass="entr" presetSubtype="0" fill="hold" nodeType="withEffect">
                                  <p:stCondLst>
                                    <p:cond delay="0"/>
                                  </p:stCondLst>
                                  <p:childTnLst>
                                    <p:set>
                                      <p:cBhvr>
                                        <p:cTn id="77" dur="1" fill="hold">
                                          <p:stCondLst>
                                            <p:cond delay="0"/>
                                          </p:stCondLst>
                                        </p:cTn>
                                        <p:tgtEl>
                                          <p:spTgt spid="28"/>
                                        </p:tgtEl>
                                        <p:attrNameLst>
                                          <p:attrName>style.visibility</p:attrName>
                                        </p:attrNameLst>
                                      </p:cBhvr>
                                      <p:to>
                                        <p:strVal val="visible"/>
                                      </p:to>
                                    </p:set>
                                  </p:childTnLst>
                                </p:cTn>
                              </p:par>
                            </p:childTnLst>
                          </p:cTn>
                        </p:par>
                      </p:childTnLst>
                    </p:cTn>
                  </p:par>
                  <p:par>
                    <p:cTn id="78" fill="hold">
                      <p:stCondLst>
                        <p:cond delay="indefinite"/>
                      </p:stCondLst>
                      <p:childTnLst>
                        <p:par>
                          <p:cTn id="79" fill="hold">
                            <p:stCondLst>
                              <p:cond delay="0"/>
                            </p:stCondLst>
                            <p:childTnLst>
                              <p:par>
                                <p:cTn id="80" presetID="1" presetClass="entr" presetSubtype="0" fill="hold" grpId="0" nodeType="clickEffect">
                                  <p:stCondLst>
                                    <p:cond delay="0"/>
                                  </p:stCondLst>
                                  <p:childTnLst>
                                    <p:set>
                                      <p:cBhvr>
                                        <p:cTn id="81" dur="1" fill="hold">
                                          <p:stCondLst>
                                            <p:cond delay="0"/>
                                          </p:stCondLst>
                                        </p:cTn>
                                        <p:tgtEl>
                                          <p:spTgt spid="29"/>
                                        </p:tgtEl>
                                        <p:attrNameLst>
                                          <p:attrName>style.visibility</p:attrName>
                                        </p:attrNameLst>
                                      </p:cBhvr>
                                      <p:to>
                                        <p:strVal val="visible"/>
                                      </p:to>
                                    </p:set>
                                  </p:childTnLst>
                                </p:cTn>
                              </p:par>
                              <p:par>
                                <p:cTn id="82" presetID="1" presetClass="entr" presetSubtype="0" fill="hold" grpId="0" nodeType="withEffect">
                                  <p:stCondLst>
                                    <p:cond delay="0"/>
                                  </p:stCondLst>
                                  <p:childTnLst>
                                    <p:set>
                                      <p:cBhvr>
                                        <p:cTn id="83"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animBg="1"/>
      <p:bldP spid="9" grpId="0" animBg="1"/>
      <p:bldP spid="11" grpId="0"/>
      <p:bldP spid="12" grpId="0"/>
      <p:bldP spid="13" grpId="0"/>
      <p:bldP spid="15" grpId="0"/>
      <p:bldP spid="16" grpId="0"/>
      <p:bldP spid="17" grpId="0"/>
      <p:bldP spid="20" grpId="0"/>
      <p:bldP spid="21" grpId="0"/>
      <p:bldP spid="23" grpId="0"/>
      <p:bldP spid="24" grpId="0"/>
      <p:bldP spid="26" grpId="0"/>
      <p:bldP spid="27" grpId="0"/>
      <p:bldP spid="29" grpId="0"/>
      <p:bldP spid="3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Testing Strategy</a:t>
            </a:r>
          </a:p>
        </p:txBody>
      </p:sp>
      <p:pic>
        <p:nvPicPr>
          <p:cNvPr id="4" name="Picture 3"/>
          <p:cNvPicPr>
            <a:picLocks noChangeAspect="1" noChangeArrowheads="1"/>
          </p:cNvPicPr>
          <p:nvPr/>
        </p:nvPicPr>
        <p:blipFill>
          <a:blip r:embed="rId2">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929278" y="882656"/>
            <a:ext cx="6354108" cy="3285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Rectangle 9"/>
          <p:cNvSpPr/>
          <p:nvPr/>
        </p:nvSpPr>
        <p:spPr>
          <a:xfrm>
            <a:off x="8687042" y="2366275"/>
            <a:ext cx="3220841" cy="461665"/>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wrap="square">
            <a:spAutoFit/>
          </a:bodyPr>
          <a:lstStyle/>
          <a:p>
            <a:pPr algn="ctr"/>
            <a:r>
              <a:rPr lang="en-US" sz="2400" b="1" dirty="0"/>
              <a:t>Unit Testing</a:t>
            </a:r>
          </a:p>
        </p:txBody>
      </p:sp>
      <p:sp>
        <p:nvSpPr>
          <p:cNvPr id="11" name="Rectangle 10"/>
          <p:cNvSpPr/>
          <p:nvPr/>
        </p:nvSpPr>
        <p:spPr>
          <a:xfrm>
            <a:off x="8687042" y="2828903"/>
            <a:ext cx="3220841" cy="1569660"/>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lgn="just"/>
            <a:r>
              <a:rPr lang="en-US" sz="2400" dirty="0"/>
              <a:t>It </a:t>
            </a:r>
            <a:r>
              <a:rPr lang="en-US" sz="2400" b="1" dirty="0">
                <a:solidFill>
                  <a:srgbClr val="C00000"/>
                </a:solidFill>
              </a:rPr>
              <a:t>concentrate</a:t>
            </a:r>
            <a:r>
              <a:rPr lang="en-US" sz="2400" dirty="0">
                <a:solidFill>
                  <a:srgbClr val="C00000"/>
                </a:solidFill>
              </a:rPr>
              <a:t> </a:t>
            </a:r>
            <a:r>
              <a:rPr lang="en-US" sz="2400" dirty="0"/>
              <a:t>on </a:t>
            </a:r>
            <a:r>
              <a:rPr lang="en-US" sz="2400" b="1" dirty="0">
                <a:solidFill>
                  <a:srgbClr val="C00000"/>
                </a:solidFill>
              </a:rPr>
              <a:t>each unit</a:t>
            </a:r>
            <a:r>
              <a:rPr lang="en-US" sz="2400" dirty="0"/>
              <a:t> of the software as </a:t>
            </a:r>
            <a:r>
              <a:rPr lang="en-US" sz="2400" b="1" dirty="0">
                <a:solidFill>
                  <a:srgbClr val="C00000"/>
                </a:solidFill>
              </a:rPr>
              <a:t>implemented in source code</a:t>
            </a:r>
          </a:p>
        </p:txBody>
      </p:sp>
      <p:sp>
        <p:nvSpPr>
          <p:cNvPr id="12" name="Rectangle 11"/>
          <p:cNvSpPr/>
          <p:nvPr/>
        </p:nvSpPr>
        <p:spPr>
          <a:xfrm>
            <a:off x="8687042" y="4483014"/>
            <a:ext cx="3220842" cy="1569660"/>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lgn="just"/>
            <a:r>
              <a:rPr lang="en-US" sz="2400" dirty="0"/>
              <a:t>It </a:t>
            </a:r>
            <a:r>
              <a:rPr lang="en-US" sz="2400" b="1" dirty="0">
                <a:solidFill>
                  <a:srgbClr val="C00000"/>
                </a:solidFill>
              </a:rPr>
              <a:t>focuses</a:t>
            </a:r>
            <a:r>
              <a:rPr lang="en-US" sz="2400" dirty="0">
                <a:solidFill>
                  <a:srgbClr val="C00000"/>
                </a:solidFill>
              </a:rPr>
              <a:t> </a:t>
            </a:r>
            <a:r>
              <a:rPr lang="en-US" sz="2400" dirty="0"/>
              <a:t>on each </a:t>
            </a:r>
            <a:r>
              <a:rPr lang="en-US" sz="2400" b="1" dirty="0">
                <a:solidFill>
                  <a:srgbClr val="C00000"/>
                </a:solidFill>
              </a:rPr>
              <a:t>component individual</a:t>
            </a:r>
            <a:r>
              <a:rPr lang="en-US" sz="2400" dirty="0"/>
              <a:t>, ensuring that it functions properly as a unit.</a:t>
            </a:r>
            <a:endParaRPr lang="en-IN" sz="2400" dirty="0"/>
          </a:p>
        </p:txBody>
      </p:sp>
      <p:pic>
        <p:nvPicPr>
          <p:cNvPr id="13" name="Picture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497362" y="882656"/>
            <a:ext cx="1600200" cy="1312164"/>
          </a:xfrm>
          <a:prstGeom prst="rect">
            <a:avLst/>
          </a:prstGeom>
        </p:spPr>
      </p:pic>
      <p:cxnSp>
        <p:nvCxnSpPr>
          <p:cNvPr id="14" name="Straight Connector 13"/>
          <p:cNvCxnSpPr/>
          <p:nvPr/>
        </p:nvCxnSpPr>
        <p:spPr>
          <a:xfrm>
            <a:off x="8341242" y="720644"/>
            <a:ext cx="0" cy="5898146"/>
          </a:xfrm>
          <a:prstGeom prst="line">
            <a:avLst/>
          </a:prstGeom>
          <a:ln w="38100"/>
        </p:spPr>
        <p:style>
          <a:lnRef idx="3">
            <a:schemeClr val="accent1"/>
          </a:lnRef>
          <a:fillRef idx="0">
            <a:schemeClr val="accent1"/>
          </a:fillRef>
          <a:effectRef idx="2">
            <a:schemeClr val="accent1"/>
          </a:effectRef>
          <a:fontRef idx="minor">
            <a:schemeClr val="tx1"/>
          </a:fontRef>
        </p:style>
      </p:cxnSp>
      <p:sp>
        <p:nvSpPr>
          <p:cNvPr id="16" name="Content Placeholder 2"/>
          <p:cNvSpPr txBox="1">
            <a:spLocks/>
          </p:cNvSpPr>
          <p:nvPr/>
        </p:nvSpPr>
        <p:spPr>
          <a:xfrm>
            <a:off x="5489249" y="4483014"/>
            <a:ext cx="3311105" cy="1930493"/>
          </a:xfrm>
          <a:prstGeom prst="rect">
            <a:avLst/>
          </a:prstGeom>
        </p:spPr>
        <p:txBody>
          <a:bodyPr vert="horz" lIns="91440" tIns="45720" rIns="91440" bIns="45720" rtlCol="0">
            <a:noAutofit/>
          </a:bodyPr>
          <a:lstStyle>
            <a:lvl1pPr marL="265113" indent="-265113" algn="just" defTabSz="914400" rtl="0" eaLnBrk="1" latinLnBrk="0" hangingPunct="1">
              <a:lnSpc>
                <a:spcPct val="90000"/>
              </a:lnSpc>
              <a:spcBef>
                <a:spcPts val="1000"/>
              </a:spcBef>
              <a:buClr>
                <a:schemeClr val="accent6"/>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300" dirty="0"/>
              <a:t>Unit Testing</a:t>
            </a:r>
          </a:p>
          <a:p>
            <a:r>
              <a:rPr lang="en-US" sz="2300" dirty="0"/>
              <a:t>Integration Testing</a:t>
            </a:r>
          </a:p>
          <a:p>
            <a:r>
              <a:rPr lang="en-US" sz="2300" dirty="0"/>
              <a:t>Validation Testing</a:t>
            </a:r>
          </a:p>
          <a:p>
            <a:r>
              <a:rPr lang="en-US" sz="2300" dirty="0"/>
              <a:t>System Testing</a:t>
            </a:r>
          </a:p>
          <a:p>
            <a:endParaRPr lang="en-US" sz="2300" dirty="0"/>
          </a:p>
        </p:txBody>
      </p:sp>
    </p:spTree>
    <p:extLst>
      <p:ext uri="{BB962C8B-B14F-4D97-AF65-F5344CB8AC3E}">
        <p14:creationId xmlns:p14="http://schemas.microsoft.com/office/powerpoint/2010/main" val="862309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wipe(up)">
                                      <p:cBhvr>
                                        <p:cTn id="15" dur="500"/>
                                        <p:tgtEl>
                                          <p:spTgt spid="14"/>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13"/>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10"/>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11"/>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6" grpId="0"/>
    </p:bldLst>
  </p:timing>
</p:sld>
</file>

<file path=ppt/theme/theme1.xml><?xml version="1.0" encoding="utf-8"?>
<a:theme xmlns:a="http://schemas.openxmlformats.org/drawingml/2006/main" name="Office Theme">
  <a:themeElements>
    <a:clrScheme name="Jay">
      <a:dk1>
        <a:srgbClr val="212121"/>
      </a:dk1>
      <a:lt1>
        <a:sysClr val="window" lastClr="FFFFFF"/>
      </a:lt1>
      <a:dk2>
        <a:srgbClr val="1D6FA9"/>
      </a:dk2>
      <a:lt2>
        <a:srgbClr val="FFFFFF"/>
      </a:lt2>
      <a:accent1>
        <a:srgbClr val="909090"/>
      </a:accent1>
      <a:accent2>
        <a:srgbClr val="00BBD3"/>
      </a:accent2>
      <a:accent3>
        <a:srgbClr val="8BC145"/>
      </a:accent3>
      <a:accent4>
        <a:srgbClr val="1D9A78"/>
      </a:accent4>
      <a:accent5>
        <a:srgbClr val="F19D19"/>
      </a:accent5>
      <a:accent6>
        <a:srgbClr val="B84742"/>
      </a:accent6>
      <a:hlink>
        <a:srgbClr val="70AD47"/>
      </a:hlink>
      <a:folHlink>
        <a:srgbClr val="ED7D31"/>
      </a:folHlink>
    </a:clrScheme>
    <a:fontScheme name="Custom 1">
      <a:majorFont>
        <a:latin typeface="Roboto Condensed"/>
        <a:ea typeface=""/>
        <a:cs typeface=""/>
      </a:majorFont>
      <a:minorFont>
        <a:latin typeface="Roboto Condense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3824</TotalTime>
  <Words>4633</Words>
  <Application>Microsoft Office PowerPoint</Application>
  <PresentationFormat>Widescreen</PresentationFormat>
  <Paragraphs>516</Paragraphs>
  <Slides>43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43</vt:i4>
      </vt:variant>
    </vt:vector>
  </HeadingPairs>
  <TitlesOfParts>
    <vt:vector size="50" baseType="lpstr">
      <vt:lpstr>Calibri</vt:lpstr>
      <vt:lpstr>Roboto Condensed Light</vt:lpstr>
      <vt:lpstr>Arial</vt:lpstr>
      <vt:lpstr>Wingdings 3</vt:lpstr>
      <vt:lpstr>Roboto Condensed</vt:lpstr>
      <vt:lpstr>Wingdings</vt:lpstr>
      <vt:lpstr>Office Theme</vt:lpstr>
      <vt:lpstr>PowerPoint Presentation</vt:lpstr>
      <vt:lpstr>Software Quality</vt:lpstr>
      <vt:lpstr>Software Documentation</vt:lpstr>
      <vt:lpstr>Software Documentation Cont.</vt:lpstr>
      <vt:lpstr>Software Testing</vt:lpstr>
      <vt:lpstr>Who Test the Software</vt:lpstr>
      <vt:lpstr>When to Test the Software?</vt:lpstr>
      <vt:lpstr>Verification &amp; Validation</vt:lpstr>
      <vt:lpstr>Software Testing Strategy</vt:lpstr>
      <vt:lpstr>Software Testing Strategy Cont.</vt:lpstr>
      <vt:lpstr>Unit Testing</vt:lpstr>
      <vt:lpstr>Diver &amp; Stub (Unit Testing)</vt:lpstr>
      <vt:lpstr>Diver &amp; Stub (Unit Testing) Cont.</vt:lpstr>
      <vt:lpstr>Integration Testing</vt:lpstr>
      <vt:lpstr>Regression Testing</vt:lpstr>
      <vt:lpstr>Smoke Testing</vt:lpstr>
      <vt:lpstr>Validation Testing</vt:lpstr>
      <vt:lpstr>Validation Testing – Alpha &amp; Beta Test</vt:lpstr>
      <vt:lpstr>System Testing</vt:lpstr>
      <vt:lpstr>Types of System Testing</vt:lpstr>
      <vt:lpstr>Types of System Testing Cont.</vt:lpstr>
      <vt:lpstr>Types of System Testing Cont.</vt:lpstr>
      <vt:lpstr>Acceptance Testing</vt:lpstr>
      <vt:lpstr>Views of Test Objects</vt:lpstr>
      <vt:lpstr>Black Box Testing</vt:lpstr>
      <vt:lpstr>Black Box Testing Cont.</vt:lpstr>
      <vt:lpstr>Black Box Testing Cont.</vt:lpstr>
      <vt:lpstr>Equivalence Partitioning (Black Box Testing)</vt:lpstr>
      <vt:lpstr>Equivalence Partitioning (Black Box Testing) Cont.</vt:lpstr>
      <vt:lpstr>Boundary Value Analysis (BVA) (Black Box Testing)</vt:lpstr>
      <vt:lpstr>Boundary Value Analysis (BVA) (Black Box Testing)</vt:lpstr>
      <vt:lpstr>Boundary Value Analysis (BVA) (Black Box Testing) Cont.</vt:lpstr>
      <vt:lpstr>White Box Testing</vt:lpstr>
      <vt:lpstr>White Box Testing Cont.</vt:lpstr>
      <vt:lpstr>White-box  testing strategies</vt:lpstr>
      <vt:lpstr>White-box  testing strategies Cont.</vt:lpstr>
      <vt:lpstr>White-box  testing strategies Cont.</vt:lpstr>
      <vt:lpstr>White-box  testing strategies Cont.</vt:lpstr>
      <vt:lpstr>Grey Box Testing</vt:lpstr>
      <vt:lpstr>Testing Object Oriented Applications</vt:lpstr>
      <vt:lpstr>Integration Testing in the OO Context</vt:lpstr>
      <vt:lpstr>Validation Testing in an OO Context</vt:lpstr>
      <vt:lpstr>Performance Testing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Mr. C. Ravi Kishore Reddy</cp:lastModifiedBy>
  <cp:revision>4208</cp:revision>
  <dcterms:created xsi:type="dcterms:W3CDTF">2020-05-01T05:09:15Z</dcterms:created>
  <dcterms:modified xsi:type="dcterms:W3CDTF">2024-01-19T06:36:58Z</dcterms:modified>
</cp:coreProperties>
</file>