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438" r:id="rId2"/>
    <p:sldId id="439" r:id="rId3"/>
    <p:sldId id="483" r:id="rId4"/>
    <p:sldId id="557" r:id="rId5"/>
    <p:sldId id="561" r:id="rId6"/>
    <p:sldId id="562" r:id="rId7"/>
    <p:sldId id="563" r:id="rId8"/>
    <p:sldId id="564" r:id="rId9"/>
    <p:sldId id="560" r:id="rId10"/>
    <p:sldId id="565" r:id="rId11"/>
    <p:sldId id="566" r:id="rId12"/>
    <p:sldId id="568" r:id="rId13"/>
    <p:sldId id="567" r:id="rId14"/>
    <p:sldId id="569" r:id="rId15"/>
    <p:sldId id="570" r:id="rId16"/>
    <p:sldId id="571" r:id="rId17"/>
    <p:sldId id="572" r:id="rId18"/>
    <p:sldId id="573" r:id="rId19"/>
  </p:sldIdLst>
  <p:sldSz cx="12192000" cy="6858000"/>
  <p:notesSz cx="6858000" cy="9144000"/>
  <p:embeddedFontLs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Wingdings 2" pitchFamily="2" charset="2"/>
      <p:regular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6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6.fntdata" /><Relationship Id="rId3" Type="http://schemas.openxmlformats.org/officeDocument/2006/relationships/slide" Target="slides/slide2.xml" /><Relationship Id="rId21" Type="http://schemas.openxmlformats.org/officeDocument/2006/relationships/font" Target="fonts/font1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4.fntdata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3.fntdata" /><Relationship Id="rId28" Type="http://schemas.openxmlformats.org/officeDocument/2006/relationships/font" Target="fonts/font8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2.fntdata" /><Relationship Id="rId27" Type="http://schemas.openxmlformats.org/officeDocument/2006/relationships/font" Target="fonts/font7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openxmlformats.org/officeDocument/2006/relationships/image" Target="../media/image7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jpeg" 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jpeg" 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 /><Relationship Id="rId13" Type="http://schemas.openxmlformats.org/officeDocument/2006/relationships/image" Target="../media/image16.png" /><Relationship Id="rId3" Type="http://schemas.openxmlformats.org/officeDocument/2006/relationships/image" Target="../media/image2.png" /><Relationship Id="rId7" Type="http://schemas.microsoft.com/office/2007/relationships/hdphoto" Target="../media/hdphoto1.wdp" /><Relationship Id="rId12" Type="http://schemas.openxmlformats.org/officeDocument/2006/relationships/image" Target="../media/image15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11" Type="http://schemas.openxmlformats.org/officeDocument/2006/relationships/image" Target="../media/image14.png" /><Relationship Id="rId5" Type="http://schemas.openxmlformats.org/officeDocument/2006/relationships/image" Target="../media/image5.png" /><Relationship Id="rId15" Type="http://schemas.microsoft.com/office/2007/relationships/hdphoto" Target="../media/hdphoto3.wdp" /><Relationship Id="rId10" Type="http://schemas.openxmlformats.org/officeDocument/2006/relationships/image" Target="../media/image13.png" /><Relationship Id="rId4" Type="http://schemas.openxmlformats.org/officeDocument/2006/relationships/image" Target="../media/image4.png" /><Relationship Id="rId9" Type="http://schemas.openxmlformats.org/officeDocument/2006/relationships/image" Target="../media/image8.jpeg" /><Relationship Id="rId14" Type="http://schemas.openxmlformats.org/officeDocument/2006/relationships/image" Target="../media/image17.png" 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image" Target="../media/image2.png" /><Relationship Id="rId7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microsoft.com/office/2007/relationships/hdphoto" Target="../media/hdphoto1.wdp" /><Relationship Id="rId5" Type="http://schemas.openxmlformats.org/officeDocument/2006/relationships/image" Target="../media/image6.png" /><Relationship Id="rId10" Type="http://schemas.openxmlformats.org/officeDocument/2006/relationships/image" Target="../media/image8.jpeg" /><Relationship Id="rId4" Type="http://schemas.openxmlformats.org/officeDocument/2006/relationships/image" Target="../media/image11.png" /><Relationship Id="rId9" Type="http://schemas.openxmlformats.org/officeDocument/2006/relationships/image" Target="../media/image12.jpeg" 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8.jpeg" /><Relationship Id="rId4" Type="http://schemas.openxmlformats.org/officeDocument/2006/relationships/image" Target="../media/image3.png" /><Relationship Id="rId9" Type="http://schemas.microsoft.com/office/2007/relationships/hdphoto" Target="../media/hdphoto1.wdp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2.wdp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20383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686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C:\Users\admin\Desktop\Software Engineering\QA\Icon-QA-2.png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22" y="1874515"/>
            <a:ext cx="1480724" cy="14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38" y="4251850"/>
            <a:ext cx="1116252" cy="11162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45" y="3099175"/>
            <a:ext cx="1037878" cy="12039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515" y="1766836"/>
            <a:ext cx="2294480" cy="12763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962" y="3147118"/>
            <a:ext cx="1335669" cy="9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710075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7 – Quality Assurance &amp;  Management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1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81756" y="20384"/>
            <a:ext cx="4646358" cy="734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Software Engineering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br>
              <a:rPr lang="en-US" dirty="0"/>
            </a:br>
            <a:r>
              <a:rPr lang="en-US" sz="5400" dirty="0"/>
              <a:t>Quality Assurance &amp;  Management</a:t>
            </a:r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Reliability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949" y="834963"/>
            <a:ext cx="56605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Software </a:t>
            </a:r>
            <a:r>
              <a:rPr lang="en-US" sz="2100" b="1" dirty="0">
                <a:solidFill>
                  <a:srgbClr val="C00000"/>
                </a:solidFill>
              </a:rPr>
              <a:t>reliability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defined </a:t>
            </a:r>
            <a:r>
              <a:rPr lang="en-US" sz="2100" b="1" dirty="0">
                <a:solidFill>
                  <a:srgbClr val="C00000"/>
                </a:solidFill>
              </a:rPr>
              <a:t>in statistical terms</a:t>
            </a:r>
            <a:r>
              <a:rPr lang="en-US" sz="2100" dirty="0"/>
              <a:t> as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07949" y="1382433"/>
            <a:ext cx="5486401" cy="1243098"/>
          </a:xfrm>
          <a:prstGeom prst="wedgeRoundRectCallout">
            <a:avLst>
              <a:gd name="adj1" fmla="val -20318"/>
              <a:gd name="adj2" fmla="val -63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probability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failure-free operation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rgbClr val="C00000"/>
                </a:solidFill>
              </a:rPr>
              <a:t>computer program </a:t>
            </a:r>
            <a:r>
              <a:rPr lang="en-US" sz="2400" dirty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specified environment </a:t>
            </a:r>
            <a:r>
              <a:rPr lang="en-US" sz="2400" dirty="0"/>
              <a:t>for a </a:t>
            </a:r>
            <a:r>
              <a:rPr lang="en-US" sz="2400" b="1" dirty="0">
                <a:solidFill>
                  <a:srgbClr val="C00000"/>
                </a:solidFill>
              </a:rPr>
              <a:t>specified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9" y="2793158"/>
            <a:ext cx="5486401" cy="7386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A simple </a:t>
            </a:r>
            <a:r>
              <a:rPr lang="en-US" sz="2100" b="1" dirty="0">
                <a:solidFill>
                  <a:srgbClr val="C00000"/>
                </a:solidFill>
              </a:rPr>
              <a:t>measure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</a:t>
            </a:r>
            <a:r>
              <a:rPr lang="en-US" sz="2100" b="1" dirty="0">
                <a:solidFill>
                  <a:srgbClr val="C00000"/>
                </a:solidFill>
              </a:rPr>
              <a:t>reliability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</a:t>
            </a:r>
            <a:r>
              <a:rPr lang="en-US" sz="2100" b="1" dirty="0"/>
              <a:t>meantime-between-failure</a:t>
            </a:r>
            <a:r>
              <a:rPr lang="en-US" sz="2100" dirty="0"/>
              <a:t> (MTBF):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1" y="3628729"/>
            <a:ext cx="4642783" cy="21034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6005" y="5771026"/>
            <a:ext cx="5486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MTBF = MTTF + MTTR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004" y="6205797"/>
            <a:ext cx="5486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MTTF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mean-time-to-failure, </a:t>
            </a:r>
            <a:r>
              <a:rPr lang="en-US" b="1" dirty="0">
                <a:solidFill>
                  <a:srgbClr val="C00000"/>
                </a:solidFill>
              </a:rPr>
              <a:t>MTTR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mean-time-to-repair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346" y="-12944"/>
            <a:ext cx="1237651" cy="7370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787570" y="709752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8520" y="724146"/>
            <a:ext cx="64234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Measures of Reliability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806621" y="1216748"/>
            <a:ext cx="6238276" cy="5334000"/>
          </a:xfrm>
        </p:spPr>
        <p:txBody>
          <a:bodyPr/>
          <a:lstStyle/>
          <a:p>
            <a:r>
              <a:rPr lang="en-US" dirty="0"/>
              <a:t>Many researchers </a:t>
            </a:r>
            <a:r>
              <a:rPr lang="en-US" b="1" dirty="0">
                <a:solidFill>
                  <a:srgbClr val="C00000"/>
                </a:solidFill>
              </a:rPr>
              <a:t>argue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MTBF</a:t>
            </a:r>
            <a:r>
              <a:rPr lang="en-US" dirty="0"/>
              <a:t> is a far more useful measure than other quality-related software metrics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end user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concerned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not with </a:t>
            </a:r>
            <a:r>
              <a:rPr lang="en-US" dirty="0"/>
              <a:t>the total </a:t>
            </a:r>
            <a:r>
              <a:rPr lang="en-US" b="1" dirty="0">
                <a:solidFill>
                  <a:srgbClr val="C00000"/>
                </a:solidFill>
              </a:rPr>
              <a:t>defect count</a:t>
            </a:r>
            <a:endParaRPr lang="en-US" dirty="0"/>
          </a:p>
          <a:p>
            <a:r>
              <a:rPr lang="en-US" dirty="0"/>
              <a:t>Because </a:t>
            </a:r>
            <a:r>
              <a:rPr lang="en-US" b="1" dirty="0">
                <a:solidFill>
                  <a:srgbClr val="C00000"/>
                </a:solidFill>
              </a:rPr>
              <a:t>each defect </a:t>
            </a:r>
            <a:r>
              <a:rPr lang="en-US" dirty="0"/>
              <a:t>contained within a program </a:t>
            </a:r>
            <a:r>
              <a:rPr lang="en-US" b="1" dirty="0">
                <a:solidFill>
                  <a:srgbClr val="C00000"/>
                </a:solidFill>
              </a:rPr>
              <a:t>does not </a:t>
            </a:r>
            <a:r>
              <a:rPr lang="en-US" dirty="0"/>
              <a:t>have the </a:t>
            </a:r>
            <a:r>
              <a:rPr lang="en-US" b="1" dirty="0">
                <a:solidFill>
                  <a:srgbClr val="C00000"/>
                </a:solidFill>
              </a:rPr>
              <a:t>same failure rate</a:t>
            </a:r>
            <a:r>
              <a:rPr lang="en-US" dirty="0"/>
              <a:t>, the total defect count provides little indication of the reliability of a system</a:t>
            </a:r>
          </a:p>
          <a:p>
            <a:r>
              <a:rPr lang="en-US" dirty="0"/>
              <a:t>An alternative measure of reliability is </a:t>
            </a:r>
            <a:r>
              <a:rPr lang="en-US" b="1" dirty="0">
                <a:solidFill>
                  <a:srgbClr val="C00000"/>
                </a:solidFill>
              </a:rPr>
              <a:t>failures-in-time (FIT) </a:t>
            </a:r>
          </a:p>
          <a:p>
            <a:pPr lvl="1"/>
            <a:r>
              <a:rPr lang="en-US" dirty="0"/>
              <a:t>a statistical measure of </a:t>
            </a:r>
            <a:r>
              <a:rPr lang="en-US" b="1" dirty="0">
                <a:solidFill>
                  <a:srgbClr val="C00000"/>
                </a:solidFill>
              </a:rPr>
              <a:t>how many failures </a:t>
            </a:r>
            <a:r>
              <a:rPr lang="en-US" dirty="0"/>
              <a:t>a component will have </a:t>
            </a:r>
            <a:r>
              <a:rPr lang="en-US" b="1" dirty="0">
                <a:solidFill>
                  <a:srgbClr val="C00000"/>
                </a:solidFill>
              </a:rPr>
              <a:t>over one billion hours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Safety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96700" cy="5334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Software safety </a:t>
            </a:r>
            <a:r>
              <a:rPr lang="en-US" dirty="0"/>
              <a:t>is a software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assurance </a:t>
            </a:r>
            <a:r>
              <a:rPr lang="en-US" b="1" dirty="0">
                <a:solidFill>
                  <a:srgbClr val="C00000"/>
                </a:solidFill>
              </a:rPr>
              <a:t>activity </a:t>
            </a:r>
          </a:p>
          <a:p>
            <a:pPr lvl="1"/>
            <a:r>
              <a:rPr lang="en-US" dirty="0"/>
              <a:t>that </a:t>
            </a:r>
            <a:r>
              <a:rPr lang="en-US" b="1" dirty="0"/>
              <a:t>focuses</a:t>
            </a:r>
            <a:r>
              <a:rPr lang="en-US" dirty="0"/>
              <a:t> on the </a:t>
            </a:r>
            <a:r>
              <a:rPr lang="en-US" b="1" dirty="0">
                <a:solidFill>
                  <a:srgbClr val="C00000"/>
                </a:solidFill>
              </a:rPr>
              <a:t>identification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assessment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potential </a:t>
            </a:r>
            <a:r>
              <a:rPr lang="en-US" b="1" dirty="0">
                <a:solidFill>
                  <a:srgbClr val="C00000"/>
                </a:solidFill>
              </a:rPr>
              <a:t>hazards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may </a:t>
            </a:r>
            <a:r>
              <a:rPr lang="en-US" b="1" dirty="0">
                <a:solidFill>
                  <a:srgbClr val="C00000"/>
                </a:solidFill>
              </a:rPr>
              <a:t>affect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negatively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entire </a:t>
            </a:r>
            <a:r>
              <a:rPr lang="en-US" b="1" dirty="0">
                <a:solidFill>
                  <a:srgbClr val="C00000"/>
                </a:solidFill>
              </a:rPr>
              <a:t>system to fail</a:t>
            </a:r>
            <a:endParaRPr lang="en-US" dirty="0"/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hazards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rgbClr val="C00000"/>
                </a:solidFill>
              </a:rPr>
              <a:t>identified early </a:t>
            </a:r>
            <a:r>
              <a:rPr lang="en-US" dirty="0"/>
              <a:t>in the software process, </a:t>
            </a:r>
          </a:p>
          <a:p>
            <a:pPr lvl="1"/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design features </a:t>
            </a:r>
            <a:r>
              <a:rPr lang="en-US" dirty="0"/>
              <a:t>can be </a:t>
            </a:r>
            <a:r>
              <a:rPr lang="en-US" b="1" dirty="0"/>
              <a:t>specified </a:t>
            </a:r>
            <a:r>
              <a:rPr lang="en-US" dirty="0"/>
              <a:t>that will either </a:t>
            </a:r>
            <a:r>
              <a:rPr lang="en-US" dirty="0">
                <a:solidFill>
                  <a:srgbClr val="C00000"/>
                </a:solidFill>
              </a:rPr>
              <a:t>eliminate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control</a:t>
            </a:r>
            <a:r>
              <a:rPr lang="en-US" dirty="0"/>
              <a:t> potential </a:t>
            </a:r>
            <a:r>
              <a:rPr lang="en-US" dirty="0">
                <a:solidFill>
                  <a:srgbClr val="C00000"/>
                </a:solidFill>
              </a:rPr>
              <a:t>hazards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modelling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analysis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process is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/>
              <a:t>part of </a:t>
            </a:r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safety</a:t>
            </a:r>
          </a:p>
          <a:p>
            <a:r>
              <a:rPr lang="en-US" dirty="0"/>
              <a:t>Initially, </a:t>
            </a:r>
            <a:r>
              <a:rPr lang="en-US" b="1" dirty="0">
                <a:solidFill>
                  <a:srgbClr val="C00000"/>
                </a:solidFill>
              </a:rPr>
              <a:t>hazards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identified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categorized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criticality and risk</a:t>
            </a:r>
          </a:p>
          <a:p>
            <a:r>
              <a:rPr lang="en-US" dirty="0"/>
              <a:t>Although software </a:t>
            </a:r>
            <a:r>
              <a:rPr lang="en-US" b="1" dirty="0">
                <a:solidFill>
                  <a:srgbClr val="C00000"/>
                </a:solidFill>
              </a:rPr>
              <a:t>reliability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software </a:t>
            </a:r>
            <a:r>
              <a:rPr lang="en-US" b="1" dirty="0">
                <a:solidFill>
                  <a:srgbClr val="C00000"/>
                </a:solidFill>
              </a:rPr>
              <a:t>safety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/>
              <a:t>closely related</a:t>
            </a:r>
            <a:r>
              <a:rPr lang="en-US" dirty="0"/>
              <a:t> to one another, it is important to understand the subtle difference between them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reliability</a:t>
            </a:r>
            <a:r>
              <a:rPr lang="en-US" dirty="0"/>
              <a:t> uses </a:t>
            </a:r>
            <a:r>
              <a:rPr lang="en-US" b="1" dirty="0"/>
              <a:t>statistical analysis </a:t>
            </a:r>
            <a:r>
              <a:rPr lang="en-US" dirty="0"/>
              <a:t>to determine the </a:t>
            </a:r>
            <a:r>
              <a:rPr lang="en-US" b="1" dirty="0">
                <a:solidFill>
                  <a:srgbClr val="C00000"/>
                </a:solidFill>
              </a:rPr>
              <a:t>likelihood that a software failure will occur</a:t>
            </a:r>
            <a:endParaRPr lang="en-US" dirty="0"/>
          </a:p>
          <a:p>
            <a:pPr lvl="1"/>
            <a:r>
              <a:rPr lang="en-US" dirty="0"/>
              <a:t>However, the </a:t>
            </a:r>
            <a:r>
              <a:rPr lang="en-US" b="1" dirty="0">
                <a:solidFill>
                  <a:srgbClr val="C00000"/>
                </a:solidFill>
              </a:rPr>
              <a:t>occurrence of a failure </a:t>
            </a:r>
            <a:r>
              <a:rPr lang="en-US" dirty="0"/>
              <a:t>does </a:t>
            </a:r>
            <a:r>
              <a:rPr lang="en-US" b="1" dirty="0">
                <a:solidFill>
                  <a:srgbClr val="C00000"/>
                </a:solidFill>
              </a:rPr>
              <a:t>not necessarily</a:t>
            </a:r>
            <a:r>
              <a:rPr lang="en-US" dirty="0"/>
              <a:t> result </a:t>
            </a:r>
            <a:r>
              <a:rPr lang="en-US" b="1" dirty="0">
                <a:solidFill>
                  <a:srgbClr val="C00000"/>
                </a:solidFill>
              </a:rPr>
              <a:t>in a hazard </a:t>
            </a:r>
            <a:r>
              <a:rPr lang="en-US" dirty="0"/>
              <a:t>or accident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safety</a:t>
            </a:r>
            <a:r>
              <a:rPr lang="en-US" dirty="0"/>
              <a:t> examines </a:t>
            </a:r>
            <a:r>
              <a:rPr lang="en-US" b="1" dirty="0">
                <a:solidFill>
                  <a:srgbClr val="C00000"/>
                </a:solidFill>
              </a:rPr>
              <a:t>the ways </a:t>
            </a:r>
            <a:r>
              <a:rPr lang="en-US" dirty="0"/>
              <a:t>in which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lead to an accident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13" y="1"/>
            <a:ext cx="1155088" cy="11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The quality standards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147176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324058" y="918134"/>
            <a:ext cx="7670717" cy="5334000"/>
          </a:xfrm>
        </p:spPr>
        <p:txBody>
          <a:bodyPr/>
          <a:lstStyle/>
          <a:p>
            <a:r>
              <a:rPr lang="en-US" dirty="0"/>
              <a:t>In order to </a:t>
            </a:r>
            <a:r>
              <a:rPr lang="en-US" b="1" dirty="0">
                <a:solidFill>
                  <a:srgbClr val="C00000"/>
                </a:solidFill>
              </a:rPr>
              <a:t>bring quality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service</a:t>
            </a:r>
            <a:r>
              <a:rPr lang="en-US" dirty="0"/>
              <a:t>, many organizations are </a:t>
            </a:r>
            <a:r>
              <a:rPr lang="en-US" b="1" dirty="0">
                <a:solidFill>
                  <a:srgbClr val="C00000"/>
                </a:solidFill>
              </a:rPr>
              <a:t>adopting Quality Assurance System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ISO standards </a:t>
            </a:r>
            <a:r>
              <a:rPr lang="en-US" dirty="0"/>
              <a:t>are </a:t>
            </a:r>
            <a:r>
              <a:rPr lang="en-US" b="1" dirty="0"/>
              <a:t>issued by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International Organization for Standardization (ISO) </a:t>
            </a:r>
            <a:r>
              <a:rPr lang="en-US" dirty="0"/>
              <a:t>in </a:t>
            </a:r>
            <a:r>
              <a:rPr lang="en-US" b="1" dirty="0"/>
              <a:t>Switzerland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Proper documentation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an important part </a:t>
            </a:r>
            <a:r>
              <a:rPr lang="en-US" dirty="0"/>
              <a:t>of an ISO 9001 Quality Management System.</a:t>
            </a:r>
          </a:p>
          <a:p>
            <a:r>
              <a:rPr lang="en-US" b="1" dirty="0">
                <a:solidFill>
                  <a:srgbClr val="C00000"/>
                </a:solidFill>
              </a:rPr>
              <a:t>ISO 9001</a:t>
            </a:r>
            <a:r>
              <a:rPr lang="en-US" dirty="0"/>
              <a:t> is the </a:t>
            </a:r>
            <a:r>
              <a:rPr lang="en-US" b="1" dirty="0">
                <a:solidFill>
                  <a:srgbClr val="C00000"/>
                </a:solidFill>
              </a:rPr>
              <a:t>quality assurance standard</a:t>
            </a:r>
            <a:r>
              <a:rPr lang="en-US" dirty="0"/>
              <a:t> that </a:t>
            </a:r>
            <a:r>
              <a:rPr lang="en-US" b="1" dirty="0">
                <a:solidFill>
                  <a:srgbClr val="C00000"/>
                </a:solidFill>
              </a:rPr>
              <a:t>applies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software engineering</a:t>
            </a:r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includes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must be present </a:t>
            </a:r>
            <a:r>
              <a:rPr lang="en-US" dirty="0"/>
              <a:t>for an effective quality assurance system</a:t>
            </a:r>
          </a:p>
          <a:p>
            <a:r>
              <a:rPr lang="en-US" dirty="0"/>
              <a:t>ISO 9001 standard is </a:t>
            </a:r>
            <a:r>
              <a:rPr lang="en-US" b="1" dirty="0">
                <a:solidFill>
                  <a:srgbClr val="C00000"/>
                </a:solidFill>
              </a:rPr>
              <a:t>applicable to all engineering discipline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068" y="942033"/>
            <a:ext cx="36279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ISO 9000 and 9001</a:t>
            </a:r>
          </a:p>
          <a:p>
            <a:pPr algn="ctr"/>
            <a:r>
              <a:rPr lang="en-US" sz="3600" dirty="0"/>
              <a:t>Six Sigma</a:t>
            </a:r>
          </a:p>
          <a:p>
            <a:pPr algn="ctr"/>
            <a:r>
              <a:rPr lang="en-US" sz="3600" dirty="0"/>
              <a:t>CMM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91" y="4323760"/>
            <a:ext cx="1197870" cy="13895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89" y="2886850"/>
            <a:ext cx="2510687" cy="1396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4059" y="73985"/>
            <a:ext cx="178766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ISO 9001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23" y="5342815"/>
            <a:ext cx="1116252" cy="11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9001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491" y="990600"/>
            <a:ext cx="1182521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requirements described by ISO 9001:2000 </a:t>
            </a:r>
            <a:r>
              <a:rPr lang="en-US" sz="2400" dirty="0"/>
              <a:t>address topics such 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492" y="1684582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100" dirty="0"/>
              <a:t>Management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684582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Quality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489" y="4562712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Contract 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491" y="2163726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Design Control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2163726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489" y="5050038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Data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6490" y="2642870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Product Identification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2642870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Traceability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69608" y="4559446"/>
            <a:ext cx="2602592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Process 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491" y="3122014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Inspection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1400" y="3122014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Testing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69608" y="5038590"/>
            <a:ext cx="2602592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Preventive Action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91" y="3601158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Control of Quality Records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601158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Internal Quality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6488" y="5521000"/>
            <a:ext cx="6005711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Audits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6491" y="4080302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Training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4080302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Servicing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82741" y="1689046"/>
            <a:ext cx="570386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order for a </a:t>
            </a:r>
            <a:r>
              <a:rPr lang="en-US" sz="2400" b="1" dirty="0">
                <a:solidFill>
                  <a:srgbClr val="C00000"/>
                </a:solidFill>
              </a:rPr>
              <a:t>software organization </a:t>
            </a:r>
            <a:r>
              <a:rPr lang="en-US" sz="2400" dirty="0"/>
              <a:t>to become </a:t>
            </a:r>
            <a:r>
              <a:rPr lang="en-US" sz="2400" b="1" dirty="0">
                <a:solidFill>
                  <a:srgbClr val="C00000"/>
                </a:solidFill>
              </a:rPr>
              <a:t>registered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to ISO 9001:2000</a:t>
            </a:r>
            <a:r>
              <a:rPr lang="en-US" sz="2400" dirty="0"/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1811" y="2803313"/>
            <a:ext cx="5430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1. </a:t>
            </a:r>
            <a:r>
              <a:rPr lang="en-US" sz="2400" dirty="0"/>
              <a:t>It must </a:t>
            </a:r>
            <a:r>
              <a:rPr lang="en-US" sz="2400" b="1" dirty="0">
                <a:solidFill>
                  <a:srgbClr val="C00000"/>
                </a:solidFill>
              </a:rPr>
              <a:t>establish policies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procedures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address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each of the    </a:t>
            </a:r>
            <a:r>
              <a:rPr lang="en-US" sz="2400" b="1" dirty="0">
                <a:solidFill>
                  <a:srgbClr val="C00000"/>
                </a:solidFill>
              </a:rPr>
              <a:t>requirements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just </a:t>
            </a:r>
            <a:r>
              <a:rPr lang="en-US" sz="2400" b="1" dirty="0">
                <a:solidFill>
                  <a:srgbClr val="C00000"/>
                </a:solidFill>
              </a:rPr>
              <a:t>noted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47029" y="4176143"/>
            <a:ext cx="5539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2.  </a:t>
            </a:r>
            <a:r>
              <a:rPr lang="en-US" sz="2400" b="1" dirty="0">
                <a:solidFill>
                  <a:srgbClr val="C00000"/>
                </a:solidFill>
              </a:rPr>
              <a:t>Able to demonstrate </a:t>
            </a:r>
            <a:r>
              <a:rPr lang="en-US" sz="2400" dirty="0"/>
              <a:t>that these </a:t>
            </a:r>
            <a:r>
              <a:rPr lang="en-US" sz="2400" b="1" dirty="0">
                <a:solidFill>
                  <a:srgbClr val="C00000"/>
                </a:solidFill>
              </a:rPr>
              <a:t>policies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procedures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 being </a:t>
            </a:r>
            <a:r>
              <a:rPr lang="en-US" sz="2400" b="1" dirty="0">
                <a:solidFill>
                  <a:srgbClr val="C00000"/>
                </a:solidFill>
              </a:rPr>
              <a:t>followed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468429" y="4082309"/>
            <a:ext cx="5346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66" y="5378372"/>
            <a:ext cx="1116252" cy="11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31" y="863444"/>
            <a:ext cx="5995681" cy="5590565"/>
          </a:xfrm>
        </p:spPr>
        <p:txBody>
          <a:bodyPr/>
          <a:lstStyle/>
          <a:p>
            <a:r>
              <a:rPr lang="en-US" dirty="0"/>
              <a:t>Six sigma is “</a:t>
            </a:r>
            <a:r>
              <a:rPr lang="en-US" b="1" dirty="0">
                <a:solidFill>
                  <a:srgbClr val="C00000"/>
                </a:solidFill>
              </a:rPr>
              <a:t>A generic quantitative approach to improvement that applies to any process</a:t>
            </a:r>
            <a:r>
              <a:rPr lang="en-US" dirty="0"/>
              <a:t>”</a:t>
            </a:r>
          </a:p>
          <a:p>
            <a:r>
              <a:rPr lang="en-US" b="1" dirty="0">
                <a:solidFill>
                  <a:srgbClr val="C00000"/>
                </a:solidFill>
              </a:rPr>
              <a:t>Six Sigma </a:t>
            </a:r>
            <a:r>
              <a:rPr lang="en-US" dirty="0"/>
              <a:t>is a disciplined, </a:t>
            </a:r>
            <a:r>
              <a:rPr lang="en-US" b="1" dirty="0">
                <a:solidFill>
                  <a:srgbClr val="C00000"/>
                </a:solidFill>
              </a:rPr>
              <a:t>data-driven approach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methodology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eliminating defects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any process </a:t>
            </a:r>
            <a:r>
              <a:rPr lang="en-US" dirty="0"/>
              <a:t>- from manufacturing to transactional and from product to service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achieve six sigma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</a:t>
            </a:r>
            <a:r>
              <a:rPr lang="en-US" b="1" dirty="0">
                <a:solidFill>
                  <a:srgbClr val="C00000"/>
                </a:solidFill>
              </a:rPr>
              <a:t>not produce more than 3.4 defects per million opportunities</a:t>
            </a:r>
            <a:endParaRPr lang="en-US" dirty="0"/>
          </a:p>
          <a:p>
            <a:pPr lvl="1"/>
            <a:r>
              <a:rPr lang="en-US" b="1" dirty="0"/>
              <a:t>4 Sigma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6210 </a:t>
            </a:r>
            <a:r>
              <a:rPr lang="en-US" dirty="0"/>
              <a:t>defects per million opportunities</a:t>
            </a:r>
          </a:p>
          <a:p>
            <a:pPr lvl="1"/>
            <a:r>
              <a:rPr lang="en-US" b="1" dirty="0"/>
              <a:t>5 Sigma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230</a:t>
            </a:r>
            <a:r>
              <a:rPr lang="en-US" dirty="0"/>
              <a:t> defects per million opportunities</a:t>
            </a:r>
          </a:p>
          <a:p>
            <a:r>
              <a:rPr lang="en-US" dirty="0"/>
              <a:t>Six sigma have two methodologies.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DMAIC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(Define, Measure, Analyze, Improve, Control)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DMADV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(Define, Measure, Analyze, Design, Verify)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0281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102813" y="711201"/>
            <a:ext cx="608918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DMAIC  - Six Sigma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4013" y="1249412"/>
            <a:ext cx="5792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Define: </a:t>
            </a:r>
            <a:r>
              <a:rPr lang="en-US" sz="2100" dirty="0">
                <a:solidFill>
                  <a:srgbClr val="C00000"/>
                </a:solidFill>
              </a:rPr>
              <a:t>Define the problem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C00000"/>
                </a:solidFill>
              </a:rPr>
              <a:t>process</a:t>
            </a:r>
            <a:r>
              <a:rPr lang="en-US" sz="2100" dirty="0"/>
              <a:t> to improve upon related to the customer and goals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4012" y="2178218"/>
            <a:ext cx="58936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Measure: </a:t>
            </a:r>
            <a:r>
              <a:rPr lang="en-US" sz="2100" dirty="0"/>
              <a:t>How can you </a:t>
            </a:r>
            <a:r>
              <a:rPr lang="en-US" sz="2100" dirty="0">
                <a:solidFill>
                  <a:srgbClr val="C00000"/>
                </a:solidFill>
              </a:rPr>
              <a:t>measure this process </a:t>
            </a:r>
            <a:r>
              <a:rPr lang="en-US" sz="2100" dirty="0"/>
              <a:t>in a systematic way?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4012" y="3097262"/>
            <a:ext cx="58301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Analyze: </a:t>
            </a:r>
            <a:r>
              <a:rPr lang="en-US" sz="2100" dirty="0">
                <a:solidFill>
                  <a:srgbClr val="C00000"/>
                </a:solidFill>
              </a:rPr>
              <a:t>Analyze the process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C00000"/>
                </a:solidFill>
              </a:rPr>
              <a:t>problem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identify the way </a:t>
            </a:r>
            <a:r>
              <a:rPr lang="en-US" sz="2100" dirty="0"/>
              <a:t>in which it can be </a:t>
            </a:r>
            <a:r>
              <a:rPr lang="en-US" sz="2100" dirty="0">
                <a:solidFill>
                  <a:srgbClr val="C00000"/>
                </a:solidFill>
              </a:rPr>
              <a:t>improved</a:t>
            </a:r>
            <a:r>
              <a:rPr lang="en-US" sz="2100" dirty="0"/>
              <a:t>. What are the root causes of problems within the process?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4013" y="4316462"/>
            <a:ext cx="58301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Improve:</a:t>
            </a:r>
            <a:r>
              <a:rPr lang="en-US" sz="2100" dirty="0"/>
              <a:t> Once you know the causes of the problems, present </a:t>
            </a:r>
            <a:r>
              <a:rPr lang="en-US" sz="2100" dirty="0">
                <a:solidFill>
                  <a:srgbClr val="C00000"/>
                </a:solidFill>
              </a:rPr>
              <a:t>solutions for them </a:t>
            </a:r>
            <a:r>
              <a:rPr lang="en-US" sz="2100" dirty="0"/>
              <a:t>and implement them.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4013" y="5173712"/>
            <a:ext cx="58301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Control: </a:t>
            </a:r>
            <a:r>
              <a:rPr lang="en-US" sz="2100" dirty="0"/>
              <a:t>Utilize </a:t>
            </a:r>
            <a:r>
              <a:rPr lang="en-US" sz="2100" dirty="0">
                <a:solidFill>
                  <a:srgbClr val="C00000"/>
                </a:solidFill>
              </a:rPr>
              <a:t>Statistical Process Control</a:t>
            </a:r>
            <a:r>
              <a:rPr lang="en-US" sz="2100" dirty="0"/>
              <a:t> to continuously </a:t>
            </a:r>
            <a:r>
              <a:rPr lang="en-US" sz="2100" dirty="0">
                <a:solidFill>
                  <a:srgbClr val="C00000"/>
                </a:solidFill>
              </a:rPr>
              <a:t>measure your results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ensure</a:t>
            </a:r>
            <a:r>
              <a:rPr lang="en-US" sz="2100" dirty="0"/>
              <a:t> you are </a:t>
            </a:r>
            <a:r>
              <a:rPr lang="en-US" sz="2100" dirty="0">
                <a:solidFill>
                  <a:srgbClr val="C00000"/>
                </a:solidFill>
              </a:rPr>
              <a:t>improving</a:t>
            </a:r>
            <a:endParaRPr lang="en-US" sz="2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88315" y="2087612"/>
            <a:ext cx="57893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88315" y="2982962"/>
            <a:ext cx="57893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88315" y="4221212"/>
            <a:ext cx="57893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3571" y="5097512"/>
            <a:ext cx="57541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89731" y="7250162"/>
            <a:ext cx="8648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159" y="6048"/>
            <a:ext cx="699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Several Software Packages available to assist in measuring </a:t>
            </a:r>
          </a:p>
          <a:p>
            <a:pPr algn="r"/>
            <a:r>
              <a:rPr lang="en-US" dirty="0"/>
              <a:t>yield, defects per million opportunities, etc.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4832"/>
          <a:stretch/>
        </p:blipFill>
        <p:spPr>
          <a:xfrm>
            <a:off x="11336324" y="-15796"/>
            <a:ext cx="735027" cy="8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  <p:bldP spid="9" grpId="0"/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DMADV  - Six Sigma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516" y="819933"/>
            <a:ext cx="472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Define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Measure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analyze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are similar to above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516" y="1738015"/>
            <a:ext cx="4811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Design: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Avoid root causes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defects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meet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customer </a:t>
            </a:r>
            <a:r>
              <a:rPr lang="en-US" sz="2400" b="1" dirty="0">
                <a:solidFill>
                  <a:srgbClr val="C00000"/>
                </a:solidFill>
              </a:rPr>
              <a:t>requirements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278" y="2809678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Verify: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verify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process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compare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process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C00000"/>
                </a:solidFill>
              </a:rPr>
              <a:t>standard plan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find differences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2718707"/>
            <a:ext cx="4724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4178300"/>
            <a:ext cx="4724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875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4832"/>
          <a:stretch/>
        </p:blipFill>
        <p:spPr>
          <a:xfrm>
            <a:off x="1955379" y="4308926"/>
            <a:ext cx="1270620" cy="140571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90278" y="1650930"/>
            <a:ext cx="4724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8756" y="711201"/>
            <a:ext cx="716324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Example of Six Sigma Company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1008" y="4934281"/>
            <a:ext cx="6754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</a:t>
            </a:r>
            <a:r>
              <a:rPr lang="en-US" sz="2400" b="1" dirty="0">
                <a:solidFill>
                  <a:srgbClr val="C00000"/>
                </a:solidFill>
              </a:rPr>
              <a:t>over 100 years </a:t>
            </a:r>
            <a:r>
              <a:rPr lang="en-US" sz="2400" dirty="0"/>
              <a:t>they have </a:t>
            </a:r>
            <a:r>
              <a:rPr lang="en-US" sz="2400" b="1" dirty="0">
                <a:solidFill>
                  <a:srgbClr val="C00000"/>
                </a:solidFill>
              </a:rPr>
              <a:t>delivered food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every part of the city</a:t>
            </a:r>
            <a:r>
              <a:rPr lang="en-US" sz="2400" dirty="0"/>
              <a:t>, earning them a </a:t>
            </a:r>
            <a:r>
              <a:rPr lang="en-US" sz="2400" b="1" dirty="0">
                <a:solidFill>
                  <a:srgbClr val="C00000"/>
                </a:solidFill>
              </a:rPr>
              <a:t>Six Sigma rating </a:t>
            </a:r>
            <a:r>
              <a:rPr lang="en-US" sz="2400" dirty="0"/>
              <a:t>(a Forbes rating of 99.9 % which </a:t>
            </a:r>
            <a:r>
              <a:rPr lang="en-US" sz="2400" b="1" dirty="0">
                <a:solidFill>
                  <a:srgbClr val="C00000"/>
                </a:solidFill>
              </a:rPr>
              <a:t>means one error in 6 million transactions</a:t>
            </a:r>
            <a:r>
              <a:rPr lang="en-US" sz="2400" dirty="0"/>
              <a:t>).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37" y="1235361"/>
            <a:ext cx="4968584" cy="3698046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9091748" y="108663"/>
            <a:ext cx="2989980" cy="1542267"/>
          </a:xfrm>
          <a:prstGeom prst="wedgeRoundRectCallout">
            <a:avLst>
              <a:gd name="adj1" fmla="val -26076"/>
              <a:gd name="adj2" fmla="val 1014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Mumbai's</a:t>
            </a:r>
          </a:p>
          <a:p>
            <a:pPr algn="ctr"/>
            <a:r>
              <a:rPr lang="en-US" sz="4000" b="1" dirty="0" err="1"/>
              <a:t>Dabbawalas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7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 animBg="1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(Capability Maturity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05389"/>
            <a:ext cx="11929641" cy="1647744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organization’s current state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process maturity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SEI (Software Engineering Institute) </a:t>
            </a:r>
            <a:r>
              <a:rPr lang="en-US" dirty="0"/>
              <a:t>uses an assessment that results in a </a:t>
            </a:r>
            <a:r>
              <a:rPr lang="en-US" b="1" dirty="0"/>
              <a:t>five point grading scheme</a:t>
            </a:r>
            <a:endParaRPr lang="en-US" dirty="0"/>
          </a:p>
          <a:p>
            <a:r>
              <a:rPr lang="en-US" dirty="0"/>
              <a:t>The grading scheme determines compliance with a </a:t>
            </a:r>
            <a:r>
              <a:rPr lang="en-US" b="1" dirty="0">
                <a:solidFill>
                  <a:srgbClr val="C00000"/>
                </a:solidFill>
              </a:rPr>
              <a:t>capability maturity model (CMM)</a:t>
            </a:r>
            <a:r>
              <a:rPr lang="en-US" dirty="0"/>
              <a:t> that </a:t>
            </a:r>
            <a:r>
              <a:rPr lang="en-US" b="1" dirty="0">
                <a:solidFill>
                  <a:srgbClr val="C00000"/>
                </a:solidFill>
              </a:rPr>
              <a:t>defines key activities required</a:t>
            </a:r>
            <a:r>
              <a:rPr lang="en-US" dirty="0"/>
              <a:t> at </a:t>
            </a:r>
            <a:r>
              <a:rPr lang="en-US" b="1" dirty="0">
                <a:solidFill>
                  <a:srgbClr val="C00000"/>
                </a:solidFill>
              </a:rPr>
              <a:t>different levels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process maturity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2463317"/>
            <a:ext cx="11929641" cy="430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SEI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approach establishes </a:t>
            </a:r>
            <a:r>
              <a:rPr lang="en-US" sz="2200" b="1" dirty="0">
                <a:solidFill>
                  <a:srgbClr val="C00000"/>
                </a:solidFill>
              </a:rPr>
              <a:t>five process maturity levels </a:t>
            </a:r>
            <a:r>
              <a:rPr lang="en-US" sz="2200" dirty="0"/>
              <a:t>that are defined in the following manner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178" y="2947930"/>
            <a:ext cx="119296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1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Initial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The software </a:t>
            </a:r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</a:t>
            </a:r>
            <a:r>
              <a:rPr lang="en-US" sz="2100" b="1" dirty="0">
                <a:solidFill>
                  <a:srgbClr val="C00000"/>
                </a:solidFill>
              </a:rPr>
              <a:t>characterized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as </a:t>
            </a:r>
            <a:r>
              <a:rPr lang="en-US" sz="2100" b="1" dirty="0">
                <a:solidFill>
                  <a:srgbClr val="C00000"/>
                </a:solidFill>
              </a:rPr>
              <a:t>ad hoc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occasionally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Few processes are defined and </a:t>
            </a:r>
            <a:r>
              <a:rPr lang="en-US" sz="2100" b="1" dirty="0">
                <a:solidFill>
                  <a:srgbClr val="C00000"/>
                </a:solidFill>
              </a:rPr>
              <a:t>success depends </a:t>
            </a:r>
            <a:r>
              <a:rPr lang="en-US" sz="2100" dirty="0"/>
              <a:t>on </a:t>
            </a:r>
            <a:r>
              <a:rPr lang="en-US" sz="2100" b="1" dirty="0">
                <a:solidFill>
                  <a:srgbClr val="C00000"/>
                </a:solidFill>
              </a:rPr>
              <a:t>individual effort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77" y="4077999"/>
            <a:ext cx="119296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2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Repeatable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Basic project management </a:t>
            </a:r>
            <a:r>
              <a:rPr lang="en-US" sz="2100" b="1" dirty="0">
                <a:solidFill>
                  <a:srgbClr val="C00000"/>
                </a:solidFill>
              </a:rPr>
              <a:t>processes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established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track cost, schedule, and functionality.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The necessary </a:t>
            </a:r>
            <a:r>
              <a:rPr lang="en-US" sz="2100" b="1" dirty="0">
                <a:solidFill>
                  <a:srgbClr val="C00000"/>
                </a:solidFill>
              </a:rPr>
              <a:t>process discipline </a:t>
            </a:r>
            <a:r>
              <a:rPr lang="en-US" sz="2100" dirty="0"/>
              <a:t>is in place to </a:t>
            </a:r>
            <a:r>
              <a:rPr lang="en-US" sz="2100" b="1" dirty="0">
                <a:solidFill>
                  <a:srgbClr val="C00000"/>
                </a:solidFill>
              </a:rPr>
              <a:t>repeat earlier successes </a:t>
            </a:r>
            <a:r>
              <a:rPr lang="en-US" sz="2100" dirty="0"/>
              <a:t>on Project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5374" y="5162399"/>
            <a:ext cx="11945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374" y="4039623"/>
            <a:ext cx="11945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1176" y="5191427"/>
            <a:ext cx="119296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3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Defined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The software </a:t>
            </a:r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both management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engineering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activities is </a:t>
            </a:r>
            <a:r>
              <a:rPr lang="en-US" sz="2100" b="1" dirty="0">
                <a:solidFill>
                  <a:srgbClr val="C00000"/>
                </a:solidFill>
              </a:rPr>
              <a:t>documented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standardized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integrated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This level </a:t>
            </a:r>
            <a:r>
              <a:rPr lang="en-US" sz="2100" b="1" dirty="0"/>
              <a:t>includes</a:t>
            </a:r>
            <a:r>
              <a:rPr lang="en-US" sz="2100" dirty="0"/>
              <a:t> all </a:t>
            </a:r>
            <a:r>
              <a:rPr lang="en-US" sz="2100" b="1" dirty="0"/>
              <a:t>characteristics</a:t>
            </a:r>
            <a:r>
              <a:rPr lang="en-US" sz="2100" dirty="0"/>
              <a:t> defined for </a:t>
            </a:r>
            <a:r>
              <a:rPr lang="en-US" sz="2100" b="1" dirty="0">
                <a:solidFill>
                  <a:srgbClr val="C00000"/>
                </a:solidFill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20569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(Capability Maturity Model)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228" y="787401"/>
            <a:ext cx="50827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4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Managed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Detailed </a:t>
            </a:r>
            <a:r>
              <a:rPr lang="en-US" sz="2100" b="1" dirty="0">
                <a:solidFill>
                  <a:srgbClr val="C00000"/>
                </a:solidFill>
              </a:rPr>
              <a:t>measures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software </a:t>
            </a:r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product quality </a:t>
            </a:r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collected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This level </a:t>
            </a:r>
            <a:r>
              <a:rPr lang="en-US" sz="2100" b="1" dirty="0"/>
              <a:t>includes</a:t>
            </a:r>
            <a:r>
              <a:rPr lang="en-US" sz="2100" dirty="0"/>
              <a:t> all </a:t>
            </a:r>
            <a:r>
              <a:rPr lang="en-US" sz="2100" b="1" dirty="0"/>
              <a:t>characteristics</a:t>
            </a:r>
            <a:r>
              <a:rPr lang="en-US" sz="2100" dirty="0"/>
              <a:t> defined for</a:t>
            </a:r>
            <a:r>
              <a:rPr lang="en-US" sz="2100" b="1" dirty="0">
                <a:solidFill>
                  <a:srgbClr val="C00000"/>
                </a:solidFill>
              </a:rPr>
              <a:t> level 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3829" y="2560431"/>
            <a:ext cx="116944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55341" y="787401"/>
            <a:ext cx="647293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</a:t>
            </a:r>
            <a:r>
              <a:rPr lang="en-US" sz="2100" b="1" dirty="0">
                <a:solidFill>
                  <a:srgbClr val="C00000"/>
                </a:solidFill>
              </a:rPr>
              <a:t> 5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Optimizing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Continuous </a:t>
            </a:r>
            <a:r>
              <a:rPr lang="en-US" sz="2100" b="1" dirty="0">
                <a:solidFill>
                  <a:srgbClr val="C00000"/>
                </a:solidFill>
              </a:rPr>
              <a:t>process improvement </a:t>
            </a:r>
            <a:r>
              <a:rPr lang="en-US" sz="2100" dirty="0"/>
              <a:t>is </a:t>
            </a:r>
            <a:r>
              <a:rPr lang="en-US" sz="2100" b="1" dirty="0">
                <a:solidFill>
                  <a:srgbClr val="C00000"/>
                </a:solidFill>
              </a:rPr>
              <a:t>enabled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by quantitative </a:t>
            </a:r>
            <a:r>
              <a:rPr lang="en-US" sz="2100" b="1" dirty="0">
                <a:solidFill>
                  <a:srgbClr val="C00000"/>
                </a:solidFill>
              </a:rPr>
              <a:t>feedback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from the </a:t>
            </a:r>
            <a:r>
              <a:rPr lang="en-US" sz="2100" b="1" dirty="0"/>
              <a:t>process</a:t>
            </a:r>
            <a:r>
              <a:rPr lang="en-US" sz="2100" dirty="0"/>
              <a:t> and </a:t>
            </a:r>
            <a:r>
              <a:rPr lang="en-US" sz="2100" b="1" dirty="0"/>
              <a:t>from testing innovative ideas </a:t>
            </a:r>
            <a:r>
              <a:rPr lang="en-US" sz="2100" dirty="0"/>
              <a:t>and </a:t>
            </a:r>
            <a:r>
              <a:rPr lang="en-US" sz="2100" b="1" dirty="0"/>
              <a:t>technologies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This level </a:t>
            </a:r>
            <a:r>
              <a:rPr lang="en-US" sz="2100" b="1" dirty="0"/>
              <a:t>includes</a:t>
            </a:r>
            <a:r>
              <a:rPr lang="en-US" sz="2100" dirty="0"/>
              <a:t> all </a:t>
            </a:r>
            <a:r>
              <a:rPr lang="en-US" sz="2100" b="1" dirty="0"/>
              <a:t>characteristics</a:t>
            </a:r>
            <a:r>
              <a:rPr lang="en-US" sz="2100" dirty="0"/>
              <a:t> defined for </a:t>
            </a:r>
            <a:r>
              <a:rPr lang="en-US" sz="2100" b="1" dirty="0">
                <a:solidFill>
                  <a:srgbClr val="C00000"/>
                </a:solidFill>
              </a:rPr>
              <a:t>level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3511" b="3716"/>
          <a:stretch/>
        </p:blipFill>
        <p:spPr>
          <a:xfrm>
            <a:off x="2080981" y="2635287"/>
            <a:ext cx="7391400" cy="381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435160" y="711201"/>
            <a:ext cx="0" cy="18492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Plan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98300" cy="5334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SQA Plan </a:t>
            </a:r>
            <a:r>
              <a:rPr lang="en-US" dirty="0"/>
              <a:t>provides a </a:t>
            </a:r>
            <a:r>
              <a:rPr lang="en-US" b="1" dirty="0">
                <a:solidFill>
                  <a:srgbClr val="C00000"/>
                </a:solidFill>
              </a:rPr>
              <a:t>road map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establishing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quality assurance</a:t>
            </a:r>
            <a:endParaRPr lang="en-US" dirty="0"/>
          </a:p>
          <a:p>
            <a:r>
              <a:rPr lang="en-US" dirty="0"/>
              <a:t>The plan </a:t>
            </a:r>
            <a:r>
              <a:rPr lang="en-US" b="1" dirty="0">
                <a:solidFill>
                  <a:srgbClr val="C00000"/>
                </a:solidFill>
              </a:rPr>
              <a:t>serves as a template </a:t>
            </a:r>
            <a:r>
              <a:rPr lang="en-US" dirty="0"/>
              <a:t>for SQA activities that are instituted for each software project</a:t>
            </a:r>
          </a:p>
          <a:p>
            <a:r>
              <a:rPr lang="en-US" dirty="0"/>
              <a:t>The standard recommends a structure that identifies: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purpose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plan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engineering </a:t>
            </a:r>
            <a:r>
              <a:rPr lang="en-US" b="1" dirty="0">
                <a:solidFill>
                  <a:srgbClr val="C00000"/>
                </a:solidFill>
              </a:rPr>
              <a:t>work products</a:t>
            </a:r>
            <a:r>
              <a:rPr lang="en-US" dirty="0"/>
              <a:t> (e.g., models, documents, source code).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applicable </a:t>
            </a:r>
            <a:r>
              <a:rPr lang="en-US" b="1" dirty="0">
                <a:solidFill>
                  <a:srgbClr val="C00000"/>
                </a:solidFill>
              </a:rPr>
              <a:t>standards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applied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during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 process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SQA actions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their placement </a:t>
            </a:r>
            <a:r>
              <a:rPr lang="en-US" dirty="0"/>
              <a:t>throughout the software process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tools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methods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support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SQA </a:t>
            </a:r>
            <a:r>
              <a:rPr lang="en-US" b="1" dirty="0">
                <a:solidFill>
                  <a:srgbClr val="C00000"/>
                </a:solidFill>
              </a:rPr>
              <a:t>actions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tasks</a:t>
            </a:r>
          </a:p>
          <a:p>
            <a:pPr lvl="1"/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configuration management procedures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Methods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assembling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safeguarding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maintaining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SQA</a:t>
            </a:r>
            <a:r>
              <a:rPr lang="en-US" dirty="0"/>
              <a:t>-related </a:t>
            </a:r>
            <a:r>
              <a:rPr lang="en-US" b="1" dirty="0">
                <a:solidFill>
                  <a:srgbClr val="C00000"/>
                </a:solidFill>
              </a:rPr>
              <a:t>records</a:t>
            </a:r>
          </a:p>
          <a:p>
            <a:pPr lvl="1"/>
            <a:r>
              <a:rPr lang="en-US" dirty="0"/>
              <a:t>Organizational </a:t>
            </a:r>
            <a:r>
              <a:rPr lang="en-US" b="1" dirty="0">
                <a:solidFill>
                  <a:srgbClr val="C00000"/>
                </a:solidFill>
              </a:rPr>
              <a:t>roles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responsibilities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relative to product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4832"/>
          <a:stretch/>
        </p:blipFill>
        <p:spPr>
          <a:xfrm>
            <a:off x="11354661" y="64231"/>
            <a:ext cx="837339" cy="9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Quality Concepts and Software Quality Assurance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Reviews (Formal Technical Reviews)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Reliability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Quality Standards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ISO 9000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CMM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Six Sigma for 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SQA Plan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75" y="717453"/>
            <a:ext cx="4614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Quality</a:t>
            </a:r>
          </a:p>
          <a:p>
            <a:pPr algn="just"/>
            <a:r>
              <a:rPr lang="en-IN" sz="2100" dirty="0"/>
              <a:t>Developed product meets it’s specification</a:t>
            </a:r>
            <a:endParaRPr lang="en-US" sz="2100" dirty="0"/>
          </a:p>
        </p:txBody>
      </p:sp>
      <p:sp>
        <p:nvSpPr>
          <p:cNvPr id="25" name="Rectangle 24"/>
          <p:cNvSpPr/>
          <p:nvPr/>
        </p:nvSpPr>
        <p:spPr>
          <a:xfrm>
            <a:off x="142875" y="2022730"/>
            <a:ext cx="475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Quality Management </a:t>
            </a:r>
            <a:endParaRPr lang="en-IN" sz="2400" dirty="0"/>
          </a:p>
          <a:p>
            <a:pPr algn="just"/>
            <a:r>
              <a:rPr lang="en-IN" sz="2100" dirty="0"/>
              <a:t>Ensuring that required level of product quality is achieved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075019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75019" y="711201"/>
            <a:ext cx="71169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Software Quality Assurance (SQA)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217894" y="1256297"/>
            <a:ext cx="685504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Software quality assurance </a:t>
            </a:r>
            <a:r>
              <a:rPr lang="en-IN" dirty="0"/>
              <a:t>(also called </a:t>
            </a:r>
            <a:r>
              <a:rPr lang="en-IN" b="1" dirty="0">
                <a:solidFill>
                  <a:srgbClr val="C00000"/>
                </a:solidFill>
              </a:rPr>
              <a:t>quality management</a:t>
            </a:r>
            <a:r>
              <a:rPr lang="en-IN" dirty="0"/>
              <a:t>) is an </a:t>
            </a:r>
            <a:r>
              <a:rPr lang="en-IN" b="1" dirty="0">
                <a:solidFill>
                  <a:srgbClr val="C00000"/>
                </a:solidFill>
              </a:rPr>
              <a:t>umbrella activity </a:t>
            </a:r>
            <a:r>
              <a:rPr lang="en-IN" dirty="0"/>
              <a:t>that is applied throughout the software process</a:t>
            </a:r>
          </a:p>
          <a:p>
            <a:r>
              <a:rPr lang="en-IN" dirty="0"/>
              <a:t>It is planned and systematic pattern of </a:t>
            </a:r>
            <a:r>
              <a:rPr lang="en-IN" b="1" dirty="0">
                <a:solidFill>
                  <a:srgbClr val="C00000"/>
                </a:solidFill>
              </a:rPr>
              <a:t>activities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necessary to </a:t>
            </a:r>
            <a:r>
              <a:rPr lang="en-IN" b="1" dirty="0">
                <a:solidFill>
                  <a:srgbClr val="C00000"/>
                </a:solidFill>
              </a:rPr>
              <a:t>provide high degree of confidence in the quality</a:t>
            </a:r>
            <a:endParaRPr lang="en-IN" dirty="0"/>
          </a:p>
          <a:p>
            <a:r>
              <a:rPr lang="en-IN" dirty="0"/>
              <a:t>Software quality assurance </a:t>
            </a:r>
            <a:r>
              <a:rPr lang="en-IN" b="1" dirty="0">
                <a:solidFill>
                  <a:srgbClr val="C00000"/>
                </a:solidFill>
              </a:rPr>
              <a:t>(SQA) encompasses</a:t>
            </a:r>
          </a:p>
          <a:p>
            <a:pPr lvl="1"/>
            <a:r>
              <a:rPr lang="en-IN" dirty="0"/>
              <a:t>An </a:t>
            </a:r>
            <a:r>
              <a:rPr lang="en-IN" b="1" dirty="0"/>
              <a:t>SQA process</a:t>
            </a:r>
          </a:p>
          <a:p>
            <a:pPr lvl="1"/>
            <a:r>
              <a:rPr lang="en-IN" dirty="0"/>
              <a:t>Specific </a:t>
            </a:r>
            <a:r>
              <a:rPr lang="en-IN" b="1" dirty="0"/>
              <a:t>quality assurance</a:t>
            </a:r>
            <a:r>
              <a:rPr lang="en-IN" dirty="0"/>
              <a:t> and quality </a:t>
            </a:r>
            <a:r>
              <a:rPr lang="en-IN" b="1" dirty="0"/>
              <a:t>control</a:t>
            </a:r>
            <a:r>
              <a:rPr lang="en-IN" dirty="0"/>
              <a:t> </a:t>
            </a:r>
            <a:r>
              <a:rPr lang="en-IN" b="1" dirty="0"/>
              <a:t>tasks</a:t>
            </a:r>
          </a:p>
          <a:p>
            <a:pPr lvl="1"/>
            <a:r>
              <a:rPr lang="en-IN" b="1" dirty="0"/>
              <a:t>Effective software engineering</a:t>
            </a:r>
            <a:r>
              <a:rPr lang="en-IN" dirty="0"/>
              <a:t> practice</a:t>
            </a:r>
          </a:p>
          <a:p>
            <a:pPr lvl="1"/>
            <a:r>
              <a:rPr lang="en-IN" b="1" dirty="0"/>
              <a:t>Control</a:t>
            </a:r>
            <a:r>
              <a:rPr lang="en-IN" dirty="0"/>
              <a:t> of all software </a:t>
            </a:r>
            <a:r>
              <a:rPr lang="en-IN" b="1" dirty="0"/>
              <a:t>work products</a:t>
            </a:r>
          </a:p>
          <a:p>
            <a:pPr lvl="1"/>
            <a:r>
              <a:rPr lang="en-IN" dirty="0"/>
              <a:t>A </a:t>
            </a:r>
            <a:r>
              <a:rPr lang="en-IN" b="1" dirty="0"/>
              <a:t>procedure</a:t>
            </a:r>
            <a:r>
              <a:rPr lang="en-IN" dirty="0"/>
              <a:t> to </a:t>
            </a:r>
            <a:r>
              <a:rPr lang="en-IN" b="1" dirty="0"/>
              <a:t>ensure compliance</a:t>
            </a:r>
            <a:r>
              <a:rPr lang="en-IN" dirty="0"/>
              <a:t> with software </a:t>
            </a:r>
            <a:r>
              <a:rPr lang="en-IN" b="1" dirty="0"/>
              <a:t>development standards</a:t>
            </a:r>
          </a:p>
          <a:p>
            <a:pPr lvl="1"/>
            <a:r>
              <a:rPr lang="en-IN" b="1" dirty="0"/>
              <a:t>Measurement</a:t>
            </a:r>
            <a:r>
              <a:rPr lang="en-IN" dirty="0"/>
              <a:t> and </a:t>
            </a:r>
            <a:r>
              <a:rPr lang="en-IN" b="1" dirty="0"/>
              <a:t>reporting</a:t>
            </a:r>
            <a:r>
              <a:rPr lang="en-IN" dirty="0"/>
              <a:t> </a:t>
            </a:r>
            <a:r>
              <a:rPr lang="en-IN" b="1" dirty="0"/>
              <a:t>mechanisms</a:t>
            </a:r>
          </a:p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4242" y="1898248"/>
            <a:ext cx="4636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5250" y="3195513"/>
            <a:ext cx="4667903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Defining procedures and standards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5250" y="3664946"/>
            <a:ext cx="4667903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Applying procedures and standards to the product and process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5250" y="4469918"/>
            <a:ext cx="4667903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Checking that procedures are followed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5251" y="4960273"/>
            <a:ext cx="4667902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Collecting and </a:t>
            </a:r>
            <a:r>
              <a:rPr lang="en-IN" sz="2100" dirty="0" err="1"/>
              <a:t>analyzing</a:t>
            </a:r>
            <a:r>
              <a:rPr lang="en-IN" sz="2100" dirty="0"/>
              <a:t> various quality data</a:t>
            </a:r>
          </a:p>
        </p:txBody>
      </p: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Activities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84418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Prepare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SQA plan </a:t>
            </a:r>
            <a:r>
              <a:rPr lang="en-IN" dirty="0"/>
              <a:t>for a project</a:t>
            </a:r>
          </a:p>
          <a:p>
            <a:r>
              <a:rPr lang="en-IN" b="1" dirty="0">
                <a:solidFill>
                  <a:srgbClr val="C00000"/>
                </a:solidFill>
              </a:rPr>
              <a:t>Participate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development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project’s </a:t>
            </a:r>
            <a:r>
              <a:rPr lang="en-IN" b="1" dirty="0">
                <a:solidFill>
                  <a:srgbClr val="C00000"/>
                </a:solidFill>
              </a:rPr>
              <a:t>software process </a:t>
            </a:r>
            <a:r>
              <a:rPr lang="en-IN" dirty="0"/>
              <a:t>description</a:t>
            </a:r>
          </a:p>
          <a:p>
            <a:r>
              <a:rPr lang="en-IN" b="1" dirty="0">
                <a:solidFill>
                  <a:srgbClr val="C00000"/>
                </a:solidFill>
              </a:rPr>
              <a:t>Review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software engineering </a:t>
            </a:r>
            <a:r>
              <a:rPr lang="en-IN" b="1" dirty="0">
                <a:solidFill>
                  <a:srgbClr val="C00000"/>
                </a:solidFill>
              </a:rPr>
              <a:t>activities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/>
              <a:t>verify compliance </a:t>
            </a:r>
            <a:r>
              <a:rPr lang="en-IN" dirty="0"/>
              <a:t>with the </a:t>
            </a:r>
            <a:r>
              <a:rPr lang="en-IN" b="1" dirty="0">
                <a:solidFill>
                  <a:srgbClr val="C00000"/>
                </a:solidFill>
              </a:rPr>
              <a:t>defined software process</a:t>
            </a:r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Audit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designated </a:t>
            </a:r>
            <a:r>
              <a:rPr lang="en-IN" b="1" dirty="0">
                <a:solidFill>
                  <a:srgbClr val="C00000"/>
                </a:solidFill>
              </a:rPr>
              <a:t>software work products</a:t>
            </a:r>
            <a:r>
              <a:rPr lang="en-IN" dirty="0"/>
              <a:t> to verify compliance with those defined as part of the software process</a:t>
            </a:r>
          </a:p>
          <a:p>
            <a:r>
              <a:rPr lang="en-IN" b="1" dirty="0">
                <a:solidFill>
                  <a:srgbClr val="C00000"/>
                </a:solidFill>
              </a:rPr>
              <a:t>Ensure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>
                <a:solidFill>
                  <a:srgbClr val="C00000"/>
                </a:solidFill>
              </a:rPr>
              <a:t>deviations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software </a:t>
            </a:r>
            <a:r>
              <a:rPr lang="en-IN" b="1" dirty="0">
                <a:solidFill>
                  <a:srgbClr val="C00000"/>
                </a:solidFill>
              </a:rPr>
              <a:t>work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work products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documented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handled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according to a documented procedure</a:t>
            </a:r>
          </a:p>
          <a:p>
            <a:r>
              <a:rPr lang="en-IN" b="1" dirty="0">
                <a:solidFill>
                  <a:srgbClr val="C00000"/>
                </a:solidFill>
              </a:rPr>
              <a:t>Records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noncompliance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reporting </a:t>
            </a:r>
            <a:r>
              <a:rPr lang="en-IN" b="1" dirty="0">
                <a:solidFill>
                  <a:srgbClr val="C00000"/>
                </a:solidFill>
              </a:rPr>
              <a:t>to senior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Techniques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885386" cy="5334000"/>
          </a:xfrm>
        </p:spPr>
        <p:txBody>
          <a:bodyPr/>
          <a:lstStyle/>
          <a:p>
            <a:r>
              <a:rPr lang="en-IN" dirty="0"/>
              <a:t>Statistical </a:t>
            </a:r>
            <a:r>
              <a:rPr lang="en-IN" b="1" dirty="0">
                <a:solidFill>
                  <a:srgbClr val="C00000"/>
                </a:solidFill>
              </a:rPr>
              <a:t>quality assurance </a:t>
            </a:r>
            <a:r>
              <a:rPr lang="en-IN" dirty="0"/>
              <a:t>implies </a:t>
            </a:r>
            <a:r>
              <a:rPr lang="en-IN" b="1" dirty="0">
                <a:solidFill>
                  <a:srgbClr val="C00000"/>
                </a:solidFill>
              </a:rPr>
              <a:t>the following steps</a:t>
            </a:r>
            <a:r>
              <a:rPr lang="en-IN" dirty="0"/>
              <a:t>: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Information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about software </a:t>
            </a:r>
            <a:r>
              <a:rPr lang="en-IN" b="1" dirty="0">
                <a:solidFill>
                  <a:srgbClr val="C00000"/>
                </a:solidFill>
              </a:rPr>
              <a:t>defects is collected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categorized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An attempt </a:t>
            </a:r>
            <a:r>
              <a:rPr lang="en-IN" dirty="0"/>
              <a:t>is made to </a:t>
            </a:r>
            <a:r>
              <a:rPr lang="en-IN" b="1" dirty="0">
                <a:solidFill>
                  <a:srgbClr val="C00000"/>
                </a:solidFill>
              </a:rPr>
              <a:t>trace each defect </a:t>
            </a:r>
            <a:r>
              <a:rPr lang="en-IN" dirty="0"/>
              <a:t>to its underlying </a:t>
            </a:r>
            <a:r>
              <a:rPr lang="en-IN" b="1" dirty="0">
                <a:solidFill>
                  <a:srgbClr val="C00000"/>
                </a:solidFill>
              </a:rPr>
              <a:t>cause </a:t>
            </a:r>
          </a:p>
          <a:p>
            <a:pPr lvl="2">
              <a:buFont typeface="Courier New" pitchFamily="49" charset="0"/>
              <a:buChar char="o"/>
            </a:pPr>
            <a:r>
              <a:rPr lang="en-IN" dirty="0"/>
              <a:t>Ex., non-conformance to specifications, design error, violation of standards, poor communication with the customer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Using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Pareto principle </a:t>
            </a:r>
            <a:r>
              <a:rPr lang="en-IN" dirty="0"/>
              <a:t>(80 </a:t>
            </a:r>
            <a:r>
              <a:rPr lang="en-IN" dirty="0" err="1"/>
              <a:t>percent</a:t>
            </a:r>
            <a:r>
              <a:rPr lang="en-IN" dirty="0"/>
              <a:t> of the defects can be traced to 20 </a:t>
            </a:r>
            <a:r>
              <a:rPr lang="en-IN" dirty="0" err="1"/>
              <a:t>percent</a:t>
            </a:r>
            <a:r>
              <a:rPr lang="en-IN" dirty="0"/>
              <a:t> of all possible causes), </a:t>
            </a:r>
            <a:r>
              <a:rPr lang="en-IN" b="1" dirty="0"/>
              <a:t>isolate the 20 </a:t>
            </a:r>
            <a:r>
              <a:rPr lang="en-IN" b="1" dirty="0" err="1"/>
              <a:t>percent</a:t>
            </a:r>
            <a:r>
              <a:rPr lang="en-IN" dirty="0"/>
              <a:t> (the "vital few").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Once the vital few causes have been identified, </a:t>
            </a:r>
            <a:r>
              <a:rPr lang="en-IN" b="1" dirty="0">
                <a:solidFill>
                  <a:srgbClr val="C00000"/>
                </a:solidFill>
              </a:rPr>
              <a:t>move to correct the problems </a:t>
            </a:r>
            <a:r>
              <a:rPr lang="en-IN" dirty="0"/>
              <a:t>that have caused the defects.</a:t>
            </a:r>
          </a:p>
          <a:p>
            <a:r>
              <a:rPr lang="en-IN" dirty="0"/>
              <a:t>Some of the defects are uncovered as software is being developed.</a:t>
            </a:r>
          </a:p>
          <a:p>
            <a:r>
              <a:rPr lang="en-IN" dirty="0"/>
              <a:t>Other are encountered after the software has been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Techniques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59" y="1149740"/>
            <a:ext cx="11929641" cy="5072899"/>
          </a:xfrm>
        </p:spPr>
        <p:txBody>
          <a:bodyPr/>
          <a:lstStyle/>
          <a:p>
            <a:r>
              <a:rPr lang="en-US" dirty="0"/>
              <a:t>Incomplete or erroneous specifications (IES)</a:t>
            </a:r>
          </a:p>
          <a:p>
            <a:r>
              <a:rPr lang="en-US" dirty="0"/>
              <a:t>Misinterpretation of customer communication (MCC)</a:t>
            </a:r>
          </a:p>
          <a:p>
            <a:r>
              <a:rPr lang="en-US" dirty="0"/>
              <a:t>Intentional deviation from specifications (IDS)</a:t>
            </a:r>
          </a:p>
          <a:p>
            <a:r>
              <a:rPr lang="en-US" dirty="0"/>
              <a:t>Violation of programming standards (VPS)</a:t>
            </a:r>
          </a:p>
          <a:p>
            <a:r>
              <a:rPr lang="en-US" dirty="0"/>
              <a:t>Error in data representation (EDR)</a:t>
            </a:r>
          </a:p>
          <a:p>
            <a:r>
              <a:rPr lang="en-US" dirty="0"/>
              <a:t>Inconsistent component interface (ICI)</a:t>
            </a:r>
          </a:p>
          <a:p>
            <a:r>
              <a:rPr lang="en-US" dirty="0"/>
              <a:t>Error in design logic (EDL)</a:t>
            </a:r>
          </a:p>
          <a:p>
            <a:r>
              <a:rPr lang="en-US" dirty="0"/>
              <a:t>Incomplete or erroneous testing (IET)</a:t>
            </a:r>
          </a:p>
          <a:p>
            <a:r>
              <a:rPr lang="en-US" dirty="0"/>
              <a:t>Inaccurate or incomplete documentation (IID)</a:t>
            </a:r>
          </a:p>
          <a:p>
            <a:r>
              <a:rPr lang="en-US" dirty="0"/>
              <a:t>Error in programming language translation of design (PLT)</a:t>
            </a:r>
          </a:p>
          <a:p>
            <a:r>
              <a:rPr lang="en-US" dirty="0"/>
              <a:t>Ambiguous or inconsistent human/computer interface (HCI)</a:t>
            </a:r>
          </a:p>
          <a:p>
            <a:r>
              <a:rPr lang="en-US" dirty="0"/>
              <a:t>Miscellaneous (MIS)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82173"/>
            <a:ext cx="926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Uncovered </a:t>
            </a:r>
            <a:r>
              <a:rPr lang="en-IN" sz="2400" b="1" dirty="0"/>
              <a:t>errors can be tracked to</a:t>
            </a:r>
            <a:r>
              <a:rPr lang="en-IN" sz="2400" dirty="0"/>
              <a:t> (one or more) of the </a:t>
            </a:r>
            <a:r>
              <a:rPr lang="en-IN" sz="2400" b="1" dirty="0"/>
              <a:t>following causes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40" y="137528"/>
            <a:ext cx="14448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Software Reviews (Formal Technical Reviews)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formal technical </a:t>
            </a:r>
            <a:r>
              <a:rPr lang="en-IN" b="1" dirty="0">
                <a:solidFill>
                  <a:srgbClr val="C00000"/>
                </a:solidFill>
              </a:rPr>
              <a:t>review (FTR)</a:t>
            </a:r>
            <a:r>
              <a:rPr lang="en-IN" dirty="0"/>
              <a:t> is a software </a:t>
            </a:r>
            <a:r>
              <a:rPr lang="en-IN" b="1" dirty="0">
                <a:solidFill>
                  <a:srgbClr val="C00000"/>
                </a:solidFill>
              </a:rPr>
              <a:t>quality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control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activity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performed by software engineers (and others)</a:t>
            </a:r>
          </a:p>
          <a:p>
            <a:r>
              <a:rPr lang="en-IN" b="1" dirty="0"/>
              <a:t>The objectives of an FTR are: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uncover errors</a:t>
            </a:r>
            <a:r>
              <a:rPr lang="en-IN" dirty="0"/>
              <a:t> in </a:t>
            </a:r>
            <a:r>
              <a:rPr lang="en-IN" dirty="0">
                <a:solidFill>
                  <a:srgbClr val="C00000"/>
                </a:solidFill>
              </a:rPr>
              <a:t>function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logic</a:t>
            </a:r>
            <a:r>
              <a:rPr lang="en-IN" dirty="0"/>
              <a:t>, or </a:t>
            </a:r>
            <a:r>
              <a:rPr lang="en-IN" dirty="0">
                <a:solidFill>
                  <a:srgbClr val="C00000"/>
                </a:solidFill>
              </a:rPr>
              <a:t>implementation</a:t>
            </a:r>
            <a:r>
              <a:rPr lang="en-IN" dirty="0"/>
              <a:t>; for any representation of the software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verify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the </a:t>
            </a:r>
            <a:r>
              <a:rPr lang="en-IN" b="1" dirty="0">
                <a:solidFill>
                  <a:srgbClr val="C00000"/>
                </a:solidFill>
              </a:rPr>
              <a:t>software under review meets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requirements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ensure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the software has been </a:t>
            </a:r>
            <a:r>
              <a:rPr lang="en-IN" b="1" dirty="0">
                <a:solidFill>
                  <a:srgbClr val="C00000"/>
                </a:solidFill>
              </a:rPr>
              <a:t>represented according to predefined standards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achieve software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developed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</a:t>
            </a:r>
            <a:r>
              <a:rPr lang="en-IN" b="1" dirty="0">
                <a:solidFill>
                  <a:srgbClr val="C00000"/>
                </a:solidFill>
              </a:rPr>
              <a:t>uniform manner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make projects </a:t>
            </a:r>
            <a:r>
              <a:rPr lang="en-IN" dirty="0"/>
              <a:t>more </a:t>
            </a:r>
            <a:r>
              <a:rPr lang="en-IN" b="1" dirty="0">
                <a:solidFill>
                  <a:srgbClr val="C00000"/>
                </a:solidFill>
              </a:rPr>
              <a:t>manageable</a:t>
            </a:r>
          </a:p>
          <a:p>
            <a:r>
              <a:rPr lang="en-IN" dirty="0"/>
              <a:t>During the </a:t>
            </a:r>
            <a:r>
              <a:rPr lang="en-IN" b="1" dirty="0">
                <a:solidFill>
                  <a:srgbClr val="C00000"/>
                </a:solidFill>
              </a:rPr>
              <a:t>FTR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reviewer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(the recorder) actively </a:t>
            </a:r>
            <a:r>
              <a:rPr lang="en-IN" b="1" dirty="0">
                <a:solidFill>
                  <a:srgbClr val="C00000"/>
                </a:solidFill>
              </a:rPr>
              <a:t>records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issues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have been raised</a:t>
            </a:r>
          </a:p>
          <a:p>
            <a:r>
              <a:rPr lang="en-IN" dirty="0"/>
              <a:t>These are </a:t>
            </a:r>
            <a:r>
              <a:rPr lang="en-IN" b="1" dirty="0">
                <a:solidFill>
                  <a:srgbClr val="C00000"/>
                </a:solidFill>
              </a:rPr>
              <a:t>summarized at the end of </a:t>
            </a:r>
            <a:r>
              <a:rPr lang="en-IN" dirty="0"/>
              <a:t>the review </a:t>
            </a:r>
            <a:r>
              <a:rPr lang="en-IN" b="1" dirty="0">
                <a:solidFill>
                  <a:srgbClr val="C00000"/>
                </a:solidFill>
              </a:rPr>
              <a:t>meeting</a:t>
            </a:r>
            <a:r>
              <a:rPr lang="en-IN" dirty="0"/>
              <a:t>, and a reviewed issues list is produced</a:t>
            </a:r>
          </a:p>
          <a:p>
            <a:r>
              <a:rPr lang="en-IN" dirty="0"/>
              <a:t>In addition, a formal technical </a:t>
            </a:r>
            <a:r>
              <a:rPr lang="en-IN" b="1" dirty="0">
                <a:solidFill>
                  <a:srgbClr val="C00000"/>
                </a:solidFill>
              </a:rPr>
              <a:t>review summary report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completed</a:t>
            </a:r>
            <a:endParaRPr lang="en-US" b="1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Guidelines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657" y="936171"/>
            <a:ext cx="11629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Guidelines</a:t>
            </a:r>
            <a:r>
              <a:rPr lang="en-IN" sz="2400" dirty="0"/>
              <a:t> for conducting formal technical reviews </a:t>
            </a:r>
            <a:r>
              <a:rPr lang="en-IN" sz="2400" b="1" dirty="0"/>
              <a:t>must be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62856" y="1389650"/>
            <a:ext cx="11427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established in </a:t>
            </a:r>
            <a:r>
              <a:rPr lang="en-IN" sz="2400" b="1" dirty="0"/>
              <a:t>advance</a:t>
            </a:r>
            <a:r>
              <a:rPr lang="en-IN" sz="2400" dirty="0"/>
              <a:t>,  </a:t>
            </a:r>
            <a:r>
              <a:rPr lang="en-IN" sz="2400" b="1" dirty="0"/>
              <a:t>distributed</a:t>
            </a:r>
            <a:r>
              <a:rPr lang="en-IN" sz="2400" dirty="0"/>
              <a:t> to all </a:t>
            </a:r>
            <a:r>
              <a:rPr lang="en-IN" sz="2400" b="1" dirty="0"/>
              <a:t>reviewers</a:t>
            </a:r>
            <a:r>
              <a:rPr lang="en-IN" sz="2400" dirty="0"/>
              <a:t>,  </a:t>
            </a:r>
            <a:r>
              <a:rPr lang="en-IN" sz="2400" b="1" dirty="0"/>
              <a:t>agreed</a:t>
            </a:r>
            <a:r>
              <a:rPr lang="en-IN" sz="2400" dirty="0"/>
              <a:t> upon &amp; then </a:t>
            </a:r>
            <a:r>
              <a:rPr lang="en-IN" sz="2400" b="1" dirty="0"/>
              <a:t>followed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2857" y="1926771"/>
            <a:ext cx="115533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2857" y="2078533"/>
            <a:ext cx="561703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Review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product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producer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487" y="2078533"/>
            <a:ext cx="5834742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Set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agenda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maintain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2856" y="2634345"/>
            <a:ext cx="11553371" cy="830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Limit debate and denial</a:t>
            </a:r>
          </a:p>
          <a:p>
            <a:r>
              <a:rPr lang="en-IN" sz="2400" dirty="0"/>
              <a:t>Speak problem areas, but don't attempt to solve every problem noted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2856" y="3548745"/>
            <a:ext cx="561703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Take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written </a:t>
            </a:r>
            <a:r>
              <a:rPr lang="en-IN" sz="2400" b="1" dirty="0">
                <a:solidFill>
                  <a:srgbClr val="C00000"/>
                </a:solidFill>
              </a:rPr>
              <a:t>notes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232" y="4158345"/>
            <a:ext cx="11521993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Limit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number of </a:t>
            </a:r>
            <a:r>
              <a:rPr lang="en-IN" sz="2400" b="1" dirty="0">
                <a:solidFill>
                  <a:srgbClr val="C00000"/>
                </a:solidFill>
              </a:rPr>
              <a:t>participants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and insist upon advance preparation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7679" y="4767945"/>
            <a:ext cx="115085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Develop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checklist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for each product that is likely to be reviewed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07679" y="5377545"/>
            <a:ext cx="115085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Allocate resources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schedule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time for </a:t>
            </a:r>
            <a:r>
              <a:rPr lang="en-IN" sz="2400" b="1" dirty="0">
                <a:solidFill>
                  <a:srgbClr val="C00000"/>
                </a:solidFill>
              </a:rPr>
              <a:t>FTRs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1486" y="3548745"/>
            <a:ext cx="583474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Conduct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meaningful </a:t>
            </a:r>
            <a:r>
              <a:rPr lang="en-IN" sz="2400" b="1" dirty="0">
                <a:solidFill>
                  <a:srgbClr val="C00000"/>
                </a:solidFill>
              </a:rPr>
              <a:t>training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for all </a:t>
            </a:r>
            <a:r>
              <a:rPr lang="en-IN" sz="2400" b="1" dirty="0">
                <a:solidFill>
                  <a:srgbClr val="C00000"/>
                </a:solidFill>
              </a:rPr>
              <a:t>reviewers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679" y="5987145"/>
            <a:ext cx="863472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Review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your </a:t>
            </a:r>
            <a:r>
              <a:rPr lang="en-US" sz="2400" b="1" dirty="0">
                <a:solidFill>
                  <a:srgbClr val="C00000"/>
                </a:solidFill>
              </a:rPr>
              <a:t>early reviews</a:t>
            </a:r>
          </a:p>
        </p:txBody>
      </p:sp>
    </p:spTree>
    <p:extLst>
      <p:ext uri="{BB962C8B-B14F-4D97-AF65-F5344CB8AC3E}">
        <p14:creationId xmlns:p14="http://schemas.microsoft.com/office/powerpoint/2010/main" val="31534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of SQA &amp; SQC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07" y="839360"/>
            <a:ext cx="1186919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207" y="839746"/>
            <a:ext cx="1128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7458" y="839360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SQA</a:t>
            </a:r>
          </a:p>
        </p:txBody>
      </p:sp>
      <p:sp>
        <p:nvSpPr>
          <p:cNvPr id="7" name="Rectangle 6"/>
          <p:cNvSpPr/>
          <p:nvPr/>
        </p:nvSpPr>
        <p:spPr>
          <a:xfrm>
            <a:off x="9650298" y="839744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SQC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207" y="1394952"/>
            <a:ext cx="1245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207" y="2813507"/>
            <a:ext cx="784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Focus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207" y="3283863"/>
            <a:ext cx="1413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Orientation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207" y="3798153"/>
            <a:ext cx="1037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Breadth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207" y="4274463"/>
            <a:ext cx="818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207" y="5032833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Activities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634543" y="839360"/>
            <a:ext cx="0" cy="5096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34543" y="1345002"/>
            <a:ext cx="6072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SQA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a </a:t>
            </a:r>
            <a:r>
              <a:rPr lang="en-US" sz="2100" b="1" dirty="0">
                <a:solidFill>
                  <a:srgbClr val="C00000"/>
                </a:solidFill>
              </a:rPr>
              <a:t>set of activities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ensuring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b="1" dirty="0">
                <a:solidFill>
                  <a:srgbClr val="C00000"/>
                </a:solidFill>
              </a:rPr>
              <a:t>quality in </a:t>
            </a:r>
            <a:r>
              <a:rPr lang="en-US" sz="2100" dirty="0"/>
              <a:t>software engineering </a:t>
            </a:r>
            <a:r>
              <a:rPr lang="en-US" sz="2100" b="1" dirty="0">
                <a:solidFill>
                  <a:srgbClr val="C00000"/>
                </a:solidFill>
              </a:rPr>
              <a:t>processes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(that ultimately result in quality in software products). The activities establish and evaluate the processes that produce products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63116" y="1360433"/>
            <a:ext cx="42272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SQC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a </a:t>
            </a:r>
            <a:r>
              <a:rPr lang="en-US" sz="2100" b="1" dirty="0">
                <a:solidFill>
                  <a:srgbClr val="C00000"/>
                </a:solidFill>
              </a:rPr>
              <a:t>set of activities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ensuring quality </a:t>
            </a:r>
            <a:r>
              <a:rPr lang="en-US" sz="2100" dirty="0"/>
              <a:t>in software </a:t>
            </a:r>
            <a:r>
              <a:rPr lang="en-US" sz="2100" b="1" dirty="0">
                <a:solidFill>
                  <a:srgbClr val="C00000"/>
                </a:solidFill>
              </a:rPr>
              <a:t>products</a:t>
            </a:r>
            <a:r>
              <a:rPr lang="en-US" sz="2100" dirty="0"/>
              <a:t>. The activities focus on identifying defects in the actual products produced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797801" y="843645"/>
            <a:ext cx="0" cy="509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" y="2809046"/>
            <a:ext cx="11595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42640" y="2858899"/>
            <a:ext cx="19768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focused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64712" y="2854677"/>
            <a:ext cx="3926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Product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focused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0500" y="3283863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52600" y="3326875"/>
            <a:ext cx="2291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Prevention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oriented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64712" y="3336603"/>
            <a:ext cx="39748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Detection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oriented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90500" y="3741063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2600" y="4198263"/>
            <a:ext cx="5922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Relates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b="1" dirty="0">
                <a:solidFill>
                  <a:srgbClr val="C00000"/>
                </a:solidFill>
              </a:rPr>
              <a:t>to all products </a:t>
            </a:r>
            <a:r>
              <a:rPr lang="en-US" sz="2100" dirty="0"/>
              <a:t>that will ever be </a:t>
            </a:r>
            <a:r>
              <a:rPr lang="en-US" sz="2100" b="1" dirty="0">
                <a:solidFill>
                  <a:srgbClr val="C00000"/>
                </a:solidFill>
              </a:rPr>
              <a:t>created by a 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4711" y="4233176"/>
            <a:ext cx="39748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Relates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specific product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0500" y="4198263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2640" y="3758103"/>
            <a:ext cx="2954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Organization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wide	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64712" y="3770262"/>
            <a:ext cx="3926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Product/project</a:t>
            </a:r>
            <a:r>
              <a:rPr lang="en-US" sz="2100" dirty="0"/>
              <a:t> specific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27200" y="4968975"/>
            <a:ext cx="59479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Process</a:t>
            </a:r>
            <a:r>
              <a:rPr lang="en-US" sz="2100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Definition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Implementation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Audits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Training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0409" y="4968975"/>
            <a:ext cx="29433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Reviews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Testing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144" y="-33024"/>
            <a:ext cx="1242856" cy="744225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183242" y="4945747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1917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What is Quality</vt:lpstr>
      <vt:lpstr>SQA Activities</vt:lpstr>
      <vt:lpstr>SQA Techniques</vt:lpstr>
      <vt:lpstr>SQA Techniques (Cont.)</vt:lpstr>
      <vt:lpstr>Software Reviews (Formal Technical Reviews)</vt:lpstr>
      <vt:lpstr>Review Guidelines</vt:lpstr>
      <vt:lpstr>Differentiation of SQA &amp; SQC</vt:lpstr>
      <vt:lpstr>Software Reliability</vt:lpstr>
      <vt:lpstr>Software Safety</vt:lpstr>
      <vt:lpstr>The quality standards </vt:lpstr>
      <vt:lpstr>ISO 9001 Cont.</vt:lpstr>
      <vt:lpstr>Six Sigma</vt:lpstr>
      <vt:lpstr>DMADV  - Six Sigma</vt:lpstr>
      <vt:lpstr>CMM (Capability Maturity Model)</vt:lpstr>
      <vt:lpstr>CMM (Capability Maturity Model) Cont.</vt:lpstr>
      <vt:lpstr>SQA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Unit 7 Quality Assurance and Management</dc:title>
  <dc:creator>ADMIN</dc:creator>
  <cp:keywords>Software Engineering, Quality Assurance</cp:keywords>
  <cp:lastModifiedBy>Muskaan Mohammed</cp:lastModifiedBy>
  <cp:revision>4430</cp:revision>
  <dcterms:created xsi:type="dcterms:W3CDTF">2020-05-01T05:09:15Z</dcterms:created>
  <dcterms:modified xsi:type="dcterms:W3CDTF">2024-01-30T10:53:17Z</dcterms:modified>
</cp:coreProperties>
</file>