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74" r:id="rId4"/>
    <p:sldId id="258" r:id="rId5"/>
    <p:sldId id="284" r:id="rId6"/>
    <p:sldId id="285" r:id="rId7"/>
    <p:sldId id="259" r:id="rId8"/>
    <p:sldId id="262" r:id="rId9"/>
    <p:sldId id="275" r:id="rId10"/>
    <p:sldId id="281" r:id="rId11"/>
    <p:sldId id="276" r:id="rId12"/>
    <p:sldId id="289" r:id="rId13"/>
    <p:sldId id="290" r:id="rId14"/>
    <p:sldId id="292" r:id="rId15"/>
    <p:sldId id="277" r:id="rId16"/>
    <p:sldId id="286" r:id="rId17"/>
    <p:sldId id="287" r:id="rId18"/>
    <p:sldId id="288" r:id="rId19"/>
    <p:sldId id="263" r:id="rId20"/>
    <p:sldId id="280" r:id="rId21"/>
    <p:sldId id="266" r:id="rId22"/>
    <p:sldId id="283" r:id="rId23"/>
    <p:sldId id="267" r:id="rId24"/>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913" autoAdjust="0"/>
    <p:restoredTop sz="95529" autoAdjust="0"/>
  </p:normalViewPr>
  <p:slideViewPr>
    <p:cSldViewPr>
      <p:cViewPr varScale="1">
        <p:scale>
          <a:sx n="69" d="100"/>
          <a:sy n="69" d="100"/>
        </p:scale>
        <p:origin x="97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296014F3-7AFB-43EC-AFC7-E20A7527A848}" type="datetimeFigureOut">
              <a:rPr lang="en-IN" smtClean="0"/>
              <a:pPr/>
              <a:t>23-06-2025</a:t>
            </a:fld>
            <a:endParaRPr lang="en-IN"/>
          </a:p>
        </p:txBody>
      </p:sp>
      <p:sp>
        <p:nvSpPr>
          <p:cNvPr id="4" name="Slide Image Placeholder 3"/>
          <p:cNvSpPr>
            <a:spLocks noGrp="1" noRot="1" noChangeAspect="1"/>
          </p:cNvSpPr>
          <p:nvPr>
            <p:ph type="sldImg" idx="2"/>
          </p:nvPr>
        </p:nvSpPr>
        <p:spPr>
          <a:xfrm>
            <a:off x="3332163" y="971550"/>
            <a:ext cx="3394075" cy="26225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2634F03C-B438-4FC3-B2EA-736B741DFD91}" type="slidenum">
              <a:rPr lang="en-IN" smtClean="0"/>
              <a:pPr/>
              <a:t>‹#›</a:t>
            </a:fld>
            <a:endParaRPr lang="en-IN"/>
          </a:p>
        </p:txBody>
      </p:sp>
    </p:spTree>
    <p:extLst>
      <p:ext uri="{BB962C8B-B14F-4D97-AF65-F5344CB8AC3E}">
        <p14:creationId xmlns:p14="http://schemas.microsoft.com/office/powerpoint/2010/main" val="259751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95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950" b="0" i="0">
                <a:solidFill>
                  <a:srgbClr val="898989"/>
                </a:solidFill>
                <a:latin typeface="Calibri"/>
                <a:cs typeface="Calibri"/>
              </a:defRPr>
            </a:lvl1pPr>
          </a:lstStyle>
          <a:p>
            <a:pPr marL="12700">
              <a:lnSpc>
                <a:spcPts val="1975"/>
              </a:lnSpc>
            </a:pPr>
            <a:r>
              <a:rPr dirty="0"/>
              <a:t>Department</a:t>
            </a:r>
            <a:r>
              <a:rPr spc="70" dirty="0"/>
              <a:t> </a:t>
            </a:r>
            <a:r>
              <a:rPr dirty="0"/>
              <a:t>of</a:t>
            </a:r>
            <a:r>
              <a:rPr spc="50" dirty="0"/>
              <a:t> </a:t>
            </a:r>
            <a:r>
              <a:rPr spc="-10" dirty="0"/>
              <a:t>CSE(AIML)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74EF7AB-78D6-428A-83A8-9C3CC12A9687}" type="datetime1">
              <a:rPr lang="en-US" smtClean="0"/>
              <a:pPr/>
              <a:t>6/23/2025</a:t>
            </a:fld>
            <a:endParaRPr lang="en-US"/>
          </a:p>
        </p:txBody>
      </p:sp>
      <p:sp>
        <p:nvSpPr>
          <p:cNvPr id="6" name="Holder 6"/>
          <p:cNvSpPr>
            <a:spLocks noGrp="1"/>
          </p:cNvSpPr>
          <p:nvPr>
            <p:ph type="sldNum" sz="quarter" idx="7"/>
          </p:nvPr>
        </p:nvSpPr>
        <p:spPr/>
        <p:txBody>
          <a:bodyPr lIns="0" tIns="0" rIns="0" bIns="0"/>
          <a:lstStyle>
            <a:lvl1pPr>
              <a:defRPr sz="1300" b="0" i="0">
                <a:solidFill>
                  <a:srgbClr val="878787"/>
                </a:solidFill>
                <a:latin typeface="Calibri"/>
                <a:cs typeface="Calibri"/>
              </a:defRPr>
            </a:lvl1pPr>
          </a:lstStyle>
          <a:p>
            <a:pPr marL="38100">
              <a:lnSpc>
                <a:spcPts val="1350"/>
              </a:lnSpc>
            </a:pPr>
            <a:fld id="{81D60167-4931-47E6-BA6A-407CBD079E47}" type="slidenum">
              <a:rPr spc="-50" dirty="0"/>
              <a:pPr marL="38100">
                <a:lnSpc>
                  <a:spcPts val="1350"/>
                </a:lnSpc>
              </a:pPr>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95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950" b="0" i="0">
                <a:solidFill>
                  <a:srgbClr val="898989"/>
                </a:solidFill>
                <a:latin typeface="Calibri"/>
                <a:cs typeface="Calibri"/>
              </a:defRPr>
            </a:lvl1pPr>
          </a:lstStyle>
          <a:p>
            <a:pPr marL="12700">
              <a:lnSpc>
                <a:spcPts val="1975"/>
              </a:lnSpc>
            </a:pPr>
            <a:r>
              <a:rPr dirty="0"/>
              <a:t>Department</a:t>
            </a:r>
            <a:r>
              <a:rPr spc="70" dirty="0"/>
              <a:t> </a:t>
            </a:r>
            <a:r>
              <a:rPr dirty="0"/>
              <a:t>of</a:t>
            </a:r>
            <a:r>
              <a:rPr spc="50" dirty="0"/>
              <a:t> </a:t>
            </a:r>
            <a:r>
              <a:rPr spc="-10" dirty="0"/>
              <a:t>CSE(AIML)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81DE7CB-C9F3-4D18-A53D-333CED1BF52B}" type="datetime1">
              <a:rPr lang="en-US" smtClean="0"/>
              <a:pPr/>
              <a:t>6/23/2025</a:t>
            </a:fld>
            <a:endParaRPr lang="en-US"/>
          </a:p>
        </p:txBody>
      </p:sp>
      <p:sp>
        <p:nvSpPr>
          <p:cNvPr id="6" name="Holder 6"/>
          <p:cNvSpPr>
            <a:spLocks noGrp="1"/>
          </p:cNvSpPr>
          <p:nvPr>
            <p:ph type="sldNum" sz="quarter" idx="7"/>
          </p:nvPr>
        </p:nvSpPr>
        <p:spPr/>
        <p:txBody>
          <a:bodyPr lIns="0" tIns="0" rIns="0" bIns="0"/>
          <a:lstStyle>
            <a:lvl1pPr>
              <a:defRPr sz="1300" b="0" i="0">
                <a:solidFill>
                  <a:srgbClr val="878787"/>
                </a:solidFill>
                <a:latin typeface="Calibri"/>
                <a:cs typeface="Calibri"/>
              </a:defRPr>
            </a:lvl1pPr>
          </a:lstStyle>
          <a:p>
            <a:pPr marL="38100">
              <a:lnSpc>
                <a:spcPts val="1350"/>
              </a:lnSpc>
            </a:pPr>
            <a:fld id="{81D60167-4931-47E6-BA6A-407CBD079E47}" type="slidenum">
              <a:rPr spc="-50" dirty="0"/>
              <a:pPr marL="38100">
                <a:lnSpc>
                  <a:spcPts val="1350"/>
                </a:lnSpc>
              </a:pPr>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950" b="0" i="0">
                <a:solidFill>
                  <a:srgbClr val="898989"/>
                </a:solidFill>
                <a:latin typeface="Calibri"/>
                <a:cs typeface="Calibri"/>
              </a:defRPr>
            </a:lvl1pPr>
          </a:lstStyle>
          <a:p>
            <a:pPr marL="12700">
              <a:lnSpc>
                <a:spcPts val="1975"/>
              </a:lnSpc>
            </a:pPr>
            <a:r>
              <a:rPr dirty="0"/>
              <a:t>Department</a:t>
            </a:r>
            <a:r>
              <a:rPr spc="70" dirty="0"/>
              <a:t> </a:t>
            </a:r>
            <a:r>
              <a:rPr dirty="0"/>
              <a:t>of</a:t>
            </a:r>
            <a:r>
              <a:rPr spc="50" dirty="0"/>
              <a:t> </a:t>
            </a:r>
            <a:r>
              <a:rPr spc="-10" dirty="0"/>
              <a:t>CSE(AIML)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B4A2691-043E-4290-B549-7722D558550D}" type="datetime1">
              <a:rPr lang="en-US" smtClean="0"/>
              <a:pPr/>
              <a:t>6/23/2025</a:t>
            </a:fld>
            <a:endParaRPr lang="en-US"/>
          </a:p>
        </p:txBody>
      </p:sp>
      <p:sp>
        <p:nvSpPr>
          <p:cNvPr id="7" name="Holder 7"/>
          <p:cNvSpPr>
            <a:spLocks noGrp="1"/>
          </p:cNvSpPr>
          <p:nvPr>
            <p:ph type="sldNum" sz="quarter" idx="7"/>
          </p:nvPr>
        </p:nvSpPr>
        <p:spPr/>
        <p:txBody>
          <a:bodyPr lIns="0" tIns="0" rIns="0" bIns="0"/>
          <a:lstStyle>
            <a:lvl1pPr>
              <a:defRPr sz="1300" b="0" i="0">
                <a:solidFill>
                  <a:srgbClr val="878787"/>
                </a:solidFill>
                <a:latin typeface="Calibri"/>
                <a:cs typeface="Calibri"/>
              </a:defRPr>
            </a:lvl1pPr>
          </a:lstStyle>
          <a:p>
            <a:pPr marL="38100">
              <a:lnSpc>
                <a:spcPts val="1350"/>
              </a:lnSpc>
            </a:pPr>
            <a:fld id="{81D60167-4931-47E6-BA6A-407CBD079E47}" type="slidenum">
              <a:rPr spc="-50" dirty="0"/>
              <a:pPr marL="38100">
                <a:lnSpc>
                  <a:spcPts val="1350"/>
                </a:lnSpc>
              </a:pPr>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950" b="0" i="0">
                <a:solidFill>
                  <a:srgbClr val="898989"/>
                </a:solidFill>
                <a:latin typeface="Calibri"/>
                <a:cs typeface="Calibri"/>
              </a:defRPr>
            </a:lvl1pPr>
          </a:lstStyle>
          <a:p>
            <a:pPr marL="12700">
              <a:lnSpc>
                <a:spcPts val="1975"/>
              </a:lnSpc>
            </a:pPr>
            <a:r>
              <a:rPr dirty="0"/>
              <a:t>Department</a:t>
            </a:r>
            <a:r>
              <a:rPr spc="70" dirty="0"/>
              <a:t> </a:t>
            </a:r>
            <a:r>
              <a:rPr dirty="0"/>
              <a:t>of</a:t>
            </a:r>
            <a:r>
              <a:rPr spc="50" dirty="0"/>
              <a:t> </a:t>
            </a:r>
            <a:r>
              <a:rPr spc="-10" dirty="0"/>
              <a:t>CSE(AIML)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60456D3-6554-4B16-B275-DF3147CA7FC2}" type="datetime1">
              <a:rPr lang="en-US" smtClean="0"/>
              <a:pPr/>
              <a:t>6/23/2025</a:t>
            </a:fld>
            <a:endParaRPr lang="en-US"/>
          </a:p>
        </p:txBody>
      </p:sp>
      <p:sp>
        <p:nvSpPr>
          <p:cNvPr id="5" name="Holder 5"/>
          <p:cNvSpPr>
            <a:spLocks noGrp="1"/>
          </p:cNvSpPr>
          <p:nvPr>
            <p:ph type="sldNum" sz="quarter" idx="7"/>
          </p:nvPr>
        </p:nvSpPr>
        <p:spPr/>
        <p:txBody>
          <a:bodyPr lIns="0" tIns="0" rIns="0" bIns="0"/>
          <a:lstStyle>
            <a:lvl1pPr>
              <a:defRPr sz="1300" b="0" i="0">
                <a:solidFill>
                  <a:srgbClr val="878787"/>
                </a:solidFill>
                <a:latin typeface="Calibri"/>
                <a:cs typeface="Calibri"/>
              </a:defRPr>
            </a:lvl1pPr>
          </a:lstStyle>
          <a:p>
            <a:pPr marL="38100">
              <a:lnSpc>
                <a:spcPts val="1350"/>
              </a:lnSpc>
            </a:pPr>
            <a:fld id="{81D60167-4931-47E6-BA6A-407CBD079E47}" type="slidenum">
              <a:rPr spc="-50" dirty="0"/>
              <a:pPr marL="38100">
                <a:lnSpc>
                  <a:spcPts val="1350"/>
                </a:lnSpc>
              </a:pPr>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950" b="0" i="0">
                <a:solidFill>
                  <a:srgbClr val="898989"/>
                </a:solidFill>
                <a:latin typeface="Calibri"/>
                <a:cs typeface="Calibri"/>
              </a:defRPr>
            </a:lvl1pPr>
          </a:lstStyle>
          <a:p>
            <a:pPr marL="12700">
              <a:lnSpc>
                <a:spcPts val="1975"/>
              </a:lnSpc>
            </a:pPr>
            <a:r>
              <a:rPr dirty="0"/>
              <a:t>Department</a:t>
            </a:r>
            <a:r>
              <a:rPr spc="70" dirty="0"/>
              <a:t> </a:t>
            </a:r>
            <a:r>
              <a:rPr dirty="0"/>
              <a:t>of</a:t>
            </a:r>
            <a:r>
              <a:rPr spc="50" dirty="0"/>
              <a:t> </a:t>
            </a:r>
            <a:r>
              <a:rPr spc="-10" dirty="0"/>
              <a:t>CSE(AIML)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7E40037-EE68-47C5-9400-E4898EE904A0}" type="datetime1">
              <a:rPr lang="en-US" smtClean="0"/>
              <a:pPr/>
              <a:t>6/23/2025</a:t>
            </a:fld>
            <a:endParaRPr lang="en-US"/>
          </a:p>
        </p:txBody>
      </p:sp>
      <p:sp>
        <p:nvSpPr>
          <p:cNvPr id="4" name="Holder 4"/>
          <p:cNvSpPr>
            <a:spLocks noGrp="1"/>
          </p:cNvSpPr>
          <p:nvPr>
            <p:ph type="sldNum" sz="quarter" idx="7"/>
          </p:nvPr>
        </p:nvSpPr>
        <p:spPr/>
        <p:txBody>
          <a:bodyPr lIns="0" tIns="0" rIns="0" bIns="0"/>
          <a:lstStyle>
            <a:lvl1pPr>
              <a:defRPr sz="1300" b="0" i="0">
                <a:solidFill>
                  <a:srgbClr val="878787"/>
                </a:solidFill>
                <a:latin typeface="Calibri"/>
                <a:cs typeface="Calibri"/>
              </a:defRPr>
            </a:lvl1pPr>
          </a:lstStyle>
          <a:p>
            <a:pPr marL="38100">
              <a:lnSpc>
                <a:spcPts val="1350"/>
              </a:lnSpc>
            </a:pPr>
            <a:fld id="{81D60167-4931-47E6-BA6A-407CBD079E47}" type="slidenum">
              <a:rPr spc="-50" dirty="0"/>
              <a:pPr marL="38100">
                <a:lnSpc>
                  <a:spcPts val="1350"/>
                </a:lnSpc>
              </a:pPr>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26492" y="114300"/>
            <a:ext cx="1066799" cy="1219200"/>
          </a:xfrm>
          <a:prstGeom prst="rect">
            <a:avLst/>
          </a:prstGeom>
        </p:spPr>
      </p:pic>
      <p:sp>
        <p:nvSpPr>
          <p:cNvPr id="2" name="Holder 2"/>
          <p:cNvSpPr>
            <a:spLocks noGrp="1"/>
          </p:cNvSpPr>
          <p:nvPr>
            <p:ph type="title"/>
          </p:nvPr>
        </p:nvSpPr>
        <p:spPr>
          <a:xfrm>
            <a:off x="1898448" y="369911"/>
            <a:ext cx="6403340" cy="1155833"/>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3" name="Holder 3"/>
          <p:cNvSpPr>
            <a:spLocks noGrp="1"/>
          </p:cNvSpPr>
          <p:nvPr>
            <p:ph type="body" idx="1"/>
          </p:nvPr>
        </p:nvSpPr>
        <p:spPr>
          <a:xfrm>
            <a:off x="339317" y="1489913"/>
            <a:ext cx="9455785" cy="5155565"/>
          </a:xfrm>
          <a:prstGeom prst="rect">
            <a:avLst/>
          </a:prstGeom>
        </p:spPr>
        <p:txBody>
          <a:bodyPr wrap="square" lIns="0" tIns="0" rIns="0" bIns="0">
            <a:spAutoFit/>
          </a:bodyPr>
          <a:lstStyle>
            <a:lvl1pPr>
              <a:defRPr sz="195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96888" y="7104760"/>
            <a:ext cx="2784364" cy="336286"/>
          </a:xfrm>
          <a:prstGeom prst="rect">
            <a:avLst/>
          </a:prstGeom>
        </p:spPr>
        <p:txBody>
          <a:bodyPr wrap="square" lIns="0" tIns="0" rIns="0" bIns="0">
            <a:spAutoFit/>
          </a:bodyPr>
          <a:lstStyle>
            <a:lvl1pPr>
              <a:defRPr sz="1950" b="0" i="0">
                <a:solidFill>
                  <a:srgbClr val="898989"/>
                </a:solidFill>
                <a:latin typeface="Calibri"/>
                <a:cs typeface="Calibri"/>
              </a:defRPr>
            </a:lvl1pPr>
          </a:lstStyle>
          <a:p>
            <a:pPr marL="12700">
              <a:lnSpc>
                <a:spcPts val="1975"/>
              </a:lnSpc>
            </a:pPr>
            <a:r>
              <a:rPr dirty="0"/>
              <a:t>Department</a:t>
            </a:r>
            <a:r>
              <a:rPr spc="70" dirty="0"/>
              <a:t> </a:t>
            </a:r>
            <a:r>
              <a:rPr dirty="0"/>
              <a:t>of</a:t>
            </a:r>
            <a:r>
              <a:rPr spc="50" dirty="0"/>
              <a:t> </a:t>
            </a:r>
            <a:r>
              <a:rPr spc="-10" dirty="0"/>
              <a:t>CSE(AIML)</a:t>
            </a: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D6CB197F-267A-4758-8659-99967333E5ED}" type="datetime1">
              <a:rPr lang="en-US" smtClean="0"/>
              <a:pPr/>
              <a:t>6/23/2025</a:t>
            </a:fld>
            <a:endParaRPr lang="en-US"/>
          </a:p>
        </p:txBody>
      </p:sp>
      <p:sp>
        <p:nvSpPr>
          <p:cNvPr id="6" name="Holder 6"/>
          <p:cNvSpPr>
            <a:spLocks noGrp="1"/>
          </p:cNvSpPr>
          <p:nvPr>
            <p:ph type="sldNum" sz="quarter" idx="7"/>
          </p:nvPr>
        </p:nvSpPr>
        <p:spPr>
          <a:xfrm>
            <a:off x="9253102" y="7216394"/>
            <a:ext cx="259715" cy="193040"/>
          </a:xfrm>
          <a:prstGeom prst="rect">
            <a:avLst/>
          </a:prstGeom>
        </p:spPr>
        <p:txBody>
          <a:bodyPr wrap="square" lIns="0" tIns="0" rIns="0" bIns="0">
            <a:spAutoFit/>
          </a:bodyPr>
          <a:lstStyle>
            <a:lvl1pPr>
              <a:defRPr sz="1300" b="0" i="0">
                <a:solidFill>
                  <a:srgbClr val="878787"/>
                </a:solidFill>
                <a:latin typeface="Calibri"/>
                <a:cs typeface="Calibri"/>
              </a:defRPr>
            </a:lvl1pPr>
          </a:lstStyle>
          <a:p>
            <a:pPr marL="38100">
              <a:lnSpc>
                <a:spcPts val="1350"/>
              </a:lnSpc>
            </a:pPr>
            <a:fld id="{81D60167-4931-47E6-BA6A-407CBD079E47}" type="slidenum">
              <a:rPr spc="-50" dirty="0"/>
              <a:pPr marL="38100">
                <a:lnSpc>
                  <a:spcPts val="1350"/>
                </a:lnSpc>
              </a:pPr>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example.com/ai-blood-matching" TargetMode="External"/><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hyperlink" Target="https://example.com/smart-blood-io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raktkosh.in/" TargetMode="External"/><Relationship Id="rId7" Type="http://schemas.openxmlformats.org/officeDocument/2006/relationships/hyperlink" Target="https://vercel.com/docs" TargetMode="External"/><Relationship Id="rId2" Type="http://schemas.openxmlformats.org/officeDocument/2006/relationships/hyperlink" Target="https://www.who.int/health-topics/blood-safety" TargetMode="External"/><Relationship Id="rId1" Type="http://schemas.openxmlformats.org/officeDocument/2006/relationships/slideLayout" Target="../slideLayouts/slideLayout2.xml"/><Relationship Id="rId6" Type="http://schemas.openxmlformats.org/officeDocument/2006/relationships/hyperlink" Target="https://www.mongodb.com/docs" TargetMode="External"/><Relationship Id="rId5" Type="http://schemas.openxmlformats.org/officeDocument/2006/relationships/hyperlink" Target="https://firebase.google.com/docs" TargetMode="External"/><Relationship Id="rId4" Type="http://schemas.openxmlformats.org/officeDocument/2006/relationships/hyperlink" Target="https://reactjs.org/"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1" y="424674"/>
            <a:ext cx="3847012" cy="486030"/>
          </a:xfrm>
          <a:prstGeom prst="rect">
            <a:avLst/>
          </a:prstGeom>
        </p:spPr>
        <p:txBody>
          <a:bodyPr vert="horz" wrap="square" lIns="0" tIns="16510" rIns="0" bIns="0" rtlCol="0">
            <a:spAutoFit/>
          </a:bodyPr>
          <a:lstStyle/>
          <a:p>
            <a:pPr marL="12700">
              <a:lnSpc>
                <a:spcPct val="100000"/>
              </a:lnSpc>
              <a:spcBef>
                <a:spcPts val="130"/>
              </a:spcBef>
            </a:pPr>
            <a:r>
              <a:rPr sz="3050" dirty="0">
                <a:latin typeface="Times New Roman" panose="02020603050405020304" pitchFamily="18" charset="0"/>
                <a:cs typeface="Times New Roman" panose="02020603050405020304" pitchFamily="18" charset="0"/>
              </a:rPr>
              <a:t>BVRIT</a:t>
            </a:r>
            <a:r>
              <a:rPr sz="3050" spc="-30" dirty="0">
                <a:latin typeface="Times New Roman" panose="02020603050405020304" pitchFamily="18" charset="0"/>
                <a:cs typeface="Times New Roman" panose="02020603050405020304" pitchFamily="18" charset="0"/>
              </a:rPr>
              <a:t> </a:t>
            </a:r>
            <a:r>
              <a:rPr sz="3050" spc="-10" dirty="0">
                <a:latin typeface="Times New Roman" panose="02020603050405020304" pitchFamily="18" charset="0"/>
                <a:cs typeface="Times New Roman" panose="02020603050405020304" pitchFamily="18" charset="0"/>
              </a:rPr>
              <a:t>HYDERABAD</a:t>
            </a:r>
            <a:endParaRPr sz="3050" dirty="0">
              <a:latin typeface="Times New Roman" panose="02020603050405020304" pitchFamily="18" charset="0"/>
              <a:cs typeface="Times New Roman" panose="02020603050405020304" pitchFamily="18" charset="0"/>
            </a:endParaRPr>
          </a:p>
        </p:txBody>
      </p:sp>
      <p:sp>
        <p:nvSpPr>
          <p:cNvPr id="3" name="object 3"/>
          <p:cNvSpPr txBox="1"/>
          <p:nvPr/>
        </p:nvSpPr>
        <p:spPr>
          <a:xfrm>
            <a:off x="1818775" y="917575"/>
            <a:ext cx="6508681" cy="1304290"/>
          </a:xfrm>
          <a:prstGeom prst="rect">
            <a:avLst/>
          </a:prstGeom>
        </p:spPr>
        <p:txBody>
          <a:bodyPr vert="horz" wrap="square" lIns="0" tIns="16510" rIns="0" bIns="0" rtlCol="0">
            <a:spAutoFit/>
          </a:bodyPr>
          <a:lstStyle/>
          <a:p>
            <a:pPr algn="ctr">
              <a:lnSpc>
                <a:spcPct val="100000"/>
              </a:lnSpc>
              <a:spcBef>
                <a:spcPts val="130"/>
              </a:spcBef>
            </a:pPr>
            <a:r>
              <a:rPr sz="3050" b="1" dirty="0">
                <a:latin typeface="Times New Roman" panose="02020603050405020304" pitchFamily="18" charset="0"/>
                <a:cs typeface="Times New Roman" panose="02020603050405020304" pitchFamily="18" charset="0"/>
              </a:rPr>
              <a:t>College</a:t>
            </a:r>
            <a:r>
              <a:rPr sz="3050" b="1" spc="-35" dirty="0">
                <a:latin typeface="Times New Roman" panose="02020603050405020304" pitchFamily="18" charset="0"/>
                <a:cs typeface="Times New Roman" panose="02020603050405020304" pitchFamily="18" charset="0"/>
              </a:rPr>
              <a:t> </a:t>
            </a:r>
            <a:r>
              <a:rPr sz="3050" b="1" dirty="0">
                <a:latin typeface="Times New Roman" panose="02020603050405020304" pitchFamily="18" charset="0"/>
                <a:cs typeface="Times New Roman" panose="02020603050405020304" pitchFamily="18" charset="0"/>
              </a:rPr>
              <a:t>of</a:t>
            </a:r>
            <a:r>
              <a:rPr sz="3050" b="1" spc="-10" dirty="0">
                <a:latin typeface="Times New Roman" panose="02020603050405020304" pitchFamily="18" charset="0"/>
                <a:cs typeface="Times New Roman" panose="02020603050405020304" pitchFamily="18" charset="0"/>
              </a:rPr>
              <a:t> </a:t>
            </a:r>
            <a:r>
              <a:rPr sz="3050" b="1" dirty="0">
                <a:latin typeface="Times New Roman" panose="02020603050405020304" pitchFamily="18" charset="0"/>
                <a:cs typeface="Times New Roman" panose="02020603050405020304" pitchFamily="18" charset="0"/>
              </a:rPr>
              <a:t>Engineering</a:t>
            </a:r>
            <a:r>
              <a:rPr sz="3050" b="1" spc="-30" dirty="0">
                <a:latin typeface="Times New Roman" panose="02020603050405020304" pitchFamily="18" charset="0"/>
                <a:cs typeface="Times New Roman" panose="02020603050405020304" pitchFamily="18" charset="0"/>
              </a:rPr>
              <a:t> </a:t>
            </a:r>
            <a:r>
              <a:rPr sz="3050" b="1" dirty="0">
                <a:latin typeface="Times New Roman" panose="02020603050405020304" pitchFamily="18" charset="0"/>
                <a:cs typeface="Times New Roman" panose="02020603050405020304" pitchFamily="18" charset="0"/>
              </a:rPr>
              <a:t>for</a:t>
            </a:r>
            <a:r>
              <a:rPr sz="3050" b="1" spc="-70" dirty="0">
                <a:latin typeface="Times New Roman" panose="02020603050405020304" pitchFamily="18" charset="0"/>
                <a:cs typeface="Times New Roman" panose="02020603050405020304" pitchFamily="18" charset="0"/>
              </a:rPr>
              <a:t> </a:t>
            </a:r>
            <a:r>
              <a:rPr sz="3050" b="1" spc="-10" dirty="0">
                <a:latin typeface="Times New Roman" panose="02020603050405020304" pitchFamily="18" charset="0"/>
                <a:cs typeface="Times New Roman" panose="02020603050405020304" pitchFamily="18" charset="0"/>
              </a:rPr>
              <a:t>Women</a:t>
            </a:r>
            <a:endParaRPr lang="en-IN" sz="3050" dirty="0">
              <a:latin typeface="Times New Roman" panose="02020603050405020304" pitchFamily="18" charset="0"/>
              <a:cs typeface="Times New Roman" panose="02020603050405020304" pitchFamily="18" charset="0"/>
            </a:endParaRPr>
          </a:p>
          <a:p>
            <a:pPr algn="ctr">
              <a:lnSpc>
                <a:spcPct val="100000"/>
              </a:lnSpc>
              <a:spcBef>
                <a:spcPts val="3200"/>
              </a:spcBef>
            </a:pPr>
            <a:r>
              <a:rPr lang="en-IN" sz="2650" b="1" spc="-10" dirty="0">
                <a:latin typeface="Times New Roman" panose="02020603050405020304" pitchFamily="18" charset="0"/>
                <a:cs typeface="Times New Roman" panose="02020603050405020304" pitchFamily="18" charset="0"/>
              </a:rPr>
              <a:t>Department</a:t>
            </a:r>
            <a:r>
              <a:rPr lang="en-IN" sz="2650" b="1" spc="-75" dirty="0">
                <a:latin typeface="Times New Roman" panose="02020603050405020304" pitchFamily="18" charset="0"/>
                <a:cs typeface="Times New Roman" panose="02020603050405020304" pitchFamily="18" charset="0"/>
              </a:rPr>
              <a:t> </a:t>
            </a:r>
            <a:r>
              <a:rPr lang="en-IN" sz="2650" b="1" dirty="0">
                <a:latin typeface="Times New Roman" panose="02020603050405020304" pitchFamily="18" charset="0"/>
                <a:cs typeface="Times New Roman" panose="02020603050405020304" pitchFamily="18" charset="0"/>
              </a:rPr>
              <a:t>of</a:t>
            </a:r>
            <a:r>
              <a:rPr lang="en-IN" sz="2650" b="1" spc="-100" dirty="0">
                <a:latin typeface="Times New Roman" panose="02020603050405020304" pitchFamily="18" charset="0"/>
                <a:cs typeface="Times New Roman" panose="02020603050405020304" pitchFamily="18" charset="0"/>
              </a:rPr>
              <a:t> </a:t>
            </a:r>
            <a:r>
              <a:rPr lang="en-IN" sz="2650" b="1" spc="-20" dirty="0">
                <a:latin typeface="Times New Roman" panose="02020603050405020304" pitchFamily="18" charset="0"/>
                <a:cs typeface="Times New Roman" panose="02020603050405020304" pitchFamily="18" charset="0"/>
              </a:rPr>
              <a:t>CSE-AIML</a:t>
            </a:r>
            <a:endParaRPr lang="en-IN" sz="2650" dirty="0">
              <a:latin typeface="Times New Roman" panose="02020603050405020304" pitchFamily="18" charset="0"/>
              <a:cs typeface="Times New Roman" panose="02020603050405020304" pitchFamily="18" charset="0"/>
            </a:endParaRPr>
          </a:p>
        </p:txBody>
      </p:sp>
      <p:pic>
        <p:nvPicPr>
          <p:cNvPr id="4" name="object 4"/>
          <p:cNvPicPr/>
          <p:nvPr/>
        </p:nvPicPr>
        <p:blipFill>
          <a:blip r:embed="rId2" cstate="print"/>
          <a:stretch>
            <a:fillRect/>
          </a:stretch>
        </p:blipFill>
        <p:spPr>
          <a:xfrm>
            <a:off x="83819" y="114300"/>
            <a:ext cx="1155191" cy="1321308"/>
          </a:xfrm>
          <a:prstGeom prst="rect">
            <a:avLst/>
          </a:prstGeom>
        </p:spPr>
      </p:pic>
      <p:sp>
        <p:nvSpPr>
          <p:cNvPr id="5" name="object 5"/>
          <p:cNvSpPr txBox="1"/>
          <p:nvPr/>
        </p:nvSpPr>
        <p:spPr>
          <a:xfrm>
            <a:off x="672565" y="2559214"/>
            <a:ext cx="9067800" cy="755976"/>
          </a:xfrm>
          <a:prstGeom prst="rect">
            <a:avLst/>
          </a:prstGeom>
        </p:spPr>
        <p:txBody>
          <a:bodyPr vert="horz" wrap="square" lIns="0" tIns="17145" rIns="0" bIns="0" rtlCol="0">
            <a:spAutoFit/>
          </a:bodyPr>
          <a:lstStyle/>
          <a:p>
            <a:pPr marL="12700" algn="ctr">
              <a:lnSpc>
                <a:spcPct val="100000"/>
              </a:lnSpc>
              <a:spcBef>
                <a:spcPts val="135"/>
              </a:spcBef>
            </a:pPr>
            <a:r>
              <a:rPr lang="en-IN" sz="4800" b="1" dirty="0">
                <a:latin typeface="Times New Roman" panose="02020603050405020304" pitchFamily="18" charset="0"/>
                <a:cs typeface="Times New Roman" panose="02020603050405020304" pitchFamily="18" charset="0"/>
              </a:rPr>
              <a:t>BLOOD BANK AI</a:t>
            </a:r>
            <a:endParaRPr sz="4800" b="1" dirty="0">
              <a:latin typeface="Times New Roman" panose="02020603050405020304" pitchFamily="18" charset="0"/>
              <a:cs typeface="Times New Roman" panose="02020603050405020304" pitchFamily="18" charset="0"/>
            </a:endParaRPr>
          </a:p>
        </p:txBody>
      </p:sp>
      <p:sp>
        <p:nvSpPr>
          <p:cNvPr id="6" name="object 6"/>
          <p:cNvSpPr txBox="1"/>
          <p:nvPr/>
        </p:nvSpPr>
        <p:spPr>
          <a:xfrm>
            <a:off x="503968" y="5190285"/>
            <a:ext cx="2936239" cy="1013162"/>
          </a:xfrm>
          <a:prstGeom prst="rect">
            <a:avLst/>
          </a:prstGeom>
        </p:spPr>
        <p:txBody>
          <a:bodyPr vert="horz" wrap="square" lIns="0" tIns="25400" rIns="0" bIns="0" rtlCol="0">
            <a:spAutoFit/>
          </a:bodyPr>
          <a:lstStyle/>
          <a:p>
            <a:pPr marL="12700" marR="5080">
              <a:lnSpc>
                <a:spcPct val="104099"/>
              </a:lnSpc>
              <a:spcBef>
                <a:spcPts val="200"/>
              </a:spcBef>
            </a:pPr>
            <a:r>
              <a:rPr sz="1950" b="1" dirty="0">
                <a:latin typeface="Times New Roman" panose="02020603050405020304" pitchFamily="18" charset="0"/>
                <a:cs typeface="Times New Roman" panose="02020603050405020304" pitchFamily="18" charset="0"/>
              </a:rPr>
              <a:t>Under</a:t>
            </a:r>
            <a:r>
              <a:rPr sz="1950" b="1" spc="-20" dirty="0">
                <a:latin typeface="Times New Roman" panose="02020603050405020304" pitchFamily="18" charset="0"/>
                <a:cs typeface="Times New Roman" panose="02020603050405020304" pitchFamily="18" charset="0"/>
              </a:rPr>
              <a:t> </a:t>
            </a:r>
            <a:r>
              <a:rPr sz="1950" b="1" dirty="0">
                <a:latin typeface="Times New Roman" panose="02020603050405020304" pitchFamily="18" charset="0"/>
                <a:cs typeface="Times New Roman" panose="02020603050405020304" pitchFamily="18" charset="0"/>
              </a:rPr>
              <a:t>the</a:t>
            </a:r>
            <a:r>
              <a:rPr sz="1950" b="1" spc="10" dirty="0">
                <a:latin typeface="Times New Roman" panose="02020603050405020304" pitchFamily="18" charset="0"/>
                <a:cs typeface="Times New Roman" panose="02020603050405020304" pitchFamily="18" charset="0"/>
              </a:rPr>
              <a:t> </a:t>
            </a:r>
            <a:r>
              <a:rPr sz="1950" b="1" dirty="0">
                <a:latin typeface="Times New Roman" panose="02020603050405020304" pitchFamily="18" charset="0"/>
                <a:cs typeface="Times New Roman" panose="02020603050405020304" pitchFamily="18" charset="0"/>
              </a:rPr>
              <a:t>Guidance</a:t>
            </a:r>
            <a:r>
              <a:rPr sz="1950" b="1" spc="10" dirty="0">
                <a:latin typeface="Times New Roman" panose="02020603050405020304" pitchFamily="18" charset="0"/>
                <a:cs typeface="Times New Roman" panose="02020603050405020304" pitchFamily="18" charset="0"/>
              </a:rPr>
              <a:t> </a:t>
            </a:r>
            <a:r>
              <a:rPr sz="1950" b="1" spc="-25" dirty="0">
                <a:latin typeface="Times New Roman" panose="02020603050405020304" pitchFamily="18" charset="0"/>
                <a:cs typeface="Times New Roman" panose="02020603050405020304" pitchFamily="18" charset="0"/>
              </a:rPr>
              <a:t>of</a:t>
            </a:r>
            <a:r>
              <a:rPr sz="1950" b="1" spc="-25">
                <a:latin typeface="Times New Roman" panose="02020603050405020304" pitchFamily="18" charset="0"/>
                <a:cs typeface="Times New Roman" panose="02020603050405020304" pitchFamily="18" charset="0"/>
              </a:rPr>
              <a:t>: </a:t>
            </a:r>
            <a:endParaRPr lang="en-IN" sz="1950" b="1" spc="-25" dirty="0">
              <a:latin typeface="Times New Roman" panose="02020603050405020304" pitchFamily="18" charset="0"/>
              <a:cs typeface="Times New Roman" panose="02020603050405020304" pitchFamily="18" charset="0"/>
            </a:endParaRPr>
          </a:p>
          <a:p>
            <a:pPr marL="12700" marR="5080">
              <a:lnSpc>
                <a:spcPct val="104099"/>
              </a:lnSpc>
              <a:spcBef>
                <a:spcPts val="200"/>
              </a:spcBef>
            </a:pPr>
            <a:r>
              <a:rPr lang="en-IN" sz="1950" b="1" spc="-25" dirty="0">
                <a:latin typeface="Times New Roman" panose="02020603050405020304" pitchFamily="18" charset="0"/>
                <a:cs typeface="Times New Roman" panose="02020603050405020304" pitchFamily="18" charset="0"/>
              </a:rPr>
              <a:t>Mr. Kishore Kumar</a:t>
            </a:r>
          </a:p>
          <a:p>
            <a:pPr marL="12700" marR="5080">
              <a:lnSpc>
                <a:spcPct val="104099"/>
              </a:lnSpc>
              <a:spcBef>
                <a:spcPts val="200"/>
              </a:spcBef>
            </a:pPr>
            <a:r>
              <a:rPr lang="en-IN" sz="1950" b="1" spc="-25" dirty="0">
                <a:latin typeface="Times New Roman" panose="02020603050405020304" pitchFamily="18" charset="0"/>
                <a:cs typeface="Times New Roman" panose="02020603050405020304" pitchFamily="18" charset="0"/>
              </a:rPr>
              <a:t>Assistant Professor</a:t>
            </a:r>
          </a:p>
        </p:txBody>
      </p:sp>
      <p:sp>
        <p:nvSpPr>
          <p:cNvPr id="7" name="object 7"/>
          <p:cNvSpPr txBox="1"/>
          <p:nvPr/>
        </p:nvSpPr>
        <p:spPr>
          <a:xfrm>
            <a:off x="5410200" y="4936987"/>
            <a:ext cx="3714501" cy="1628010"/>
          </a:xfrm>
          <a:prstGeom prst="rect">
            <a:avLst/>
          </a:prstGeom>
        </p:spPr>
        <p:txBody>
          <a:bodyPr vert="horz" wrap="square" lIns="0" tIns="12065" rIns="0" bIns="0" rtlCol="0">
            <a:spAutoFit/>
          </a:bodyPr>
          <a:lstStyle/>
          <a:p>
            <a:pPr marL="12700" marR="560705">
              <a:lnSpc>
                <a:spcPts val="2480"/>
              </a:lnSpc>
              <a:spcBef>
                <a:spcPts val="95"/>
              </a:spcBef>
            </a:pPr>
            <a:r>
              <a:rPr sz="1950" b="1" spc="-75" dirty="0">
                <a:latin typeface="Times New Roman" panose="02020603050405020304" pitchFamily="18" charset="0"/>
                <a:cs typeface="Times New Roman" panose="02020603050405020304" pitchFamily="18" charset="0"/>
              </a:rPr>
              <a:t>Team </a:t>
            </a:r>
            <a:r>
              <a:rPr sz="1950" b="1" dirty="0">
                <a:latin typeface="Times New Roman" panose="02020603050405020304" pitchFamily="18" charset="0"/>
                <a:cs typeface="Times New Roman" panose="02020603050405020304" pitchFamily="18" charset="0"/>
              </a:rPr>
              <a:t>No:</a:t>
            </a:r>
            <a:r>
              <a:rPr sz="1950" b="1" spc="-45" dirty="0">
                <a:latin typeface="Times New Roman" panose="02020603050405020304" pitchFamily="18" charset="0"/>
                <a:cs typeface="Times New Roman" panose="02020603050405020304" pitchFamily="18" charset="0"/>
              </a:rPr>
              <a:t> </a:t>
            </a:r>
            <a:r>
              <a:rPr lang="en-IN" sz="1950" b="1" spc="-50" dirty="0">
                <a:latin typeface="Times New Roman" panose="02020603050405020304" pitchFamily="18" charset="0"/>
                <a:cs typeface="Times New Roman" panose="02020603050405020304" pitchFamily="18" charset="0"/>
              </a:rPr>
              <a:t>1</a:t>
            </a:r>
            <a:r>
              <a:rPr sz="1950" b="1" spc="-50" dirty="0">
                <a:latin typeface="Times New Roman" panose="02020603050405020304" pitchFamily="18" charset="0"/>
                <a:cs typeface="Times New Roman" panose="02020603050405020304" pitchFamily="18" charset="0"/>
              </a:rPr>
              <a:t> </a:t>
            </a:r>
            <a:endParaRPr lang="en-IN" sz="1950" b="1" spc="-50" dirty="0">
              <a:latin typeface="Times New Roman" panose="02020603050405020304" pitchFamily="18" charset="0"/>
              <a:cs typeface="Times New Roman" panose="02020603050405020304" pitchFamily="18" charset="0"/>
            </a:endParaRPr>
          </a:p>
          <a:p>
            <a:pPr marL="12700" marR="560705">
              <a:lnSpc>
                <a:spcPts val="2480"/>
              </a:lnSpc>
              <a:spcBef>
                <a:spcPts val="95"/>
              </a:spcBef>
            </a:pPr>
            <a:r>
              <a:rPr sz="1950" b="1" dirty="0">
                <a:latin typeface="Times New Roman" panose="02020603050405020304" pitchFamily="18" charset="0"/>
                <a:cs typeface="Times New Roman" panose="02020603050405020304" pitchFamily="18" charset="0"/>
              </a:rPr>
              <a:t>2</a:t>
            </a:r>
            <a:r>
              <a:rPr lang="en-IN" sz="1950" b="1" dirty="0">
                <a:latin typeface="Times New Roman" panose="02020603050405020304" pitchFamily="18" charset="0"/>
                <a:cs typeface="Times New Roman" panose="02020603050405020304" pitchFamily="18" charset="0"/>
              </a:rPr>
              <a:t>2</a:t>
            </a:r>
            <a:r>
              <a:rPr sz="1950" b="1">
                <a:latin typeface="Times New Roman" panose="02020603050405020304" pitchFamily="18" charset="0"/>
                <a:cs typeface="Times New Roman" panose="02020603050405020304" pitchFamily="18" charset="0"/>
              </a:rPr>
              <a:t>wh1a66</a:t>
            </a:r>
            <a:r>
              <a:rPr lang="en-IN" sz="1950" b="1" dirty="0">
                <a:latin typeface="Times New Roman" panose="02020603050405020304" pitchFamily="18" charset="0"/>
                <a:cs typeface="Times New Roman" panose="02020603050405020304" pitchFamily="18" charset="0"/>
              </a:rPr>
              <a:t>03</a:t>
            </a:r>
            <a:r>
              <a:rPr sz="1950" b="1">
                <a:latin typeface="Times New Roman" panose="02020603050405020304" pitchFamily="18" charset="0"/>
                <a:cs typeface="Times New Roman" panose="02020603050405020304" pitchFamily="18" charset="0"/>
              </a:rPr>
              <a:t>-</a:t>
            </a:r>
            <a:r>
              <a:rPr lang="en-IN" sz="1950" b="1" spc="-10" dirty="0">
                <a:latin typeface="Times New Roman" panose="02020603050405020304" pitchFamily="18" charset="0"/>
                <a:cs typeface="Times New Roman" panose="02020603050405020304" pitchFamily="18" charset="0"/>
              </a:rPr>
              <a:t>Megana</a:t>
            </a:r>
            <a:endParaRPr sz="1950" dirty="0">
              <a:latin typeface="Times New Roman" panose="02020603050405020304" pitchFamily="18" charset="0"/>
              <a:cs typeface="Times New Roman" panose="02020603050405020304" pitchFamily="18" charset="0"/>
            </a:endParaRPr>
          </a:p>
          <a:p>
            <a:pPr marL="12700" marR="5080">
              <a:lnSpc>
                <a:spcPts val="2480"/>
              </a:lnSpc>
              <a:spcBef>
                <a:spcPts val="10"/>
              </a:spcBef>
            </a:pPr>
            <a:r>
              <a:rPr sz="1950" b="1" dirty="0">
                <a:latin typeface="Times New Roman" panose="02020603050405020304" pitchFamily="18" charset="0"/>
                <a:cs typeface="Times New Roman" panose="02020603050405020304" pitchFamily="18" charset="0"/>
              </a:rPr>
              <a:t>2</a:t>
            </a:r>
            <a:r>
              <a:rPr lang="en-IN" sz="1950" b="1" dirty="0">
                <a:latin typeface="Times New Roman" panose="02020603050405020304" pitchFamily="18" charset="0"/>
                <a:cs typeface="Times New Roman" panose="02020603050405020304" pitchFamily="18" charset="0"/>
              </a:rPr>
              <a:t>2</a:t>
            </a:r>
            <a:r>
              <a:rPr sz="1950" b="1">
                <a:latin typeface="Times New Roman" panose="02020603050405020304" pitchFamily="18" charset="0"/>
                <a:cs typeface="Times New Roman" panose="02020603050405020304" pitchFamily="18" charset="0"/>
              </a:rPr>
              <a:t>wh1a66</a:t>
            </a:r>
            <a:r>
              <a:rPr lang="en-IN" sz="1950" b="1" dirty="0">
                <a:latin typeface="Times New Roman" panose="02020603050405020304" pitchFamily="18" charset="0"/>
                <a:cs typeface="Times New Roman" panose="02020603050405020304" pitchFamily="18" charset="0"/>
              </a:rPr>
              <a:t>05</a:t>
            </a:r>
            <a:r>
              <a:rPr sz="1950" b="1">
                <a:latin typeface="Times New Roman" panose="02020603050405020304" pitchFamily="18" charset="0"/>
                <a:cs typeface="Times New Roman" panose="02020603050405020304" pitchFamily="18" charset="0"/>
              </a:rPr>
              <a:t>-</a:t>
            </a:r>
            <a:r>
              <a:rPr lang="en-IN" sz="1950" b="1" spc="-40" dirty="0">
                <a:latin typeface="Times New Roman" panose="02020603050405020304" pitchFamily="18" charset="0"/>
                <a:cs typeface="Times New Roman" panose="02020603050405020304" pitchFamily="18" charset="0"/>
              </a:rPr>
              <a:t>Sadiya Tarannum</a:t>
            </a:r>
            <a:r>
              <a:rPr sz="1950" b="1" spc="-10">
                <a:latin typeface="Times New Roman" panose="02020603050405020304" pitchFamily="18" charset="0"/>
                <a:cs typeface="Times New Roman" panose="02020603050405020304" pitchFamily="18" charset="0"/>
              </a:rPr>
              <a:t> </a:t>
            </a:r>
            <a:r>
              <a:rPr sz="1950" b="1" dirty="0">
                <a:latin typeface="Times New Roman" panose="02020603050405020304" pitchFamily="18" charset="0"/>
                <a:cs typeface="Times New Roman" panose="02020603050405020304" pitchFamily="18" charset="0"/>
              </a:rPr>
              <a:t>2</a:t>
            </a:r>
            <a:r>
              <a:rPr lang="en-IN" sz="1950" b="1" dirty="0">
                <a:latin typeface="Times New Roman" panose="02020603050405020304" pitchFamily="18" charset="0"/>
                <a:cs typeface="Times New Roman" panose="02020603050405020304" pitchFamily="18" charset="0"/>
              </a:rPr>
              <a:t>2</a:t>
            </a:r>
            <a:r>
              <a:rPr sz="1950" b="1">
                <a:latin typeface="Times New Roman" panose="02020603050405020304" pitchFamily="18" charset="0"/>
                <a:cs typeface="Times New Roman" panose="02020603050405020304" pitchFamily="18" charset="0"/>
              </a:rPr>
              <a:t>wh1a66</a:t>
            </a:r>
            <a:r>
              <a:rPr lang="en-IN" sz="1950" b="1" dirty="0">
                <a:latin typeface="Times New Roman" panose="02020603050405020304" pitchFamily="18" charset="0"/>
                <a:cs typeface="Times New Roman" panose="02020603050405020304" pitchFamily="18" charset="0"/>
              </a:rPr>
              <a:t>19</a:t>
            </a:r>
            <a:r>
              <a:rPr sz="1950" b="1">
                <a:latin typeface="Times New Roman" panose="02020603050405020304" pitchFamily="18" charset="0"/>
                <a:cs typeface="Times New Roman" panose="02020603050405020304" pitchFamily="18" charset="0"/>
              </a:rPr>
              <a:t>-</a:t>
            </a:r>
            <a:r>
              <a:rPr lang="en-IN" sz="1950" b="1" spc="-10" dirty="0">
                <a:latin typeface="Times New Roman" panose="02020603050405020304" pitchFamily="18" charset="0"/>
                <a:cs typeface="Times New Roman" panose="02020603050405020304" pitchFamily="18" charset="0"/>
              </a:rPr>
              <a:t>Indu</a:t>
            </a:r>
          </a:p>
          <a:p>
            <a:pPr marL="12700" marR="5080">
              <a:lnSpc>
                <a:spcPts val="2480"/>
              </a:lnSpc>
              <a:spcBef>
                <a:spcPts val="10"/>
              </a:spcBef>
            </a:pPr>
            <a:r>
              <a:rPr sz="1950" b="1">
                <a:latin typeface="Times New Roman" panose="02020603050405020304" pitchFamily="18" charset="0"/>
                <a:cs typeface="Times New Roman" panose="02020603050405020304" pitchFamily="18" charset="0"/>
              </a:rPr>
              <a:t>2</a:t>
            </a:r>
            <a:r>
              <a:rPr lang="en-IN" sz="1950" b="1" dirty="0">
                <a:latin typeface="Times New Roman" panose="02020603050405020304" pitchFamily="18" charset="0"/>
                <a:cs typeface="Times New Roman" panose="02020603050405020304" pitchFamily="18" charset="0"/>
              </a:rPr>
              <a:t>2</a:t>
            </a:r>
            <a:r>
              <a:rPr sz="1950" b="1" dirty="0">
                <a:latin typeface="Times New Roman" panose="02020603050405020304" pitchFamily="18" charset="0"/>
                <a:cs typeface="Times New Roman" panose="02020603050405020304" pitchFamily="18" charset="0"/>
              </a:rPr>
              <a:t>wh1a66</a:t>
            </a:r>
            <a:r>
              <a:rPr lang="en-IN" sz="1950" b="1" dirty="0">
                <a:latin typeface="Times New Roman" panose="02020603050405020304" pitchFamily="18" charset="0"/>
                <a:cs typeface="Times New Roman" panose="02020603050405020304" pitchFamily="18" charset="0"/>
              </a:rPr>
              <a:t>60</a:t>
            </a:r>
            <a:r>
              <a:rPr sz="1950" b="1">
                <a:latin typeface="Times New Roman" panose="02020603050405020304" pitchFamily="18" charset="0"/>
                <a:cs typeface="Times New Roman" panose="02020603050405020304" pitchFamily="18" charset="0"/>
              </a:rPr>
              <a:t>-</a:t>
            </a:r>
            <a:r>
              <a:rPr lang="en-IN" sz="1950" b="1" dirty="0">
                <a:latin typeface="Times New Roman" panose="02020603050405020304" pitchFamily="18" charset="0"/>
                <a:cs typeface="Times New Roman" panose="02020603050405020304" pitchFamily="18" charset="0"/>
              </a:rPr>
              <a:t>Niveda</a:t>
            </a:r>
            <a:endParaRPr sz="19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8884919" y="114300"/>
            <a:ext cx="1173479" cy="1455420"/>
          </a:xfrm>
          <a:prstGeom prst="rect">
            <a:avLst/>
          </a:prstGeom>
        </p:spPr>
      </p:pic>
      <p:sp>
        <p:nvSpPr>
          <p:cNvPr id="9" name="Footer Placeholder 8">
            <a:extLst>
              <a:ext uri="{FF2B5EF4-FFF2-40B4-BE49-F238E27FC236}">
                <a16:creationId xmlns:a16="http://schemas.microsoft.com/office/drawing/2014/main" id="{9F727881-34B0-1652-19B9-B974F259DECE}"/>
              </a:ext>
            </a:extLst>
          </p:cNvPr>
          <p:cNvSpPr>
            <a:spLocks noGrp="1"/>
          </p:cNvSpPr>
          <p:nvPr>
            <p:ph type="ftr" sz="quarter" idx="5"/>
          </p:nvPr>
        </p:nvSpPr>
        <p:spPr/>
        <p:txBody>
          <a:bodyPr/>
          <a:lstStyle/>
          <a:p>
            <a:pPr marL="12700">
              <a:lnSpc>
                <a:spcPts val="1975"/>
              </a:lnSpc>
            </a:pPr>
            <a:r>
              <a:rPr lang="en-IN" dirty="0"/>
              <a:t>Department</a:t>
            </a:r>
            <a:r>
              <a:rPr lang="en-IN" spc="70" dirty="0"/>
              <a:t> </a:t>
            </a:r>
            <a:r>
              <a:rPr lang="en-IN" dirty="0"/>
              <a:t>of</a:t>
            </a:r>
            <a:r>
              <a:rPr lang="en-IN" spc="50" dirty="0"/>
              <a:t> </a:t>
            </a:r>
            <a:r>
              <a:rPr lang="en-IN" spc="-10" dirty="0"/>
              <a:t>CSE(AIML)</a:t>
            </a:r>
          </a:p>
        </p:txBody>
      </p:sp>
      <p:sp>
        <p:nvSpPr>
          <p:cNvPr id="10" name="Slide Number Placeholder 9">
            <a:extLst>
              <a:ext uri="{FF2B5EF4-FFF2-40B4-BE49-F238E27FC236}">
                <a16:creationId xmlns:a16="http://schemas.microsoft.com/office/drawing/2014/main" id="{C711C4A4-F64C-FE6D-EB4A-EEBD8967E467}"/>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a:t>
            </a:fld>
            <a:endParaRPr lang="en-IN"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6EBA7-74A7-CA31-DA04-EF8F4E226C78}"/>
              </a:ext>
            </a:extLst>
          </p:cNvPr>
          <p:cNvSpPr>
            <a:spLocks noGrp="1"/>
          </p:cNvSpPr>
          <p:nvPr>
            <p:ph type="title"/>
          </p:nvPr>
        </p:nvSpPr>
        <p:spPr>
          <a:xfrm>
            <a:off x="1898448" y="369911"/>
            <a:ext cx="6403340" cy="677108"/>
          </a:xfrm>
        </p:spPr>
        <p:txBody>
          <a:bodyPr/>
          <a:lstStyle/>
          <a:p>
            <a:r>
              <a:rPr lang="en-US" dirty="0">
                <a:latin typeface="Times New Roman" panose="02020603050405020304" pitchFamily="18" charset="0"/>
                <a:cs typeface="Times New Roman" panose="02020603050405020304" pitchFamily="18" charset="0"/>
              </a:rPr>
              <a:t>Tools and Technologies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23C593A3-F4AC-47DE-D4CC-8E04B25FFD59}"/>
              </a:ext>
            </a:extLst>
          </p:cNvPr>
          <p:cNvSpPr>
            <a:spLocks noGrp="1" noChangeArrowheads="1"/>
          </p:cNvSpPr>
          <p:nvPr>
            <p:ph type="body" idx="1"/>
          </p:nvPr>
        </p:nvSpPr>
        <p:spPr bwMode="auto">
          <a:xfrm>
            <a:off x="621598" y="1991262"/>
            <a:ext cx="889121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000" b="0" dirty="0"/>
              <a:t>Typescript, </a:t>
            </a:r>
            <a:r>
              <a:rPr lang="en-US" sz="2000" b="0" dirty="0" err="1"/>
              <a:t>Javascript</a:t>
            </a:r>
            <a:endParaRPr lang="en-US" sz="2000" b="0" dirty="0"/>
          </a:p>
          <a:p>
            <a:pPr lvl="0" algn="just" rtl="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lang="en-US" sz="2000" b="0" dirty="0"/>
              <a:t>ReactJS, </a:t>
            </a:r>
            <a:r>
              <a:rPr lang="en-US" sz="2000" b="0" dirty="0" err="1"/>
              <a:t>NextJs</a:t>
            </a:r>
            <a:r>
              <a:rPr lang="en-US" sz="2000" b="0" dirty="0"/>
              <a:t>, </a:t>
            </a:r>
            <a:r>
              <a:rPr lang="en-US" sz="2000" b="0" dirty="0" err="1"/>
              <a:t>TailwindCSS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algn="just" rtl="0"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Database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Supa</a:t>
            </a:r>
            <a:r>
              <a:rPr lang="en-US" altLang="en-US" sz="2000" b="0" dirty="0" err="1">
                <a:latin typeface="Times New Roman" panose="02020603050405020304" pitchFamily="18" charset="0"/>
                <a:cs typeface="Times New Roman" panose="02020603050405020304" pitchFamily="18" charset="0"/>
              </a:rPr>
              <a:t>base</a:t>
            </a:r>
            <a:endParaRPr lang="en-US" sz="2000" b="0" dirty="0"/>
          </a:p>
          <a:p>
            <a:pPr lvl="0" algn="just" rtl="0" eaLnBrk="0" fontAlgn="base" hangingPunct="0">
              <a:spcBef>
                <a:spcPct val="0"/>
              </a:spcBef>
              <a:spcAft>
                <a:spcPct val="0"/>
              </a:spcAft>
              <a:buFontTx/>
              <a:buChar char="•"/>
            </a:pPr>
            <a:r>
              <a:rPr lang="en-IN" sz="2000" dirty="0"/>
              <a:t>     Development Tool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lang="en-US" sz="2000" b="0" dirty="0"/>
              <a:t>VS Code, Git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3FD3721-F4C0-96E3-A5D7-FF935E9FD1B1}"/>
              </a:ext>
            </a:extLst>
          </p:cNvPr>
          <p:cNvSpPr>
            <a:spLocks noGrp="1"/>
          </p:cNvSpPr>
          <p:nvPr>
            <p:ph type="ftr" sz="quarter" idx="5"/>
          </p:nvPr>
        </p:nvSpPr>
        <p:spPr/>
        <p:txBody>
          <a:bodyPr/>
          <a:lstStyle/>
          <a:p>
            <a:pPr marL="12700">
              <a:lnSpc>
                <a:spcPts val="1975"/>
              </a:lnSpc>
            </a:pPr>
            <a:r>
              <a:rPr lang="en-IN" dirty="0"/>
              <a:t>Department</a:t>
            </a:r>
            <a:r>
              <a:rPr lang="en-IN" spc="70" dirty="0"/>
              <a:t> </a:t>
            </a:r>
            <a:r>
              <a:rPr lang="en-IN" dirty="0"/>
              <a:t>of</a:t>
            </a:r>
            <a:r>
              <a:rPr lang="en-IN" spc="50" dirty="0"/>
              <a:t> </a:t>
            </a:r>
            <a:r>
              <a:rPr lang="en-IN" spc="-10" dirty="0"/>
              <a:t>CSE(AIML)</a:t>
            </a:r>
          </a:p>
        </p:txBody>
      </p:sp>
      <p:sp>
        <p:nvSpPr>
          <p:cNvPr id="5" name="Slide Number Placeholder 4">
            <a:extLst>
              <a:ext uri="{FF2B5EF4-FFF2-40B4-BE49-F238E27FC236}">
                <a16:creationId xmlns:a16="http://schemas.microsoft.com/office/drawing/2014/main" id="{0EDAB92F-3209-F307-24FF-B15F20556B6F}"/>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10</a:t>
            </a:fld>
            <a:endParaRPr lang="en-IN" spc="-50" dirty="0"/>
          </a:p>
        </p:txBody>
      </p:sp>
    </p:spTree>
    <p:extLst>
      <p:ext uri="{BB962C8B-B14F-4D97-AF65-F5344CB8AC3E}">
        <p14:creationId xmlns:p14="http://schemas.microsoft.com/office/powerpoint/2010/main" val="3984279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0DAA8-0A11-66F6-963F-0BB0D85CEDE7}"/>
              </a:ext>
            </a:extLst>
          </p:cNvPr>
          <p:cNvSpPr>
            <a:spLocks noGrp="1"/>
          </p:cNvSpPr>
          <p:nvPr>
            <p:ph type="title"/>
          </p:nvPr>
        </p:nvSpPr>
        <p:spPr>
          <a:xfrm>
            <a:off x="1898448" y="369911"/>
            <a:ext cx="6403340" cy="677108"/>
          </a:xfrm>
        </p:spPr>
        <p:txBody>
          <a:bodyPr/>
          <a:lstStyle/>
          <a:p>
            <a:r>
              <a:rPr lang="en-GB" sz="4400" dirty="0">
                <a:latin typeface="Times New Roman" panose="02020603050405020304" pitchFamily="18" charset="0"/>
                <a:cs typeface="Times New Roman" panose="02020603050405020304" pitchFamily="18" charset="0"/>
              </a:rPr>
              <a:t>Code of application</a:t>
            </a:r>
            <a:endParaRPr lang="en-IN" dirty="0"/>
          </a:p>
        </p:txBody>
      </p:sp>
      <p:sp>
        <p:nvSpPr>
          <p:cNvPr id="3" name="Text Placeholder 2">
            <a:extLst>
              <a:ext uri="{FF2B5EF4-FFF2-40B4-BE49-F238E27FC236}">
                <a16:creationId xmlns:a16="http://schemas.microsoft.com/office/drawing/2014/main" id="{6E233AEE-505D-DF72-FF6E-932A069C5C18}"/>
              </a:ext>
            </a:extLst>
          </p:cNvPr>
          <p:cNvSpPr>
            <a:spLocks noGrp="1"/>
          </p:cNvSpPr>
          <p:nvPr>
            <p:ph type="body" idx="1"/>
          </p:nvPr>
        </p:nvSpPr>
        <p:spPr>
          <a:xfrm>
            <a:off x="934982" y="1340915"/>
            <a:ext cx="8839200" cy="4639732"/>
          </a:xfrm>
        </p:spPr>
        <p:txBody>
          <a:bodyPr/>
          <a:lstStyle/>
          <a:p>
            <a:br>
              <a:rPr lang="en-IN" b="0" dirty="0"/>
            </a:br>
            <a:r>
              <a:rPr lang="en-IN" b="0" dirty="0"/>
              <a:t>import { Toaster } from "@/components/</a:t>
            </a:r>
            <a:r>
              <a:rPr lang="en-IN" b="0" dirty="0" err="1"/>
              <a:t>ui</a:t>
            </a:r>
            <a:r>
              <a:rPr lang="en-IN" b="0" dirty="0"/>
              <a:t>/toaster";</a:t>
            </a:r>
          </a:p>
          <a:p>
            <a:r>
              <a:rPr lang="en-IN" b="0" dirty="0"/>
              <a:t>import { Toaster as Sonner } from "@/components/</a:t>
            </a:r>
            <a:r>
              <a:rPr lang="en-IN" b="0" dirty="0" err="1"/>
              <a:t>ui</a:t>
            </a:r>
            <a:r>
              <a:rPr lang="en-IN" b="0" dirty="0"/>
              <a:t>/</a:t>
            </a:r>
            <a:r>
              <a:rPr lang="en-IN" b="0" dirty="0" err="1"/>
              <a:t>sonner</a:t>
            </a:r>
            <a:r>
              <a:rPr lang="en-IN" b="0" dirty="0"/>
              <a:t>";</a:t>
            </a:r>
          </a:p>
          <a:p>
            <a:r>
              <a:rPr lang="en-IN" b="0" dirty="0"/>
              <a:t>import { </a:t>
            </a:r>
            <a:r>
              <a:rPr lang="en-IN" b="0" dirty="0" err="1"/>
              <a:t>TooltipProvider</a:t>
            </a:r>
            <a:r>
              <a:rPr lang="en-IN" b="0" dirty="0"/>
              <a:t> } from "@/components/</a:t>
            </a:r>
            <a:r>
              <a:rPr lang="en-IN" b="0" dirty="0" err="1"/>
              <a:t>ui</a:t>
            </a:r>
            <a:r>
              <a:rPr lang="en-IN" b="0" dirty="0"/>
              <a:t>/tooltip";</a:t>
            </a:r>
          </a:p>
          <a:p>
            <a:r>
              <a:rPr lang="en-IN" b="0" dirty="0"/>
              <a:t>import { </a:t>
            </a:r>
            <a:r>
              <a:rPr lang="en-IN" b="0" dirty="0" err="1"/>
              <a:t>QueryClient</a:t>
            </a:r>
            <a:r>
              <a:rPr lang="en-IN" b="0" dirty="0"/>
              <a:t>, </a:t>
            </a:r>
            <a:r>
              <a:rPr lang="en-IN" b="0" dirty="0" err="1"/>
              <a:t>QueryClientProvider</a:t>
            </a:r>
            <a:r>
              <a:rPr lang="en-IN" b="0" dirty="0"/>
              <a:t> } from "@</a:t>
            </a:r>
            <a:r>
              <a:rPr lang="en-IN" b="0" dirty="0" err="1"/>
              <a:t>tanstack</a:t>
            </a:r>
            <a:r>
              <a:rPr lang="en-IN" b="0" dirty="0"/>
              <a:t>/react-query";</a:t>
            </a:r>
          </a:p>
          <a:p>
            <a:r>
              <a:rPr lang="en-IN" b="0" dirty="0"/>
              <a:t>import { </a:t>
            </a:r>
            <a:r>
              <a:rPr lang="en-IN" b="0" dirty="0" err="1"/>
              <a:t>BrowserRouter</a:t>
            </a:r>
            <a:r>
              <a:rPr lang="en-IN" b="0" dirty="0"/>
              <a:t>, Routes, Route, Navigate } from "react-router-dom";</a:t>
            </a:r>
          </a:p>
          <a:p>
            <a:r>
              <a:rPr lang="en-IN" b="0" dirty="0"/>
              <a:t>import { </a:t>
            </a:r>
            <a:r>
              <a:rPr lang="en-IN" b="0" dirty="0" err="1"/>
              <a:t>AuthProvider</a:t>
            </a:r>
            <a:r>
              <a:rPr lang="en-IN" b="0" dirty="0"/>
              <a:t>, </a:t>
            </a:r>
            <a:r>
              <a:rPr lang="en-IN" b="0" dirty="0" err="1"/>
              <a:t>useAuth</a:t>
            </a:r>
            <a:r>
              <a:rPr lang="en-IN" b="0" dirty="0"/>
              <a:t> } from "./context/</a:t>
            </a:r>
            <a:r>
              <a:rPr lang="en-IN" b="0" dirty="0" err="1"/>
              <a:t>AuthContext</a:t>
            </a:r>
            <a:r>
              <a:rPr lang="en-IN" b="0" dirty="0"/>
              <a:t>";</a:t>
            </a:r>
          </a:p>
          <a:p>
            <a:r>
              <a:rPr lang="en-IN" b="0" dirty="0"/>
              <a:t>import </a:t>
            </a:r>
            <a:r>
              <a:rPr lang="en-IN" b="0" dirty="0" err="1"/>
              <a:t>HomePage</a:t>
            </a:r>
            <a:r>
              <a:rPr lang="en-IN" b="0" dirty="0"/>
              <a:t> from "./pages/</a:t>
            </a:r>
            <a:r>
              <a:rPr lang="en-IN" b="0" dirty="0" err="1"/>
              <a:t>HomePage</a:t>
            </a:r>
            <a:r>
              <a:rPr lang="en-IN" b="0" dirty="0"/>
              <a:t>";</a:t>
            </a:r>
          </a:p>
          <a:p>
            <a:r>
              <a:rPr lang="en-IN" b="0" dirty="0"/>
              <a:t>import </a:t>
            </a:r>
            <a:r>
              <a:rPr lang="en-IN" b="0" dirty="0" err="1"/>
              <a:t>RegisterPage</a:t>
            </a:r>
            <a:r>
              <a:rPr lang="en-IN" b="0" dirty="0"/>
              <a:t> from "./pages/</a:t>
            </a:r>
            <a:r>
              <a:rPr lang="en-IN" b="0" dirty="0" err="1"/>
              <a:t>RegisterPage</a:t>
            </a:r>
            <a:r>
              <a:rPr lang="en-IN" b="0" dirty="0"/>
              <a:t>";</a:t>
            </a:r>
          </a:p>
          <a:p>
            <a:r>
              <a:rPr lang="en-IN" b="0" dirty="0"/>
              <a:t>import </a:t>
            </a:r>
            <a:r>
              <a:rPr lang="en-IN" b="0" dirty="0" err="1"/>
              <a:t>DashboardPage</a:t>
            </a:r>
            <a:r>
              <a:rPr lang="en-IN" b="0" dirty="0"/>
              <a:t> from "./pages/</a:t>
            </a:r>
            <a:r>
              <a:rPr lang="en-IN" b="0" dirty="0" err="1"/>
              <a:t>DashboardPage</a:t>
            </a:r>
            <a:r>
              <a:rPr lang="en-IN" b="0" dirty="0"/>
              <a:t>";</a:t>
            </a:r>
          </a:p>
          <a:p>
            <a:r>
              <a:rPr lang="en-IN" b="0" dirty="0"/>
              <a:t>import </a:t>
            </a:r>
            <a:r>
              <a:rPr lang="en-IN" b="0" dirty="0" err="1"/>
              <a:t>GovernmentLoginPage</a:t>
            </a:r>
            <a:r>
              <a:rPr lang="en-IN" b="0" dirty="0"/>
              <a:t> from "./pages/</a:t>
            </a:r>
            <a:r>
              <a:rPr lang="en-IN" b="0" dirty="0" err="1"/>
              <a:t>GovernmentLoginPage</a:t>
            </a:r>
            <a:r>
              <a:rPr lang="en-IN" b="0" dirty="0"/>
              <a:t>";</a:t>
            </a:r>
          </a:p>
          <a:p>
            <a:r>
              <a:rPr lang="en-IN" b="0" dirty="0"/>
              <a:t>import </a:t>
            </a:r>
            <a:r>
              <a:rPr lang="en-IN" b="0" dirty="0" err="1"/>
              <a:t>GovernmentDashboardPage</a:t>
            </a:r>
            <a:r>
              <a:rPr lang="en-IN" b="0" dirty="0"/>
              <a:t> from "./pages/</a:t>
            </a:r>
            <a:r>
              <a:rPr lang="en-IN" b="0" dirty="0" err="1"/>
              <a:t>GovernmentDashboardPage</a:t>
            </a:r>
            <a:r>
              <a:rPr lang="en-IN" b="0" dirty="0"/>
              <a:t>";</a:t>
            </a:r>
          </a:p>
          <a:p>
            <a:r>
              <a:rPr lang="en-IN" b="0" dirty="0"/>
              <a:t>import </a:t>
            </a:r>
            <a:r>
              <a:rPr lang="en-IN" b="0" dirty="0" err="1"/>
              <a:t>NotFound</a:t>
            </a:r>
            <a:r>
              <a:rPr lang="en-IN" b="0" dirty="0"/>
              <a:t> from "./pages/</a:t>
            </a:r>
            <a:r>
              <a:rPr lang="en-IN" b="0" dirty="0" err="1"/>
              <a:t>NotFound</a:t>
            </a:r>
            <a:r>
              <a:rPr lang="en-IN" b="0" dirty="0"/>
              <a:t>";</a:t>
            </a:r>
          </a:p>
          <a:p>
            <a:r>
              <a:rPr lang="en-IN" b="0" dirty="0"/>
              <a:t>import Navbar from "./components/Navbar";</a:t>
            </a:r>
          </a:p>
          <a:p>
            <a:r>
              <a:rPr lang="en-IN" b="0" dirty="0"/>
              <a:t>import Footer from "./components/Footer";</a:t>
            </a:r>
          </a:p>
          <a:p>
            <a:r>
              <a:rPr lang="en-IN" sz="900" dirty="0"/>
              <a:t> </a:t>
            </a:r>
          </a:p>
        </p:txBody>
      </p:sp>
      <p:sp>
        <p:nvSpPr>
          <p:cNvPr id="4" name="Footer Placeholder 3">
            <a:extLst>
              <a:ext uri="{FF2B5EF4-FFF2-40B4-BE49-F238E27FC236}">
                <a16:creationId xmlns:a16="http://schemas.microsoft.com/office/drawing/2014/main" id="{1380F5CF-DF82-5A49-3C1E-02C35853E9F1}"/>
              </a:ext>
            </a:extLst>
          </p:cNvPr>
          <p:cNvSpPr>
            <a:spLocks noGrp="1"/>
          </p:cNvSpPr>
          <p:nvPr>
            <p:ph type="ftr" sz="quarter" idx="5"/>
          </p:nvPr>
        </p:nvSpPr>
        <p:spPr>
          <a:xfrm>
            <a:off x="3962400" y="7312914"/>
            <a:ext cx="2784364" cy="336286"/>
          </a:xfrm>
        </p:spPr>
        <p:txBody>
          <a:bodyPr/>
          <a:lstStyle/>
          <a:p>
            <a:pPr marL="12700">
              <a:lnSpc>
                <a:spcPts val="1975"/>
              </a:lnSpc>
            </a:pPr>
            <a:r>
              <a:rPr lang="en-IN" dirty="0"/>
              <a:t>Department</a:t>
            </a:r>
            <a:r>
              <a:rPr lang="en-IN" spc="70" dirty="0"/>
              <a:t> </a:t>
            </a:r>
            <a:r>
              <a:rPr lang="en-IN" dirty="0"/>
              <a:t>of</a:t>
            </a:r>
            <a:r>
              <a:rPr lang="en-IN" spc="50" dirty="0"/>
              <a:t> </a:t>
            </a:r>
            <a:r>
              <a:rPr lang="en-IN" spc="-10" dirty="0"/>
              <a:t>CSE(AIML)</a:t>
            </a:r>
          </a:p>
        </p:txBody>
      </p:sp>
      <p:sp>
        <p:nvSpPr>
          <p:cNvPr id="5" name="Slide Number Placeholder 4">
            <a:extLst>
              <a:ext uri="{FF2B5EF4-FFF2-40B4-BE49-F238E27FC236}">
                <a16:creationId xmlns:a16="http://schemas.microsoft.com/office/drawing/2014/main" id="{98F3C492-17DA-8B9A-0E29-BB44FE61E73F}"/>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11</a:t>
            </a:fld>
            <a:endParaRPr lang="en-IN" spc="-50" dirty="0"/>
          </a:p>
        </p:txBody>
      </p:sp>
    </p:spTree>
    <p:extLst>
      <p:ext uri="{BB962C8B-B14F-4D97-AF65-F5344CB8AC3E}">
        <p14:creationId xmlns:p14="http://schemas.microsoft.com/office/powerpoint/2010/main" val="181161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277D0E-9664-3413-43AB-84A6AA56A0AD}"/>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3" name="Slide Number Placeholder 2">
            <a:extLst>
              <a:ext uri="{FF2B5EF4-FFF2-40B4-BE49-F238E27FC236}">
                <a16:creationId xmlns:a16="http://schemas.microsoft.com/office/drawing/2014/main" id="{2D6D9B9B-5DF3-3E47-F5E6-4EED0D23619B}"/>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12</a:t>
            </a:fld>
            <a:endParaRPr lang="en-IN" spc="-50" dirty="0"/>
          </a:p>
        </p:txBody>
      </p:sp>
      <p:sp>
        <p:nvSpPr>
          <p:cNvPr id="5" name="TextBox 4">
            <a:extLst>
              <a:ext uri="{FF2B5EF4-FFF2-40B4-BE49-F238E27FC236}">
                <a16:creationId xmlns:a16="http://schemas.microsoft.com/office/drawing/2014/main" id="{E1BE9FF6-7947-C7D4-3C84-AE3F031BBC13}"/>
              </a:ext>
            </a:extLst>
          </p:cNvPr>
          <p:cNvSpPr txBox="1"/>
          <p:nvPr/>
        </p:nvSpPr>
        <p:spPr>
          <a:xfrm>
            <a:off x="1295400" y="533400"/>
            <a:ext cx="6401348" cy="5909310"/>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HospitalProtectedRoute</a:t>
            </a:r>
            <a:r>
              <a:rPr lang="en-IN" dirty="0">
                <a:latin typeface="Times New Roman" panose="02020603050405020304" pitchFamily="18" charset="0"/>
                <a:cs typeface="Times New Roman" panose="02020603050405020304" pitchFamily="18" charset="0"/>
              </a:rPr>
              <a:t> = ({ children }: { children: </a:t>
            </a:r>
            <a:r>
              <a:rPr lang="en-IN" dirty="0" err="1">
                <a:latin typeface="Times New Roman" panose="02020603050405020304" pitchFamily="18" charset="0"/>
                <a:cs typeface="Times New Roman" panose="02020603050405020304" pitchFamily="18" charset="0"/>
              </a:rPr>
              <a:t>React.ReactNode</a:t>
            </a:r>
            <a:r>
              <a:rPr lang="en-IN" dirty="0">
                <a:latin typeface="Times New Roman" panose="02020603050405020304" pitchFamily="18" charset="0"/>
                <a:cs typeface="Times New Roman" panose="02020603050405020304" pitchFamily="18" charset="0"/>
              </a:rPr>
              <a:t> }) =&gt;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isAuthenticated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userType</a:t>
            </a:r>
            <a:r>
              <a:rPr lang="en-IN" dirty="0">
                <a:latin typeface="Times New Roman" panose="02020603050405020304" pitchFamily="18" charset="0"/>
                <a:cs typeface="Times New Roman" panose="02020603050405020304" pitchFamily="18" charset="0"/>
              </a:rPr>
              <a:t> } = </a:t>
            </a:r>
            <a:r>
              <a:rPr lang="en-IN" dirty="0" err="1">
                <a:latin typeface="Times New Roman" panose="02020603050405020304" pitchFamily="18" charset="0"/>
                <a:cs typeface="Times New Roman" panose="02020603050405020304" pitchFamily="18" charset="0"/>
              </a:rPr>
              <a:t>useAuth</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isAuthenticated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userType</a:t>
            </a:r>
            <a:r>
              <a:rPr lang="en-IN" dirty="0">
                <a:latin typeface="Times New Roman" panose="02020603050405020304" pitchFamily="18" charset="0"/>
                <a:cs typeface="Times New Roman" panose="02020603050405020304" pitchFamily="18" charset="0"/>
              </a:rPr>
              <a:t> !== 'hospital') {</a:t>
            </a:r>
          </a:p>
          <a:p>
            <a:r>
              <a:rPr lang="en-IN" dirty="0">
                <a:latin typeface="Times New Roman" panose="02020603050405020304" pitchFamily="18" charset="0"/>
                <a:cs typeface="Times New Roman" panose="02020603050405020304" pitchFamily="18" charset="0"/>
              </a:rPr>
              <a:t>    return &lt;Navigate to="/register" /&gt;;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return &lt;&gt;{children}&lt;/&gt;;</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GovernmentProtectedRoute</a:t>
            </a:r>
            <a:r>
              <a:rPr lang="en-IN" dirty="0">
                <a:latin typeface="Times New Roman" panose="02020603050405020304" pitchFamily="18" charset="0"/>
                <a:cs typeface="Times New Roman" panose="02020603050405020304" pitchFamily="18" charset="0"/>
              </a:rPr>
              <a:t> = ({ children }: { children: </a:t>
            </a:r>
            <a:r>
              <a:rPr lang="en-IN" dirty="0" err="1">
                <a:latin typeface="Times New Roman" panose="02020603050405020304" pitchFamily="18" charset="0"/>
                <a:cs typeface="Times New Roman" panose="02020603050405020304" pitchFamily="18" charset="0"/>
              </a:rPr>
              <a:t>React.ReactNode</a:t>
            </a:r>
            <a:r>
              <a:rPr lang="en-IN" dirty="0">
                <a:latin typeface="Times New Roman" panose="02020603050405020304" pitchFamily="18" charset="0"/>
                <a:cs typeface="Times New Roman" panose="02020603050405020304" pitchFamily="18" charset="0"/>
              </a:rPr>
              <a:t> }) =&gt;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isAuthenticated</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userType</a:t>
            </a:r>
            <a:r>
              <a:rPr lang="en-IN" dirty="0">
                <a:latin typeface="Times New Roman" panose="02020603050405020304" pitchFamily="18" charset="0"/>
                <a:cs typeface="Times New Roman" panose="02020603050405020304" pitchFamily="18" charset="0"/>
              </a:rPr>
              <a:t> } = </a:t>
            </a:r>
            <a:r>
              <a:rPr lang="en-IN" dirty="0" err="1">
                <a:latin typeface="Times New Roman" panose="02020603050405020304" pitchFamily="18" charset="0"/>
                <a:cs typeface="Times New Roman" panose="02020603050405020304" pitchFamily="18" charset="0"/>
              </a:rPr>
              <a:t>useAuth</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if (!</a:t>
            </a:r>
            <a:r>
              <a:rPr lang="en-IN" dirty="0" err="1">
                <a:latin typeface="Times New Roman" panose="02020603050405020304" pitchFamily="18" charset="0"/>
                <a:cs typeface="Times New Roman" panose="02020603050405020304" pitchFamily="18" charset="0"/>
              </a:rPr>
              <a:t>isAuthenticated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userType</a:t>
            </a:r>
            <a:r>
              <a:rPr lang="en-IN" dirty="0">
                <a:latin typeface="Times New Roman" panose="02020603050405020304" pitchFamily="18" charset="0"/>
                <a:cs typeface="Times New Roman" panose="02020603050405020304" pitchFamily="18" charset="0"/>
              </a:rPr>
              <a:t> !== 'government') {</a:t>
            </a:r>
          </a:p>
          <a:p>
            <a:r>
              <a:rPr lang="en-IN" dirty="0">
                <a:latin typeface="Times New Roman" panose="02020603050405020304" pitchFamily="18" charset="0"/>
                <a:cs typeface="Times New Roman" panose="02020603050405020304" pitchFamily="18" charset="0"/>
              </a:rPr>
              <a:t>    return &lt;Navigate to="/gov-login" /&gt;;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return &lt;&gt;{children}&lt;/&gt;;</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300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E4548-3AC6-3F0D-04BD-173AA696023E}"/>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3" name="Slide Number Placeholder 2">
            <a:extLst>
              <a:ext uri="{FF2B5EF4-FFF2-40B4-BE49-F238E27FC236}">
                <a16:creationId xmlns:a16="http://schemas.microsoft.com/office/drawing/2014/main" id="{3338CF3C-DCAB-2852-0EA4-64653FFD1DCD}"/>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13</a:t>
            </a:fld>
            <a:endParaRPr lang="en-IN" spc="-50" dirty="0"/>
          </a:p>
        </p:txBody>
      </p:sp>
      <p:sp>
        <p:nvSpPr>
          <p:cNvPr id="5" name="TextBox 4">
            <a:extLst>
              <a:ext uri="{FF2B5EF4-FFF2-40B4-BE49-F238E27FC236}">
                <a16:creationId xmlns:a16="http://schemas.microsoft.com/office/drawing/2014/main" id="{E6F86CAE-4167-11A4-5EC6-A3D49A01DB50}"/>
              </a:ext>
            </a:extLst>
          </p:cNvPr>
          <p:cNvSpPr txBox="1"/>
          <p:nvPr/>
        </p:nvSpPr>
        <p:spPr>
          <a:xfrm>
            <a:off x="1262303" y="379693"/>
            <a:ext cx="8001000" cy="7294305"/>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AppRoutes</a:t>
            </a:r>
            <a:r>
              <a:rPr lang="en-IN" dirty="0">
                <a:latin typeface="Times New Roman" panose="02020603050405020304" pitchFamily="18" charset="0"/>
                <a:cs typeface="Times New Roman" panose="02020603050405020304" pitchFamily="18" charset="0"/>
              </a:rPr>
              <a:t> = () =&gt; (</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AuthProvider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&lt;div </a:t>
            </a:r>
            <a:r>
              <a:rPr lang="en-IN" dirty="0" err="1">
                <a:latin typeface="Times New Roman" panose="02020603050405020304" pitchFamily="18" charset="0"/>
                <a:cs typeface="Times New Roman" panose="02020603050405020304" pitchFamily="18" charset="0"/>
              </a:rPr>
              <a:t>className</a:t>
            </a:r>
            <a:r>
              <a:rPr lang="en-IN" dirty="0">
                <a:latin typeface="Times New Roman" panose="02020603050405020304" pitchFamily="18" charset="0"/>
                <a:cs typeface="Times New Roman" panose="02020603050405020304" pitchFamily="18" charset="0"/>
              </a:rPr>
              <a:t>="flex flex-col min-h-screen"&gt;</a:t>
            </a:r>
          </a:p>
          <a:p>
            <a:r>
              <a:rPr lang="en-IN" dirty="0">
                <a:latin typeface="Times New Roman" panose="02020603050405020304" pitchFamily="18" charset="0"/>
                <a:cs typeface="Times New Roman" panose="02020603050405020304" pitchFamily="18" charset="0"/>
              </a:rPr>
              <a:t>      &lt;Navbar /&gt;</a:t>
            </a:r>
          </a:p>
          <a:p>
            <a:r>
              <a:rPr lang="en-IN" dirty="0">
                <a:latin typeface="Times New Roman" panose="02020603050405020304" pitchFamily="18" charset="0"/>
                <a:cs typeface="Times New Roman" panose="02020603050405020304" pitchFamily="18" charset="0"/>
              </a:rPr>
              <a:t>      &lt;main </a:t>
            </a:r>
            <a:r>
              <a:rPr lang="en-IN" dirty="0" err="1">
                <a:latin typeface="Times New Roman" panose="02020603050405020304" pitchFamily="18" charset="0"/>
                <a:cs typeface="Times New Roman" panose="02020603050405020304" pitchFamily="18" charset="0"/>
              </a:rPr>
              <a:t>className</a:t>
            </a:r>
            <a:r>
              <a:rPr lang="en-IN" dirty="0">
                <a:latin typeface="Times New Roman" panose="02020603050405020304" pitchFamily="18" charset="0"/>
                <a:cs typeface="Times New Roman" panose="02020603050405020304" pitchFamily="18" charset="0"/>
              </a:rPr>
              <a:t>="flex-grow"&gt;</a:t>
            </a:r>
          </a:p>
          <a:p>
            <a:r>
              <a:rPr lang="en-IN" dirty="0">
                <a:latin typeface="Times New Roman" panose="02020603050405020304" pitchFamily="18" charset="0"/>
                <a:cs typeface="Times New Roman" panose="02020603050405020304" pitchFamily="18" charset="0"/>
              </a:rPr>
              <a:t>        &lt;Routes&gt;</a:t>
            </a:r>
          </a:p>
          <a:p>
            <a:r>
              <a:rPr lang="en-IN" dirty="0">
                <a:latin typeface="Times New Roman" panose="02020603050405020304" pitchFamily="18" charset="0"/>
                <a:cs typeface="Times New Roman" panose="02020603050405020304" pitchFamily="18" charset="0"/>
              </a:rPr>
              <a:t>          &lt;Route path="/" element={&lt;</a:t>
            </a:r>
            <a:r>
              <a:rPr lang="en-IN" dirty="0" err="1">
                <a:latin typeface="Times New Roman" panose="02020603050405020304" pitchFamily="18" charset="0"/>
                <a:cs typeface="Times New Roman" panose="02020603050405020304" pitchFamily="18" charset="0"/>
              </a:rPr>
              <a:t>HomePage</a:t>
            </a:r>
            <a:r>
              <a:rPr lang="en-IN" dirty="0">
                <a:latin typeface="Times New Roman" panose="02020603050405020304" pitchFamily="18" charset="0"/>
                <a:cs typeface="Times New Roman" panose="02020603050405020304" pitchFamily="18" charset="0"/>
              </a:rPr>
              <a:t> /&gt;} /&gt;</a:t>
            </a:r>
          </a:p>
          <a:p>
            <a:r>
              <a:rPr lang="en-IN" dirty="0">
                <a:latin typeface="Times New Roman" panose="02020603050405020304" pitchFamily="18" charset="0"/>
                <a:cs typeface="Times New Roman" panose="02020603050405020304" pitchFamily="18" charset="0"/>
              </a:rPr>
              <a:t>          &lt;Route path="/register" element={&lt;</a:t>
            </a:r>
            <a:r>
              <a:rPr lang="en-IN" dirty="0" err="1">
                <a:latin typeface="Times New Roman" panose="02020603050405020304" pitchFamily="18" charset="0"/>
                <a:cs typeface="Times New Roman" panose="02020603050405020304" pitchFamily="18" charset="0"/>
              </a:rPr>
              <a:t>RegisterPage</a:t>
            </a:r>
            <a:r>
              <a:rPr lang="en-IN" dirty="0">
                <a:latin typeface="Times New Roman" panose="02020603050405020304" pitchFamily="18" charset="0"/>
                <a:cs typeface="Times New Roman" panose="02020603050405020304" pitchFamily="18" charset="0"/>
              </a:rPr>
              <a:t> /&gt;} /&gt;</a:t>
            </a:r>
          </a:p>
          <a:p>
            <a:r>
              <a:rPr lang="en-IN" dirty="0">
                <a:latin typeface="Times New Roman" panose="02020603050405020304" pitchFamily="18" charset="0"/>
                <a:cs typeface="Times New Roman" panose="02020603050405020304" pitchFamily="18" charset="0"/>
              </a:rPr>
              <a:t>          &lt;Route path="/gov-login" element={&lt;</a:t>
            </a:r>
            <a:r>
              <a:rPr lang="en-IN" dirty="0" err="1">
                <a:latin typeface="Times New Roman" panose="02020603050405020304" pitchFamily="18" charset="0"/>
                <a:cs typeface="Times New Roman" panose="02020603050405020304" pitchFamily="18" charset="0"/>
              </a:rPr>
              <a:t>GovernmentLoginPage</a:t>
            </a:r>
            <a:r>
              <a:rPr lang="en-IN" dirty="0">
                <a:latin typeface="Times New Roman" panose="02020603050405020304" pitchFamily="18" charset="0"/>
                <a:cs typeface="Times New Roman" panose="02020603050405020304" pitchFamily="18" charset="0"/>
              </a:rPr>
              <a:t> /&gt;} /&gt;</a:t>
            </a:r>
          </a:p>
          <a:p>
            <a:r>
              <a:rPr lang="en-IN" dirty="0">
                <a:latin typeface="Times New Roman" panose="02020603050405020304" pitchFamily="18" charset="0"/>
                <a:cs typeface="Times New Roman" panose="02020603050405020304" pitchFamily="18" charset="0"/>
              </a:rPr>
              <a:t>          &lt;Route path="/dashboard" element={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HospitalProtectedRoute</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DashboardPage</a:t>
            </a:r>
            <a:r>
              <a:rPr lang="en-IN" dirty="0">
                <a:latin typeface="Times New Roman" panose="02020603050405020304" pitchFamily="18" charset="0"/>
                <a:cs typeface="Times New Roman" panose="02020603050405020304" pitchFamily="18" charset="0"/>
              </a:rPr>
              <a:t> /&gt;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HospitalProtectedRoute</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 /&gt;</a:t>
            </a:r>
          </a:p>
          <a:p>
            <a:r>
              <a:rPr lang="en-IN" dirty="0">
                <a:latin typeface="Times New Roman" panose="02020603050405020304" pitchFamily="18" charset="0"/>
                <a:cs typeface="Times New Roman" panose="02020603050405020304" pitchFamily="18" charset="0"/>
              </a:rPr>
              <a:t>          &lt;Route path="/government-dashboard" element={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GovernmentProtectedRoute</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GovernmentDashboardPage</a:t>
            </a:r>
            <a:r>
              <a:rPr lang="en-IN" dirty="0">
                <a:latin typeface="Times New Roman" panose="02020603050405020304" pitchFamily="18" charset="0"/>
                <a:cs typeface="Times New Roman" panose="02020603050405020304" pitchFamily="18" charset="0"/>
              </a:rPr>
              <a:t> /&gt;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GovernmentProtectedRoute</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 /&gt;</a:t>
            </a:r>
          </a:p>
          <a:p>
            <a:r>
              <a:rPr lang="en-IN" dirty="0">
                <a:latin typeface="Times New Roman" panose="02020603050405020304" pitchFamily="18" charset="0"/>
                <a:cs typeface="Times New Roman" panose="02020603050405020304" pitchFamily="18" charset="0"/>
              </a:rPr>
              <a:t>          &lt;Route path="*" element={&lt;</a:t>
            </a:r>
            <a:r>
              <a:rPr lang="en-IN" dirty="0" err="1">
                <a:latin typeface="Times New Roman" panose="02020603050405020304" pitchFamily="18" charset="0"/>
                <a:cs typeface="Times New Roman" panose="02020603050405020304" pitchFamily="18" charset="0"/>
              </a:rPr>
              <a:t>NotFound</a:t>
            </a:r>
            <a:r>
              <a:rPr lang="en-IN" dirty="0">
                <a:latin typeface="Times New Roman" panose="02020603050405020304" pitchFamily="18" charset="0"/>
                <a:cs typeface="Times New Roman" panose="02020603050405020304" pitchFamily="18" charset="0"/>
              </a:rPr>
              <a:t> /&gt;} /&gt;</a:t>
            </a:r>
          </a:p>
          <a:p>
            <a:r>
              <a:rPr lang="en-IN" dirty="0">
                <a:latin typeface="Times New Roman" panose="02020603050405020304" pitchFamily="18" charset="0"/>
                <a:cs typeface="Times New Roman" panose="02020603050405020304" pitchFamily="18" charset="0"/>
              </a:rPr>
              <a:t>        &lt;/Routes&gt;</a:t>
            </a:r>
          </a:p>
          <a:p>
            <a:r>
              <a:rPr lang="en-IN" dirty="0">
                <a:latin typeface="Times New Roman" panose="02020603050405020304" pitchFamily="18" charset="0"/>
                <a:cs typeface="Times New Roman" panose="02020603050405020304" pitchFamily="18" charset="0"/>
              </a:rPr>
              <a:t>      &lt;/main&gt;</a:t>
            </a:r>
          </a:p>
          <a:p>
            <a:r>
              <a:rPr lang="en-IN" dirty="0">
                <a:latin typeface="Times New Roman" panose="02020603050405020304" pitchFamily="18" charset="0"/>
                <a:cs typeface="Times New Roman" panose="02020603050405020304" pitchFamily="18" charset="0"/>
              </a:rPr>
              <a:t>      &lt;Footer /&gt;</a:t>
            </a:r>
          </a:p>
          <a:p>
            <a:r>
              <a:rPr lang="en-IN" dirty="0">
                <a:latin typeface="Times New Roman" panose="02020603050405020304" pitchFamily="18" charset="0"/>
                <a:cs typeface="Times New Roman" panose="02020603050405020304" pitchFamily="18" charset="0"/>
              </a:rPr>
              <a:t>    &lt;/div&gt;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AuthProvider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51288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416F197-E0C4-CA01-1B64-87F3A6480423}"/>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3" name="Slide Number Placeholder 2">
            <a:extLst>
              <a:ext uri="{FF2B5EF4-FFF2-40B4-BE49-F238E27FC236}">
                <a16:creationId xmlns:a16="http://schemas.microsoft.com/office/drawing/2014/main" id="{D44A66C2-9B6F-64BD-38C5-CF8C89F5F550}"/>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14</a:t>
            </a:fld>
            <a:endParaRPr lang="en-IN" spc="-50" dirty="0"/>
          </a:p>
        </p:txBody>
      </p:sp>
      <p:sp>
        <p:nvSpPr>
          <p:cNvPr id="5" name="TextBox 4">
            <a:extLst>
              <a:ext uri="{FF2B5EF4-FFF2-40B4-BE49-F238E27FC236}">
                <a16:creationId xmlns:a16="http://schemas.microsoft.com/office/drawing/2014/main" id="{2D962CC6-866E-F8EE-5B37-A4BD01761A30}"/>
              </a:ext>
            </a:extLst>
          </p:cNvPr>
          <p:cNvSpPr txBox="1"/>
          <p:nvPr/>
        </p:nvSpPr>
        <p:spPr>
          <a:xfrm>
            <a:off x="1676400" y="914400"/>
            <a:ext cx="6705600" cy="3693319"/>
          </a:xfrm>
          <a:prstGeom prst="rect">
            <a:avLst/>
          </a:prstGeom>
          <a:noFill/>
        </p:spPr>
        <p:txBody>
          <a:bodyPr wrap="square">
            <a:spAutoFit/>
          </a:bodyPr>
          <a:lstStyle/>
          <a:p>
            <a:r>
              <a:rPr lang="en-IN" dirty="0" err="1">
                <a:latin typeface="Times New Roman" panose="02020603050405020304" pitchFamily="18" charset="0"/>
                <a:cs typeface="Times New Roman" panose="02020603050405020304" pitchFamily="18" charset="0"/>
              </a:rPr>
              <a:t>const</a:t>
            </a:r>
            <a:r>
              <a:rPr lang="en-IN" dirty="0">
                <a:latin typeface="Times New Roman" panose="02020603050405020304" pitchFamily="18" charset="0"/>
                <a:cs typeface="Times New Roman" panose="02020603050405020304" pitchFamily="18" charset="0"/>
              </a:rPr>
              <a:t> App = () =&gt; (</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QueryClientProvider</a:t>
            </a:r>
            <a:r>
              <a:rPr lang="en-IN" dirty="0">
                <a:latin typeface="Times New Roman" panose="02020603050405020304" pitchFamily="18" charset="0"/>
                <a:cs typeface="Times New Roman" panose="02020603050405020304" pitchFamily="18" charset="0"/>
              </a:rPr>
              <a:t> client={</a:t>
            </a:r>
            <a:r>
              <a:rPr lang="en-IN" dirty="0" err="1">
                <a:latin typeface="Times New Roman" panose="02020603050405020304" pitchFamily="18" charset="0"/>
                <a:cs typeface="Times New Roman" panose="02020603050405020304" pitchFamily="18" charset="0"/>
              </a:rPr>
              <a:t>queryClient</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TooltipProvider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&lt;Toaster /&gt;</a:t>
            </a:r>
          </a:p>
          <a:p>
            <a:r>
              <a:rPr lang="en-IN" dirty="0">
                <a:latin typeface="Times New Roman" panose="02020603050405020304" pitchFamily="18" charset="0"/>
                <a:cs typeface="Times New Roman" panose="02020603050405020304" pitchFamily="18" charset="0"/>
              </a:rPr>
              <a:t>      &lt;Sonner /&gt;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BrowserRouter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AppRoutes</a:t>
            </a:r>
            <a:r>
              <a:rPr lang="en-IN" dirty="0">
                <a:latin typeface="Times New Roman" panose="02020603050405020304" pitchFamily="18" charset="0"/>
                <a:cs typeface="Times New Roman" panose="02020603050405020304" pitchFamily="18" charset="0"/>
              </a:rPr>
              <a:t> /&gt;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BrowserRouter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TooltipProvider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  &lt;/</a:t>
            </a:r>
            <a:r>
              <a:rPr lang="en-IN" dirty="0" err="1">
                <a:latin typeface="Times New Roman" panose="02020603050405020304" pitchFamily="18" charset="0"/>
                <a:cs typeface="Times New Roman" panose="02020603050405020304" pitchFamily="18" charset="0"/>
              </a:rPr>
              <a:t>QueryClientProvider</a:t>
            </a:r>
            <a:r>
              <a:rPr lang="en-IN" dirty="0">
                <a:latin typeface="Times New Roman" panose="02020603050405020304" pitchFamily="18" charset="0"/>
                <a:cs typeface="Times New Roman" panose="02020603050405020304" pitchFamily="18" charset="0"/>
              </a:rPr>
              <a:t>&gt;</a:t>
            </a:r>
          </a:p>
          <a:p>
            <a:r>
              <a:rPr lang="en-IN" dirty="0">
                <a:latin typeface="Times New Roman" panose="02020603050405020304" pitchFamily="18" charset="0"/>
                <a:cs typeface="Times New Roman" panose="02020603050405020304" pitchFamily="18" charset="0"/>
              </a:rPr>
              <a:t>);</a:t>
            </a:r>
          </a:p>
          <a:p>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export default App;</a:t>
            </a:r>
          </a:p>
        </p:txBody>
      </p:sp>
    </p:spTree>
    <p:extLst>
      <p:ext uri="{BB962C8B-B14F-4D97-AF65-F5344CB8AC3E}">
        <p14:creationId xmlns:p14="http://schemas.microsoft.com/office/powerpoint/2010/main" val="2010279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4A7F4-3201-8829-58DF-7249586C51E4}"/>
              </a:ext>
            </a:extLst>
          </p:cNvPr>
          <p:cNvSpPr>
            <a:spLocks noGrp="1"/>
          </p:cNvSpPr>
          <p:nvPr>
            <p:ph type="title"/>
          </p:nvPr>
        </p:nvSpPr>
        <p:spPr>
          <a:xfrm>
            <a:off x="1898448" y="369911"/>
            <a:ext cx="6403340" cy="677108"/>
          </a:xfrm>
        </p:spPr>
        <p:txBody>
          <a:bodyPr/>
          <a:lstStyle/>
          <a:p>
            <a:r>
              <a:rPr lang="en-IN" dirty="0"/>
              <a:t>	         </a:t>
            </a:r>
            <a:r>
              <a:rPr lang="en-IN" dirty="0">
                <a:latin typeface="Times New Roman" panose="02020603050405020304" pitchFamily="18" charset="0"/>
                <a:cs typeface="Times New Roman" panose="02020603050405020304" pitchFamily="18" charset="0"/>
              </a:rPr>
              <a:t>RESULT</a:t>
            </a:r>
          </a:p>
        </p:txBody>
      </p:sp>
      <p:sp>
        <p:nvSpPr>
          <p:cNvPr id="3" name="Footer Placeholder 2">
            <a:extLst>
              <a:ext uri="{FF2B5EF4-FFF2-40B4-BE49-F238E27FC236}">
                <a16:creationId xmlns:a16="http://schemas.microsoft.com/office/drawing/2014/main" id="{EB6FB6D0-6329-B714-1C64-15CA3038C4B3}"/>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5" name="Slide Number Placeholder 4">
            <a:extLst>
              <a:ext uri="{FF2B5EF4-FFF2-40B4-BE49-F238E27FC236}">
                <a16:creationId xmlns:a16="http://schemas.microsoft.com/office/drawing/2014/main" id="{04C8FE5C-248D-CFEA-D420-8429BF9CB299}"/>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15</a:t>
            </a:fld>
            <a:endParaRPr lang="en-IN" spc="-50" dirty="0"/>
          </a:p>
        </p:txBody>
      </p:sp>
      <p:pic>
        <p:nvPicPr>
          <p:cNvPr id="7" name="Picture 6" descr="WhatsApp Image 2025-06-01 at 8.04.17 PM.jpeg"/>
          <p:cNvPicPr>
            <a:picLocks noChangeAspect="1"/>
          </p:cNvPicPr>
          <p:nvPr/>
        </p:nvPicPr>
        <p:blipFill>
          <a:blip r:embed="rId2"/>
          <a:srcRect t="5898"/>
          <a:stretch>
            <a:fillRect/>
          </a:stretch>
        </p:blipFill>
        <p:spPr>
          <a:xfrm>
            <a:off x="188995" y="1509936"/>
            <a:ext cx="5200075" cy="3446124"/>
          </a:xfrm>
          <a:prstGeom prst="rect">
            <a:avLst/>
          </a:prstGeom>
        </p:spPr>
      </p:pic>
      <p:pic>
        <p:nvPicPr>
          <p:cNvPr id="6" name="Picture 5">
            <a:extLst>
              <a:ext uri="{FF2B5EF4-FFF2-40B4-BE49-F238E27FC236}">
                <a16:creationId xmlns:a16="http://schemas.microsoft.com/office/drawing/2014/main" id="{6A90D27F-67F3-94CD-84AB-E005045CDBE2}"/>
              </a:ext>
            </a:extLst>
          </p:cNvPr>
          <p:cNvPicPr>
            <a:picLocks noChangeAspect="1"/>
          </p:cNvPicPr>
          <p:nvPr/>
        </p:nvPicPr>
        <p:blipFill>
          <a:blip r:embed="rId3"/>
          <a:stretch>
            <a:fillRect/>
          </a:stretch>
        </p:blipFill>
        <p:spPr>
          <a:xfrm>
            <a:off x="4481237" y="3906726"/>
            <a:ext cx="5577163" cy="2931586"/>
          </a:xfrm>
          <a:prstGeom prst="rect">
            <a:avLst/>
          </a:prstGeom>
        </p:spPr>
      </p:pic>
    </p:spTree>
    <p:extLst>
      <p:ext uri="{BB962C8B-B14F-4D97-AF65-F5344CB8AC3E}">
        <p14:creationId xmlns:p14="http://schemas.microsoft.com/office/powerpoint/2010/main" val="1883160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917862-4084-C2FE-D079-27EB1D8B872C}"/>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3" name="Slide Number Placeholder 2">
            <a:extLst>
              <a:ext uri="{FF2B5EF4-FFF2-40B4-BE49-F238E27FC236}">
                <a16:creationId xmlns:a16="http://schemas.microsoft.com/office/drawing/2014/main" id="{30E25F77-9586-C57A-84C8-2417EECB7E23}"/>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16</a:t>
            </a:fld>
            <a:endParaRPr lang="en-IN" spc="-50" dirty="0"/>
          </a:p>
        </p:txBody>
      </p:sp>
      <p:pic>
        <p:nvPicPr>
          <p:cNvPr id="6" name="Picture 5" descr="WhatsApp Image 2025-06-01 at 8.06.31 PM.jpeg"/>
          <p:cNvPicPr>
            <a:picLocks noChangeAspect="1"/>
          </p:cNvPicPr>
          <p:nvPr/>
        </p:nvPicPr>
        <p:blipFill>
          <a:blip r:embed="rId2"/>
          <a:stretch>
            <a:fillRect/>
          </a:stretch>
        </p:blipFill>
        <p:spPr>
          <a:xfrm>
            <a:off x="314292" y="1600184"/>
            <a:ext cx="4284878" cy="4572033"/>
          </a:xfrm>
          <a:prstGeom prst="rect">
            <a:avLst/>
          </a:prstGeom>
        </p:spPr>
      </p:pic>
      <p:pic>
        <p:nvPicPr>
          <p:cNvPr id="7" name="Picture 6" descr="WhatsApp Image 2025-06-01 at 8.06.47 PM.jpeg"/>
          <p:cNvPicPr>
            <a:picLocks noChangeAspect="1"/>
          </p:cNvPicPr>
          <p:nvPr/>
        </p:nvPicPr>
        <p:blipFill>
          <a:blip r:embed="rId3"/>
          <a:stretch>
            <a:fillRect/>
          </a:stretch>
        </p:blipFill>
        <p:spPr>
          <a:xfrm>
            <a:off x="4928424" y="885804"/>
            <a:ext cx="5129976" cy="5214974"/>
          </a:xfrm>
          <a:prstGeom prst="rect">
            <a:avLst/>
          </a:prstGeom>
        </p:spPr>
      </p:pic>
    </p:spTree>
    <p:extLst>
      <p:ext uri="{BB962C8B-B14F-4D97-AF65-F5344CB8AC3E}">
        <p14:creationId xmlns:p14="http://schemas.microsoft.com/office/powerpoint/2010/main" val="2565039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200951-076B-5A9E-C5B1-EF78FC5AB52A}"/>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3" name="Slide Number Placeholder 2">
            <a:extLst>
              <a:ext uri="{FF2B5EF4-FFF2-40B4-BE49-F238E27FC236}">
                <a16:creationId xmlns:a16="http://schemas.microsoft.com/office/drawing/2014/main" id="{57054493-6ED8-E37A-9116-FA3236A69562}"/>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17</a:t>
            </a:fld>
            <a:endParaRPr lang="en-IN" spc="-50" dirty="0"/>
          </a:p>
        </p:txBody>
      </p:sp>
      <p:pic>
        <p:nvPicPr>
          <p:cNvPr id="6" name="Picture 5" descr="WhatsApp Image 2025-06-01 at 8.07.17 PM.jpeg"/>
          <p:cNvPicPr>
            <a:picLocks noChangeAspect="1"/>
          </p:cNvPicPr>
          <p:nvPr/>
        </p:nvPicPr>
        <p:blipFill>
          <a:blip r:embed="rId2"/>
          <a:stretch>
            <a:fillRect/>
          </a:stretch>
        </p:blipFill>
        <p:spPr>
          <a:xfrm>
            <a:off x="1743052" y="1171556"/>
            <a:ext cx="6324037" cy="5133989"/>
          </a:xfrm>
          <a:prstGeom prst="rect">
            <a:avLst/>
          </a:prstGeom>
        </p:spPr>
      </p:pic>
    </p:spTree>
    <p:extLst>
      <p:ext uri="{BB962C8B-B14F-4D97-AF65-F5344CB8AC3E}">
        <p14:creationId xmlns:p14="http://schemas.microsoft.com/office/powerpoint/2010/main" val="243035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C9F728-B18F-1983-5B4B-EF129139A2F3}"/>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3" name="Slide Number Placeholder 2">
            <a:extLst>
              <a:ext uri="{FF2B5EF4-FFF2-40B4-BE49-F238E27FC236}">
                <a16:creationId xmlns:a16="http://schemas.microsoft.com/office/drawing/2014/main" id="{82044E57-F818-DEAB-5E22-E8F971BD201F}"/>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18</a:t>
            </a:fld>
            <a:endParaRPr lang="en-IN" spc="-50" dirty="0"/>
          </a:p>
        </p:txBody>
      </p:sp>
      <p:pic>
        <p:nvPicPr>
          <p:cNvPr id="6" name="Picture 5" descr="WhatsApp Image 2025-06-01 at 8.07.30 PM.jpeg"/>
          <p:cNvPicPr>
            <a:picLocks noChangeAspect="1"/>
          </p:cNvPicPr>
          <p:nvPr/>
        </p:nvPicPr>
        <p:blipFill>
          <a:blip r:embed="rId2"/>
          <a:srcRect t="8917"/>
          <a:stretch>
            <a:fillRect/>
          </a:stretch>
        </p:blipFill>
        <p:spPr>
          <a:xfrm>
            <a:off x="159582" y="2013992"/>
            <a:ext cx="9497503" cy="3872472"/>
          </a:xfrm>
          <a:prstGeom prst="rect">
            <a:avLst/>
          </a:prstGeom>
        </p:spPr>
      </p:pic>
    </p:spTree>
    <p:extLst>
      <p:ext uri="{BB962C8B-B14F-4D97-AF65-F5344CB8AC3E}">
        <p14:creationId xmlns:p14="http://schemas.microsoft.com/office/powerpoint/2010/main" val="1568343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8740" y="114300"/>
            <a:ext cx="1089660" cy="1347216"/>
          </a:xfrm>
          <a:prstGeom prst="rect">
            <a:avLst/>
          </a:prstGeom>
        </p:spPr>
      </p:pic>
      <p:sp>
        <p:nvSpPr>
          <p:cNvPr id="3" name="object 3"/>
          <p:cNvSpPr txBox="1">
            <a:spLocks noGrp="1"/>
          </p:cNvSpPr>
          <p:nvPr>
            <p:ph type="title"/>
          </p:nvPr>
        </p:nvSpPr>
        <p:spPr>
          <a:xfrm>
            <a:off x="1828800" y="609599"/>
            <a:ext cx="6472988" cy="689932"/>
          </a:xfrm>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	CONCLUSION</a:t>
            </a:r>
            <a:endParaRPr spc="-1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59426" rIns="0" bIns="0" rtlCol="0">
            <a:spAutoFit/>
          </a:bodyPr>
          <a:lstStyle/>
          <a:p>
            <a:pPr marL="12700">
              <a:lnSpc>
                <a:spcPts val="1975"/>
              </a:lnSpc>
            </a:pPr>
            <a:r>
              <a:rPr dirty="0"/>
              <a:t>Department</a:t>
            </a:r>
            <a:r>
              <a:rPr spc="70" dirty="0"/>
              <a:t> </a:t>
            </a:r>
            <a:r>
              <a:rPr dirty="0"/>
              <a:t>of</a:t>
            </a:r>
            <a:r>
              <a:rPr spc="50" dirty="0"/>
              <a:t> </a:t>
            </a:r>
            <a:r>
              <a:rPr spc="-10" dirty="0"/>
              <a:t>CSE(AIML)</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50" dirty="0"/>
              <a:pPr marL="38100">
                <a:lnSpc>
                  <a:spcPts val="1350"/>
                </a:lnSpc>
              </a:pPr>
              <a:t>19</a:t>
            </a:fld>
            <a:endParaRPr spc="-50" dirty="0"/>
          </a:p>
        </p:txBody>
      </p:sp>
      <p:sp>
        <p:nvSpPr>
          <p:cNvPr id="9" name="object 4"/>
          <p:cNvSpPr txBox="1"/>
          <p:nvPr/>
        </p:nvSpPr>
        <p:spPr>
          <a:xfrm>
            <a:off x="2279202" y="1219200"/>
            <a:ext cx="7233616" cy="4928756"/>
          </a:xfrm>
          <a:prstGeom prst="rect">
            <a:avLst/>
          </a:prstGeom>
        </p:spPr>
        <p:txBody>
          <a:bodyPr vert="horz" wrap="square" lIns="0" tIns="12065" rIns="0" bIns="0" rtlCol="0">
            <a:spAutoFit/>
          </a:bodyPr>
          <a:lstStyle/>
          <a:p>
            <a:pPr algn="l"/>
            <a:endParaRPr sz="1950" dirty="0">
              <a:latin typeface="Times New Roman"/>
              <a:cs typeface="Times New Roman"/>
            </a:endParaRPr>
          </a:p>
        </p:txBody>
      </p:sp>
      <p:sp>
        <p:nvSpPr>
          <p:cNvPr id="10" name="Rectangle 1">
            <a:extLst>
              <a:ext uri="{FF2B5EF4-FFF2-40B4-BE49-F238E27FC236}">
                <a16:creationId xmlns:a16="http://schemas.microsoft.com/office/drawing/2014/main" id="{D0BDD9DB-3823-33AE-334E-DB0FAB82143B}"/>
              </a:ext>
            </a:extLst>
          </p:cNvPr>
          <p:cNvSpPr>
            <a:spLocks noChangeArrowheads="1"/>
          </p:cNvSpPr>
          <p:nvPr/>
        </p:nvSpPr>
        <p:spPr bwMode="auto">
          <a:xfrm>
            <a:off x="1295400" y="1914277"/>
            <a:ext cx="76733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a:latin typeface="Times New Roman" pitchFamily="18" charset="0"/>
                <a:cs typeface="Times New Roman" pitchFamily="18" charset="0"/>
              </a:rPr>
              <a:t>The Blood Bank AI Management System effectively addresses the critical challenges in blood inventory management and emergency response. By integrating AI-driven matching, real-time data tracking, and centralized oversight, the system ensures quick and accurate donor-recipient connections across hospitals. It minimizes delays, reduces blood wastage, and supports government coordination during medical emergencies. With its scalable design and smart automation, the platform transforms traditional blood bank operations into a faster, smarter, and more reliable solution that can save lives and improve healthcare efficiency.</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1" y="533400"/>
            <a:ext cx="2259706" cy="448200"/>
          </a:xfrm>
          <a:prstGeom prst="rect">
            <a:avLst/>
          </a:prstGeom>
        </p:spPr>
        <p:txBody>
          <a:bodyPr vert="horz" wrap="square" lIns="0" tIns="17145" rIns="0" bIns="0" rtlCol="0">
            <a:spAutoFit/>
          </a:bodyPr>
          <a:lstStyle/>
          <a:p>
            <a:pPr marL="12700">
              <a:lnSpc>
                <a:spcPct val="100000"/>
              </a:lnSpc>
              <a:spcBef>
                <a:spcPts val="135"/>
              </a:spcBef>
            </a:pPr>
            <a:r>
              <a:rPr lang="en-IN" sz="2800" spc="-1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AGENDA</a:t>
            </a:r>
            <a:endParaRPr sz="28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8968740" y="114300"/>
            <a:ext cx="1089660" cy="1347216"/>
          </a:xfrm>
          <a:prstGeom prst="rect">
            <a:avLst/>
          </a:prstGeom>
        </p:spPr>
      </p:pic>
      <p:sp>
        <p:nvSpPr>
          <p:cNvPr id="4" name="object 4"/>
          <p:cNvSpPr txBox="1"/>
          <p:nvPr/>
        </p:nvSpPr>
        <p:spPr>
          <a:xfrm>
            <a:off x="1371600" y="1143000"/>
            <a:ext cx="6781800" cy="6980116"/>
          </a:xfrm>
          <a:prstGeom prst="rect">
            <a:avLst/>
          </a:prstGeom>
        </p:spPr>
        <p:txBody>
          <a:bodyPr vert="horz" wrap="square" lIns="0" tIns="16510" rIns="0" bIns="0" rtlCol="0">
            <a:spAutoFit/>
          </a:bodyPr>
          <a:lstStyle/>
          <a:p>
            <a:pPr marL="355600" indent="-342900">
              <a:lnSpc>
                <a:spcPct val="100000"/>
              </a:lnSpc>
              <a:spcBef>
                <a:spcPts val="35"/>
              </a:spcBef>
              <a:buFont typeface="Arial" panose="020B0604020202020204" pitchFamily="34" charset="0"/>
              <a:buChar char="•"/>
              <a:tabLst>
                <a:tab pos="572770" algn="l"/>
              </a:tabLst>
            </a:pPr>
            <a:r>
              <a:rPr lang="en-US" sz="2000" dirty="0">
                <a:latin typeface="Times New Roman"/>
                <a:cs typeface="Times New Roman"/>
              </a:rPr>
              <a:t>    Abstract</a:t>
            </a:r>
          </a:p>
          <a:p>
            <a:pPr marL="355600" indent="-342900">
              <a:lnSpc>
                <a:spcPct val="100000"/>
              </a:lnSpc>
              <a:spcBef>
                <a:spcPts val="35"/>
              </a:spcBef>
              <a:buFont typeface="Arial" panose="020B0604020202020204" pitchFamily="34" charset="0"/>
              <a:buChar char="•"/>
              <a:tabLst>
                <a:tab pos="572770" algn="l"/>
              </a:tabLst>
            </a:pPr>
            <a:r>
              <a:rPr lang="en-US" sz="2000" spc="-10" dirty="0">
                <a:latin typeface="Times New Roman"/>
                <a:cs typeface="Times New Roman"/>
              </a:rPr>
              <a:t>    Introduction</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Problem Statement</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Literature Survey</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Existing system</a:t>
            </a:r>
          </a:p>
          <a:p>
            <a:pPr marL="572770" indent="-560070">
              <a:lnSpc>
                <a:spcPct val="100000"/>
              </a:lnSpc>
              <a:spcBef>
                <a:spcPts val="35"/>
              </a:spcBef>
              <a:buFont typeface="Arial MT"/>
              <a:buChar char="•"/>
              <a:tabLst>
                <a:tab pos="572770" algn="l"/>
              </a:tabLst>
            </a:pPr>
            <a:r>
              <a:rPr lang="en-US" sz="2000" dirty="0">
                <a:latin typeface="Times New Roman"/>
                <a:cs typeface="Times New Roman"/>
              </a:rPr>
              <a:t>Proposed</a:t>
            </a:r>
            <a:r>
              <a:rPr lang="en-US" sz="2000" spc="-65" dirty="0">
                <a:latin typeface="Times New Roman"/>
                <a:cs typeface="Times New Roman"/>
              </a:rPr>
              <a:t> </a:t>
            </a:r>
            <a:r>
              <a:rPr lang="en-US" sz="2000" spc="-10" dirty="0">
                <a:latin typeface="Times New Roman"/>
                <a:cs typeface="Times New Roman"/>
              </a:rPr>
              <a:t>system</a:t>
            </a:r>
            <a:endParaRPr lang="en-US" sz="2000" dirty="0">
              <a:latin typeface="Times New Roman"/>
              <a:cs typeface="Times New Roman"/>
            </a:endParaRPr>
          </a:p>
          <a:p>
            <a:pPr marL="572770" indent="-560070">
              <a:lnSpc>
                <a:spcPct val="100000"/>
              </a:lnSpc>
              <a:spcBef>
                <a:spcPts val="40"/>
              </a:spcBef>
              <a:buFont typeface="Arial MT"/>
              <a:buChar char="•"/>
              <a:tabLst>
                <a:tab pos="572770" algn="l"/>
              </a:tabLst>
            </a:pPr>
            <a:r>
              <a:rPr lang="en-US" sz="2000" dirty="0">
                <a:latin typeface="Times New Roman"/>
                <a:cs typeface="Times New Roman"/>
              </a:rPr>
              <a:t>Modules</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Proposed Architecture</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Tools and Technologies</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Code Of Application</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Result</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Conclusion</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Future Scope</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References</a:t>
            </a:r>
          </a:p>
          <a:p>
            <a:pPr marL="572770" indent="-560070">
              <a:lnSpc>
                <a:spcPct val="100000"/>
              </a:lnSpc>
              <a:spcBef>
                <a:spcPts val="35"/>
              </a:spcBef>
              <a:buFont typeface="Arial MT"/>
              <a:buChar char="•"/>
              <a:tabLst>
                <a:tab pos="572770" algn="l"/>
              </a:tabLst>
            </a:pPr>
            <a:r>
              <a:rPr lang="en-US" sz="2000" spc="-10" dirty="0">
                <a:latin typeface="Times New Roman"/>
                <a:cs typeface="Times New Roman"/>
              </a:rPr>
              <a:t>Bibliography</a:t>
            </a:r>
          </a:p>
          <a:p>
            <a:pPr marL="572770" indent="-560070">
              <a:lnSpc>
                <a:spcPct val="100000"/>
              </a:lnSpc>
              <a:spcBef>
                <a:spcPts val="35"/>
              </a:spcBef>
              <a:buFont typeface="Arial MT"/>
              <a:buChar char="•"/>
              <a:tabLst>
                <a:tab pos="572770" algn="l"/>
              </a:tabLst>
            </a:pPr>
            <a:endParaRPr lang="en-US" sz="3050" spc="-10" dirty="0">
              <a:latin typeface="Times New Roman"/>
              <a:cs typeface="Times New Roman"/>
            </a:endParaRPr>
          </a:p>
          <a:p>
            <a:pPr marL="572770" indent="-560070">
              <a:lnSpc>
                <a:spcPct val="100000"/>
              </a:lnSpc>
              <a:spcBef>
                <a:spcPts val="35"/>
              </a:spcBef>
              <a:buFont typeface="Arial MT"/>
              <a:buChar char="•"/>
              <a:tabLst>
                <a:tab pos="572770" algn="l"/>
              </a:tabLst>
            </a:pPr>
            <a:endParaRPr lang="en-US" sz="3050" spc="-10" dirty="0">
              <a:latin typeface="Times New Roman"/>
              <a:cs typeface="Times New Roman"/>
            </a:endParaRPr>
          </a:p>
          <a:p>
            <a:pPr marL="572770" indent="-560070">
              <a:lnSpc>
                <a:spcPct val="100000"/>
              </a:lnSpc>
              <a:spcBef>
                <a:spcPts val="35"/>
              </a:spcBef>
              <a:buFont typeface="Arial MT"/>
              <a:buChar char="•"/>
              <a:tabLst>
                <a:tab pos="572770" algn="l"/>
              </a:tabLst>
            </a:pPr>
            <a:endParaRPr lang="en-US" sz="3050" spc="-10" dirty="0">
              <a:latin typeface="Times New Roman"/>
              <a:cs typeface="Times New Roman"/>
            </a:endParaRPr>
          </a:p>
          <a:p>
            <a:pPr marL="572770" indent="-560070">
              <a:lnSpc>
                <a:spcPct val="100000"/>
              </a:lnSpc>
              <a:spcBef>
                <a:spcPts val="35"/>
              </a:spcBef>
              <a:buFont typeface="Arial MT"/>
              <a:buChar char="•"/>
              <a:tabLst>
                <a:tab pos="572770" algn="l"/>
              </a:tabLst>
            </a:pPr>
            <a:endParaRPr lang="en-US" sz="3050" spc="-10" dirty="0">
              <a:latin typeface="Times New Roman"/>
              <a:cs typeface="Times New Roman"/>
            </a:endParaRPr>
          </a:p>
          <a:p>
            <a:pPr marL="572770" indent="-560070">
              <a:lnSpc>
                <a:spcPct val="100000"/>
              </a:lnSpc>
              <a:spcBef>
                <a:spcPts val="35"/>
              </a:spcBef>
              <a:buFont typeface="Arial MT"/>
              <a:buChar char="•"/>
              <a:tabLst>
                <a:tab pos="572770" algn="l"/>
              </a:tabLst>
            </a:pPr>
            <a:endParaRPr sz="3050" dirty="0">
              <a:latin typeface="Times New Roman"/>
              <a:cs typeface="Times New Roman"/>
            </a:endParaRPr>
          </a:p>
        </p:txBody>
      </p:sp>
      <p:sp>
        <p:nvSpPr>
          <p:cNvPr id="5" name="object 5"/>
          <p:cNvSpPr txBox="1"/>
          <p:nvPr/>
        </p:nvSpPr>
        <p:spPr>
          <a:xfrm>
            <a:off x="9279134" y="7174484"/>
            <a:ext cx="110489" cy="226695"/>
          </a:xfrm>
          <a:prstGeom prst="rect">
            <a:avLst/>
          </a:prstGeom>
        </p:spPr>
        <p:txBody>
          <a:bodyPr vert="horz" wrap="square" lIns="0" tIns="15240" rIns="0" bIns="0" rtlCol="0">
            <a:spAutoFit/>
          </a:bodyPr>
          <a:lstStyle/>
          <a:p>
            <a:pPr marL="12700">
              <a:lnSpc>
                <a:spcPct val="100000"/>
              </a:lnSpc>
              <a:spcBef>
                <a:spcPts val="120"/>
              </a:spcBef>
            </a:pPr>
            <a:r>
              <a:rPr sz="1300" spc="-50" dirty="0">
                <a:solidFill>
                  <a:srgbClr val="878787"/>
                </a:solidFill>
                <a:latin typeface="Calibri"/>
                <a:cs typeface="Calibri"/>
              </a:rPr>
              <a:t>2</a:t>
            </a:r>
            <a:endParaRPr sz="1300">
              <a:latin typeface="Calibri"/>
              <a:cs typeface="Calibri"/>
            </a:endParaRPr>
          </a:p>
        </p:txBody>
      </p:sp>
      <p:sp>
        <p:nvSpPr>
          <p:cNvPr id="7" name="Footer Placeholder 6">
            <a:extLst>
              <a:ext uri="{FF2B5EF4-FFF2-40B4-BE49-F238E27FC236}">
                <a16:creationId xmlns:a16="http://schemas.microsoft.com/office/drawing/2014/main" id="{8C9FB7A2-D2C8-56BA-CA76-597F5CC8159F}"/>
              </a:ext>
            </a:extLst>
          </p:cNvPr>
          <p:cNvSpPr>
            <a:spLocks noGrp="1"/>
          </p:cNvSpPr>
          <p:nvPr>
            <p:ph type="ftr" sz="quarter" idx="5"/>
          </p:nvPr>
        </p:nvSpPr>
        <p:spPr/>
        <p:txBody>
          <a:bodyPr/>
          <a:lstStyle/>
          <a:p>
            <a:pPr marL="12700">
              <a:lnSpc>
                <a:spcPts val="1975"/>
              </a:lnSpc>
            </a:pPr>
            <a:r>
              <a:rPr lang="en-IN" dirty="0"/>
              <a:t>Department</a:t>
            </a:r>
            <a:r>
              <a:rPr lang="en-IN" spc="70" dirty="0"/>
              <a:t> </a:t>
            </a:r>
            <a:r>
              <a:rPr lang="en-IN" dirty="0"/>
              <a:t>of</a:t>
            </a:r>
            <a:r>
              <a:rPr lang="en-IN" spc="50" dirty="0"/>
              <a:t> </a:t>
            </a:r>
            <a:r>
              <a:rPr lang="en-IN" spc="-10" dirty="0"/>
              <a:t>CSE(AIML)</a:t>
            </a:r>
          </a:p>
        </p:txBody>
      </p:sp>
      <p:sp>
        <p:nvSpPr>
          <p:cNvPr id="8" name="Slide Number Placeholder 7">
            <a:extLst>
              <a:ext uri="{FF2B5EF4-FFF2-40B4-BE49-F238E27FC236}">
                <a16:creationId xmlns:a16="http://schemas.microsoft.com/office/drawing/2014/main" id="{1DF27344-FF82-6B1D-E8CB-AF084F0CF7B1}"/>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2</a:t>
            </a:fld>
            <a:endParaRPr lang="en-IN" spc="-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F78F-5614-C659-A09D-ED1FAC0A0AE8}"/>
              </a:ext>
            </a:extLst>
          </p:cNvPr>
          <p:cNvSpPr>
            <a:spLocks noGrp="1"/>
          </p:cNvSpPr>
          <p:nvPr>
            <p:ph type="ctrTitle"/>
          </p:nvPr>
        </p:nvSpPr>
        <p:spPr>
          <a:xfrm>
            <a:off x="2819400" y="381000"/>
            <a:ext cx="4648200" cy="1354217"/>
          </a:xfrm>
        </p:spPr>
        <p:txBody>
          <a:bodyPr/>
          <a:lstStyle/>
          <a:p>
            <a:r>
              <a:rPr lang="en-IN"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a16="http://schemas.microsoft.com/office/drawing/2014/main" id="{6F9E527E-C80A-FAA2-05C7-3482ED7001A9}"/>
              </a:ext>
            </a:extLst>
          </p:cNvPr>
          <p:cNvSpPr>
            <a:spLocks noGrp="1" noChangeArrowheads="1"/>
          </p:cNvSpPr>
          <p:nvPr>
            <p:ph type="subTitle" idx="4"/>
          </p:nvPr>
        </p:nvSpPr>
        <p:spPr bwMode="auto">
          <a:xfrm>
            <a:off x="1295400" y="1485543"/>
            <a:ext cx="746759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rtl="0" eaLnBrk="0" fontAlgn="base" hangingPunct="0">
              <a:spcBef>
                <a:spcPct val="0"/>
              </a:spcBef>
              <a:spcAft>
                <a:spcPct val="0"/>
              </a:spcAft>
            </a:pPr>
            <a:r>
              <a:rPr lang="en-US" sz="1800" b="0" dirty="0"/>
              <a:t>The Blood Bank AI Management System has significant potential for future enhancement. A dedicated donor module can be introduced to allow voluntary donors to register and receive real-time alerts based on location and compatibility, improving the speed and reach of donations. Developing a mobile application for Android and </a:t>
            </a:r>
            <a:r>
              <a:rPr lang="en-US" sz="1800" b="0" dirty="0" err="1"/>
              <a:t>iOS</a:t>
            </a:r>
            <a:r>
              <a:rPr lang="en-US" sz="1800" b="0" dirty="0"/>
              <a:t> would enhance accessibility, particularly for rural hospitals and emergency responders. Integrating </a:t>
            </a:r>
            <a:r>
              <a:rPr lang="en-US" sz="1800" b="0" dirty="0" err="1"/>
              <a:t>blockchain</a:t>
            </a:r>
            <a:r>
              <a:rPr lang="en-US" sz="1800" b="0" dirty="0"/>
              <a:t> technology can ensure transparency and traceability in the blood supply chain, building trust among stakeholders. To make the system more inclusive, multilingual support can be added for regional language users. Additionally, incorporating predictive analytics will help forecast blood demand based on seasonal trends, outbreaks, or emergencies. Smart notifications through SMS or WhatsApp can further improve communication and responsiveness, making the system even more effective and life-saving.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11E3D67D-2128-BFA6-0D5D-C0E3BD7ECD6E}"/>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5" name="Slide Number Placeholder 4">
            <a:extLst>
              <a:ext uri="{FF2B5EF4-FFF2-40B4-BE49-F238E27FC236}">
                <a16:creationId xmlns:a16="http://schemas.microsoft.com/office/drawing/2014/main" id="{77B99A45-F127-D738-95D4-CC93D3EE0431}"/>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20</a:t>
            </a:fld>
            <a:endParaRPr lang="en-IN" spc="-50" dirty="0"/>
          </a:p>
        </p:txBody>
      </p:sp>
    </p:spTree>
    <p:extLst>
      <p:ext uri="{BB962C8B-B14F-4D97-AF65-F5344CB8AC3E}">
        <p14:creationId xmlns:p14="http://schemas.microsoft.com/office/powerpoint/2010/main" val="636887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8740" y="114300"/>
            <a:ext cx="1089660" cy="1347216"/>
          </a:xfrm>
          <a:prstGeom prst="rect">
            <a:avLst/>
          </a:prstGeom>
        </p:spPr>
      </p:pic>
      <p:sp>
        <p:nvSpPr>
          <p:cNvPr id="3" name="object 3"/>
          <p:cNvSpPr txBox="1">
            <a:spLocks noGrp="1"/>
          </p:cNvSpPr>
          <p:nvPr>
            <p:ph type="title"/>
          </p:nvPr>
        </p:nvSpPr>
        <p:spPr>
          <a:xfrm>
            <a:off x="1898448" y="369911"/>
            <a:ext cx="6403340" cy="740673"/>
          </a:xfrm>
          <a:prstGeom prst="rect">
            <a:avLst/>
          </a:prstGeom>
        </p:spPr>
        <p:txBody>
          <a:bodyPr vert="horz" wrap="square" lIns="0" tIns="62950" rIns="0" bIns="0" rtlCol="0">
            <a:spAutoFit/>
          </a:bodyPr>
          <a:lstStyle/>
          <a:p>
            <a:pPr marL="1536065">
              <a:lnSpc>
                <a:spcPct val="100000"/>
              </a:lnSpc>
              <a:spcBef>
                <a:spcPts val="100"/>
              </a:spcBef>
            </a:pPr>
            <a:r>
              <a:rPr spc="-10" dirty="0">
                <a:latin typeface="Times New Roman" panose="02020603050405020304" pitchFamily="18" charset="0"/>
                <a:cs typeface="Times New Roman" panose="02020603050405020304" pitchFamily="18" charset="0"/>
              </a:rPr>
              <a:t>REFERENCES</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44780">
              <a:lnSpc>
                <a:spcPts val="1975"/>
              </a:lnSpc>
            </a:pPr>
            <a:r>
              <a:rPr dirty="0"/>
              <a:t>Department</a:t>
            </a:r>
            <a:r>
              <a:rPr spc="70" dirty="0"/>
              <a:t> </a:t>
            </a:r>
            <a:r>
              <a:rPr dirty="0"/>
              <a:t>of</a:t>
            </a:r>
            <a:r>
              <a:rPr spc="50" dirty="0"/>
              <a:t> </a:t>
            </a:r>
            <a:r>
              <a:rPr spc="-10" dirty="0"/>
              <a:t>CSE(AIML)</a:t>
            </a:r>
          </a:p>
        </p:txBody>
      </p:sp>
      <p:sp>
        <p:nvSpPr>
          <p:cNvPr id="8" name="object 8"/>
          <p:cNvSpPr txBox="1">
            <a:spLocks noGrp="1"/>
          </p:cNvSpPr>
          <p:nvPr>
            <p:ph type="sldNum" sz="quarter" idx="7"/>
          </p:nvPr>
        </p:nvSpPr>
        <p:spPr>
          <a:xfrm>
            <a:off x="9253102" y="7216394"/>
            <a:ext cx="259715" cy="179536"/>
          </a:xfrm>
          <a:prstGeom prst="rect">
            <a:avLst/>
          </a:prstGeom>
        </p:spPr>
        <p:txBody>
          <a:bodyPr vert="horz" wrap="square" lIns="0" tIns="0" rIns="0" bIns="0" rtlCol="0">
            <a:spAutoFit/>
          </a:bodyPr>
          <a:lstStyle/>
          <a:p>
            <a:pPr marL="38100">
              <a:lnSpc>
                <a:spcPts val="1350"/>
              </a:lnSpc>
            </a:pPr>
            <a:r>
              <a:rPr lang="en-IN" spc="-25" dirty="0"/>
              <a:t>22</a:t>
            </a:r>
            <a:endParaRPr spc="-25" dirty="0"/>
          </a:p>
        </p:txBody>
      </p:sp>
      <p:sp>
        <p:nvSpPr>
          <p:cNvPr id="5" name="object 5"/>
          <p:cNvSpPr txBox="1"/>
          <p:nvPr/>
        </p:nvSpPr>
        <p:spPr>
          <a:xfrm>
            <a:off x="1104579" y="1066800"/>
            <a:ext cx="7530685" cy="4118435"/>
          </a:xfrm>
          <a:prstGeom prst="rect">
            <a:avLst/>
          </a:prstGeom>
        </p:spPr>
        <p:txBody>
          <a:bodyPr vert="horz" wrap="square" lIns="0" tIns="12065" rIns="0" bIns="0" rtlCol="0">
            <a:spAutoFit/>
          </a:bodyPr>
          <a:lstStyle/>
          <a:p>
            <a:pPr marL="12700" marR="5080">
              <a:lnSpc>
                <a:spcPct val="100000"/>
              </a:lnSpc>
              <a:spcBef>
                <a:spcPts val="95"/>
              </a:spcBef>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dirty="0" err="1">
                <a:latin typeface="Times New Roman" pitchFamily="18" charset="0"/>
                <a:cs typeface="Times New Roman" pitchFamily="18" charset="0"/>
              </a:rPr>
              <a:t>Ramesh</a:t>
            </a:r>
            <a:r>
              <a:rPr lang="en-US" dirty="0">
                <a:latin typeface="Times New Roman" pitchFamily="18" charset="0"/>
                <a:cs typeface="Times New Roman" pitchFamily="18" charset="0"/>
              </a:rPr>
              <a:t>, S., &amp; </a:t>
            </a:r>
            <a:r>
              <a:rPr lang="en-US" dirty="0" err="1">
                <a:latin typeface="Times New Roman" pitchFamily="18" charset="0"/>
                <a:cs typeface="Times New Roman" pitchFamily="18" charset="0"/>
              </a:rPr>
              <a:t>Dasgupta</a:t>
            </a:r>
            <a:r>
              <a:rPr lang="en-US" dirty="0">
                <a:latin typeface="Times New Roman" pitchFamily="18" charset="0"/>
                <a:cs typeface="Times New Roman" pitchFamily="18" charset="0"/>
              </a:rPr>
              <a:t>, A. (2022). </a:t>
            </a:r>
            <a:r>
              <a:rPr lang="en-US" i="1" dirty="0">
                <a:latin typeface="Times New Roman" pitchFamily="18" charset="0"/>
                <a:cs typeface="Times New Roman" pitchFamily="18" charset="0"/>
              </a:rPr>
              <a:t>AI-Based Blood Donor-Recipient Matching</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(Explores AI-driven matching techniques for blood donation systems based on compatibility, urgency, and availability.)</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Available at: </a:t>
            </a:r>
            <a:r>
              <a:rPr lang="en-US" dirty="0">
                <a:latin typeface="Times New Roman" pitchFamily="18" charset="0"/>
                <a:cs typeface="Times New Roman" pitchFamily="18" charset="0"/>
                <a:hlinkClick r:id="rId3"/>
              </a:rPr>
              <a:t>https://example.com/ai-blood-matching</a:t>
            </a:r>
            <a:r>
              <a:rPr lang="en-US" dirty="0">
                <a:latin typeface="Times New Roman" pitchFamily="18" charset="0"/>
                <a:cs typeface="Times New Roman" pitchFamily="18" charset="0"/>
              </a:rPr>
              <a:t>.</a:t>
            </a:r>
          </a:p>
          <a:p>
            <a:pPr marL="342900" lvl="0" indent="-342900"/>
            <a:endParaRPr lang="en-US" dirty="0">
              <a:latin typeface="Times New Roman" pitchFamily="18" charset="0"/>
              <a:cs typeface="Times New Roman" pitchFamily="18" charset="0"/>
            </a:endParaRPr>
          </a:p>
          <a:p>
            <a:pPr marL="342900" lvl="0" indent="-342900"/>
            <a:r>
              <a:rPr lang="en-IN" sz="1800" dirty="0">
                <a:latin typeface="Times New Roman" panose="02020603050405020304" pitchFamily="18" charset="0"/>
                <a:cs typeface="Times New Roman" panose="02020603050405020304" pitchFamily="18" charset="0"/>
              </a:rPr>
              <a:t>2.   </a:t>
            </a:r>
            <a:r>
              <a:rPr lang="en-US" dirty="0">
                <a:latin typeface="Times New Roman" pitchFamily="18" charset="0"/>
                <a:cs typeface="Times New Roman" pitchFamily="18" charset="0"/>
              </a:rPr>
              <a:t>Priya, R., &amp; </a:t>
            </a:r>
            <a:r>
              <a:rPr lang="en-US" dirty="0" err="1">
                <a:latin typeface="Times New Roman" pitchFamily="18" charset="0"/>
                <a:cs typeface="Times New Roman" pitchFamily="18" charset="0"/>
              </a:rPr>
              <a:t>Naveen</a:t>
            </a:r>
            <a:r>
              <a:rPr lang="en-US" dirty="0">
                <a:latin typeface="Times New Roman" pitchFamily="18" charset="0"/>
                <a:cs typeface="Times New Roman" pitchFamily="18" charset="0"/>
              </a:rPr>
              <a:t>, K. (2021). </a:t>
            </a:r>
            <a:r>
              <a:rPr lang="en-US" i="1" dirty="0">
                <a:latin typeface="Times New Roman" pitchFamily="18" charset="0"/>
                <a:cs typeface="Times New Roman" pitchFamily="18" charset="0"/>
              </a:rPr>
              <a:t>Smart Blood Bank System Using </a:t>
            </a:r>
            <a:r>
              <a:rPr lang="en-US" i="1" dirty="0" err="1">
                <a:latin typeface="Times New Roman" pitchFamily="18" charset="0"/>
                <a:cs typeface="Times New Roman" pitchFamily="18" charset="0"/>
              </a:rPr>
              <a:t>IoT</a:t>
            </a:r>
            <a:r>
              <a:rPr lang="en-US" i="1" dirty="0">
                <a:latin typeface="Times New Roman" pitchFamily="18" charset="0"/>
                <a:cs typeface="Times New Roman" pitchFamily="18" charset="0"/>
              </a:rPr>
              <a:t> and AI</a:t>
            </a:r>
            <a:r>
              <a:rPr lang="en-US" dirty="0">
                <a:latin typeface="Times New Roman" pitchFamily="18" charset="0"/>
                <a:cs typeface="Times New Roman" pitchFamily="18" charset="0"/>
              </a:rPr>
              <a: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(Describes integration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sensors and AI for real-time monitoring and smart blood unit tracking.)</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Available at: </a:t>
            </a:r>
            <a:r>
              <a:rPr lang="en-US" dirty="0">
                <a:latin typeface="Times New Roman" pitchFamily="18" charset="0"/>
                <a:cs typeface="Times New Roman" pitchFamily="18" charset="0"/>
                <a:hlinkClick r:id="rId4"/>
              </a:rPr>
              <a:t>https://example.com/smart-blood-iot</a:t>
            </a:r>
            <a:endParaRPr lang="en-US" dirty="0">
              <a:latin typeface="Times New Roman" pitchFamily="18" charset="0"/>
              <a:cs typeface="Times New Roman" pitchFamily="18" charset="0"/>
            </a:endParaRPr>
          </a:p>
          <a:p>
            <a:pPr marL="342900" lvl="0" indent="-342900">
              <a:buFont typeface="+mj-lt"/>
              <a:buAutoNum type="arabicPeriod"/>
            </a:pPr>
            <a:endParaRPr lang="en-US" dirty="0">
              <a:latin typeface="Times New Roman" pitchFamily="18" charset="0"/>
              <a:cs typeface="Times New Roman" pitchFamily="18" charset="0"/>
            </a:endParaRPr>
          </a:p>
          <a:p>
            <a:pPr marL="12700" marR="5080" algn="l">
              <a:lnSpc>
                <a:spcPct val="100000"/>
              </a:lnSpc>
              <a:spcBef>
                <a:spcPts val="95"/>
              </a:spcBef>
            </a:pPr>
            <a:endParaRPr lang="en-IN"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86B97-B908-0058-4A08-5EE836C74966}"/>
              </a:ext>
            </a:extLst>
          </p:cNvPr>
          <p:cNvSpPr>
            <a:spLocks noGrp="1"/>
          </p:cNvSpPr>
          <p:nvPr>
            <p:ph type="title"/>
          </p:nvPr>
        </p:nvSpPr>
        <p:spPr>
          <a:xfrm>
            <a:off x="1898448" y="369911"/>
            <a:ext cx="6403340" cy="677108"/>
          </a:xfrm>
        </p:spPr>
        <p:txBody>
          <a:bodyPr/>
          <a:lstStyle/>
          <a:p>
            <a:pPr algn="ctr"/>
            <a:r>
              <a:rPr lang="en-US" dirty="0">
                <a:latin typeface="Times New Roman" panose="02020603050405020304" pitchFamily="18" charset="0"/>
                <a:cs typeface="Times New Roman" panose="02020603050405020304" pitchFamily="18" charset="0"/>
              </a:rPr>
              <a:t>Bibliography</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C97A9B2-E31D-6F18-67AA-49AB0F375D49}"/>
              </a:ext>
            </a:extLst>
          </p:cNvPr>
          <p:cNvSpPr>
            <a:spLocks noGrp="1" noChangeArrowheads="1"/>
          </p:cNvSpPr>
          <p:nvPr>
            <p:ph type="body" idx="1"/>
          </p:nvPr>
        </p:nvSpPr>
        <p:spPr bwMode="auto">
          <a:xfrm>
            <a:off x="1295399" y="1430447"/>
            <a:ext cx="7543801" cy="53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800" dirty="0"/>
              <a:t>1. Web Resources:</a:t>
            </a:r>
          </a:p>
          <a:p>
            <a:r>
              <a:rPr lang="en-US" sz="1800" b="0" dirty="0"/>
              <a:t>World Health Organization (WHO). "Blood Safety and Availability." WHO Health Topics.</a:t>
            </a:r>
            <a:br>
              <a:rPr lang="en-US" sz="1800" b="0" dirty="0"/>
            </a:br>
            <a:r>
              <a:rPr lang="en-US" sz="1800" b="0" dirty="0"/>
              <a:t>Available at: </a:t>
            </a:r>
            <a:r>
              <a:rPr lang="en-US" sz="1800" b="0" dirty="0">
                <a:hlinkClick r:id="rId2"/>
              </a:rPr>
              <a:t>https://www.who.int/health-topics/blood-safety</a:t>
            </a:r>
            <a:br>
              <a:rPr lang="en-US" sz="1800" dirty="0"/>
            </a:br>
            <a:r>
              <a:rPr lang="en-US" sz="1800" b="0" dirty="0"/>
              <a:t>Government of India. "e-</a:t>
            </a:r>
            <a:r>
              <a:rPr lang="en-US" sz="1800" b="0" dirty="0" err="1"/>
              <a:t>RaktKosh</a:t>
            </a:r>
            <a:r>
              <a:rPr lang="en-US" sz="1800" b="0" dirty="0"/>
              <a:t> – A Centralized Blood Bank Management System."</a:t>
            </a:r>
            <a:br>
              <a:rPr lang="en-US" sz="1800" b="0" dirty="0"/>
            </a:br>
            <a:r>
              <a:rPr lang="en-US" sz="1800" b="0" dirty="0"/>
              <a:t>Available at: </a:t>
            </a:r>
            <a:r>
              <a:rPr lang="en-US" sz="1800" b="0" dirty="0">
                <a:hlinkClick r:id="rId3"/>
              </a:rPr>
              <a:t>https://eraktkosh.in</a:t>
            </a:r>
            <a:endParaRPr lang="en-US" sz="1800" b="0" dirty="0"/>
          </a:p>
          <a:p>
            <a:endParaRPr lang="en-IN" sz="1800" b="0" dirty="0"/>
          </a:p>
          <a:p>
            <a:r>
              <a:rPr lang="en-IN" sz="1800" dirty="0"/>
              <a:t>2. Technical References:</a:t>
            </a:r>
          </a:p>
          <a:p>
            <a:r>
              <a:rPr lang="en-US" sz="1800" b="0" dirty="0"/>
              <a:t>React Documentation. "Building User Interfaces with ReactJS."</a:t>
            </a:r>
            <a:br>
              <a:rPr lang="en-US" sz="1800" b="0" dirty="0"/>
            </a:br>
            <a:r>
              <a:rPr lang="en-US" sz="1800" b="0" dirty="0"/>
              <a:t>Available at: </a:t>
            </a:r>
            <a:r>
              <a:rPr lang="en-US" sz="1800" b="0" dirty="0">
                <a:hlinkClick r:id="rId4"/>
              </a:rPr>
              <a:t>https://reactjs.org</a:t>
            </a:r>
            <a:br>
              <a:rPr lang="en-US" sz="1800" b="0" dirty="0"/>
            </a:br>
            <a:r>
              <a:rPr lang="en-US" sz="1800" b="0" dirty="0"/>
              <a:t>Firebase Documentation. "</a:t>
            </a:r>
            <a:r>
              <a:rPr lang="en-US" sz="1800" b="0" dirty="0" err="1"/>
              <a:t>Realtime</a:t>
            </a:r>
            <a:r>
              <a:rPr lang="en-US" sz="1800" b="0" dirty="0"/>
              <a:t> Database and Authentication."</a:t>
            </a:r>
            <a:br>
              <a:rPr lang="en-US" sz="1800" b="0" dirty="0"/>
            </a:br>
            <a:r>
              <a:rPr lang="en-US" sz="1800" b="0" dirty="0"/>
              <a:t>Available at: </a:t>
            </a:r>
            <a:r>
              <a:rPr lang="en-US" sz="1800" b="0" dirty="0">
                <a:hlinkClick r:id="rId5"/>
              </a:rPr>
              <a:t>https://firebase.google.com/docs</a:t>
            </a:r>
            <a:br>
              <a:rPr lang="en-US" sz="1800" b="0" dirty="0"/>
            </a:br>
            <a:r>
              <a:rPr lang="en-US" sz="1800" b="0" dirty="0"/>
              <a:t>MongoDB Documentation. "Efficient Data Storage and Querying."</a:t>
            </a:r>
            <a:br>
              <a:rPr lang="en-US" sz="1800" b="0" dirty="0"/>
            </a:br>
            <a:r>
              <a:rPr lang="en-US" sz="1800" b="0" dirty="0"/>
              <a:t>Available at: </a:t>
            </a:r>
            <a:r>
              <a:rPr lang="en-US" sz="1800" b="0" dirty="0">
                <a:hlinkClick r:id="rId6"/>
              </a:rPr>
              <a:t>https://www.mongodb.com/docs</a:t>
            </a:r>
            <a:br>
              <a:rPr lang="en-US" sz="1800" b="0" dirty="0"/>
            </a:br>
            <a:r>
              <a:rPr lang="en-US" sz="1800" b="0" dirty="0" err="1"/>
              <a:t>Vercel</a:t>
            </a:r>
            <a:r>
              <a:rPr lang="en-US" sz="1800" b="0" dirty="0"/>
              <a:t> Documentation. "Deploying Frontend Applications with </a:t>
            </a:r>
            <a:r>
              <a:rPr lang="en-US" sz="1800" b="0" dirty="0" err="1"/>
              <a:t>Vercel</a:t>
            </a:r>
            <a:r>
              <a:rPr lang="en-US" sz="1800" b="0" dirty="0"/>
              <a:t>."</a:t>
            </a:r>
            <a:br>
              <a:rPr lang="en-US" sz="1800" b="0" dirty="0"/>
            </a:br>
            <a:r>
              <a:rPr lang="en-US" sz="1800" b="0" dirty="0"/>
              <a:t>Available at: </a:t>
            </a:r>
            <a:r>
              <a:rPr lang="en-US" sz="1800" b="0" dirty="0">
                <a:hlinkClick r:id="rId7"/>
              </a:rPr>
              <a:t>https://vercel.com/docs</a:t>
            </a:r>
            <a:endParaRPr lang="en-IN" sz="1800" b="0" dirty="0"/>
          </a:p>
          <a:p>
            <a:endParaRPr lang="en-IN" sz="1600" b="0" dirty="0"/>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Footer Placeholder 2">
            <a:extLst>
              <a:ext uri="{FF2B5EF4-FFF2-40B4-BE49-F238E27FC236}">
                <a16:creationId xmlns:a16="http://schemas.microsoft.com/office/drawing/2014/main" id="{EC6C3735-7C75-0403-B972-E733ECFBAF50}"/>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5" name="Slide Number Placeholder 4">
            <a:extLst>
              <a:ext uri="{FF2B5EF4-FFF2-40B4-BE49-F238E27FC236}">
                <a16:creationId xmlns:a16="http://schemas.microsoft.com/office/drawing/2014/main" id="{52E10564-A6FB-9409-5399-C46C1117EB0A}"/>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22</a:t>
            </a:fld>
            <a:endParaRPr lang="en-IN" spc="-50" dirty="0"/>
          </a:p>
        </p:txBody>
      </p:sp>
    </p:spTree>
    <p:extLst>
      <p:ext uri="{BB962C8B-B14F-4D97-AF65-F5344CB8AC3E}">
        <p14:creationId xmlns:p14="http://schemas.microsoft.com/office/powerpoint/2010/main" val="599897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8740" y="114300"/>
            <a:ext cx="1089660" cy="1347216"/>
          </a:xfrm>
          <a:prstGeom prst="rect">
            <a:avLst/>
          </a:prstGeom>
        </p:spPr>
      </p:pic>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44780">
              <a:lnSpc>
                <a:spcPts val="1975"/>
              </a:lnSpc>
            </a:pPr>
            <a:r>
              <a:rPr dirty="0"/>
              <a:t>Department</a:t>
            </a:r>
            <a:r>
              <a:rPr spc="70" dirty="0"/>
              <a:t> </a:t>
            </a:r>
            <a:r>
              <a:rPr dirty="0"/>
              <a:t>of</a:t>
            </a:r>
            <a:r>
              <a:rPr spc="50" dirty="0"/>
              <a:t> </a:t>
            </a:r>
            <a:r>
              <a:rPr spc="-10" dirty="0"/>
              <a:t>CSE(AIML)</a:t>
            </a:r>
          </a:p>
        </p:txBody>
      </p:sp>
      <p:sp>
        <p:nvSpPr>
          <p:cNvPr id="6" name="object 6"/>
          <p:cNvSpPr txBox="1"/>
          <p:nvPr/>
        </p:nvSpPr>
        <p:spPr>
          <a:xfrm>
            <a:off x="584681" y="7216394"/>
            <a:ext cx="836294" cy="179536"/>
          </a:xfrm>
          <a:prstGeom prst="rect">
            <a:avLst/>
          </a:prstGeom>
        </p:spPr>
        <p:txBody>
          <a:bodyPr vert="horz" wrap="square" lIns="0" tIns="0" rIns="0" bIns="0" rtlCol="0">
            <a:spAutoFit/>
          </a:bodyPr>
          <a:lstStyle/>
          <a:p>
            <a:pPr marL="12700">
              <a:lnSpc>
                <a:spcPts val="1350"/>
              </a:lnSpc>
            </a:pPr>
            <a:endParaRPr sz="1300" dirty="0">
              <a:latin typeface="Calibri"/>
              <a:cs typeface="Calibri"/>
            </a:endParaRPr>
          </a:p>
        </p:txBody>
      </p:sp>
      <p:sp>
        <p:nvSpPr>
          <p:cNvPr id="7" name="object 7"/>
          <p:cNvSpPr txBox="1">
            <a:spLocks noGrp="1"/>
          </p:cNvSpPr>
          <p:nvPr>
            <p:ph type="sldNum" sz="quarter" idx="7"/>
          </p:nvPr>
        </p:nvSpPr>
        <p:spPr>
          <a:xfrm>
            <a:off x="9253102" y="7216394"/>
            <a:ext cx="259715" cy="179536"/>
          </a:xfrm>
          <a:prstGeom prst="rect">
            <a:avLst/>
          </a:prstGeom>
        </p:spPr>
        <p:txBody>
          <a:bodyPr vert="horz" wrap="square" lIns="0" tIns="0" rIns="0" bIns="0" rtlCol="0">
            <a:spAutoFit/>
          </a:bodyPr>
          <a:lstStyle/>
          <a:p>
            <a:pPr marL="38100">
              <a:lnSpc>
                <a:spcPts val="1350"/>
              </a:lnSpc>
            </a:pPr>
            <a:r>
              <a:rPr lang="en-IN" spc="-25" dirty="0"/>
              <a:t>24</a:t>
            </a:r>
            <a:endParaRPr spc="-25" dirty="0"/>
          </a:p>
        </p:txBody>
      </p:sp>
      <p:sp>
        <p:nvSpPr>
          <p:cNvPr id="8" name="Rectangle 7">
            <a:extLst>
              <a:ext uri="{FF2B5EF4-FFF2-40B4-BE49-F238E27FC236}">
                <a16:creationId xmlns:a16="http://schemas.microsoft.com/office/drawing/2014/main" id="{89CA910D-FE2C-A5D6-4EB2-1AE0C8F4E42F}"/>
              </a:ext>
            </a:extLst>
          </p:cNvPr>
          <p:cNvSpPr/>
          <p:nvPr/>
        </p:nvSpPr>
        <p:spPr>
          <a:xfrm>
            <a:off x="1752600" y="2971800"/>
            <a:ext cx="6781799" cy="1200329"/>
          </a:xfrm>
          <a:prstGeom prst="rect">
            <a:avLst/>
          </a:prstGeom>
          <a:noFill/>
        </p:spPr>
        <p:txBody>
          <a:bodyPr wrap="square" lIns="91440" tIns="45720" rIns="91440" bIns="45720">
            <a:spAutoFit/>
          </a:bodyPr>
          <a:lstStyle/>
          <a:p>
            <a:pPr algn="ctr"/>
            <a:r>
              <a:rPr lang="en-US" sz="72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1903-FA91-DAE5-8861-A4CA1225E7C7}"/>
              </a:ext>
            </a:extLst>
          </p:cNvPr>
          <p:cNvSpPr>
            <a:spLocks noGrp="1"/>
          </p:cNvSpPr>
          <p:nvPr>
            <p:ph type="title"/>
          </p:nvPr>
        </p:nvSpPr>
        <p:spPr>
          <a:xfrm>
            <a:off x="1898448" y="630998"/>
            <a:ext cx="6403340" cy="553998"/>
          </a:xfrm>
        </p:spPr>
        <p:txBody>
          <a:bodyPr/>
          <a:lstStyle/>
          <a:p>
            <a:pPr algn="ctr"/>
            <a:r>
              <a:rPr lang="en-IN" sz="3600" dirty="0">
                <a:latin typeface="Times New Roman" panose="02020603050405020304" pitchFamily="18" charset="0"/>
                <a:cs typeface="Times New Roman" panose="02020603050405020304" pitchFamily="18" charset="0"/>
              </a:rPr>
              <a:t>ABSTRACT</a:t>
            </a:r>
          </a:p>
        </p:txBody>
      </p:sp>
      <p:sp>
        <p:nvSpPr>
          <p:cNvPr id="4" name="Rectangle 1">
            <a:extLst>
              <a:ext uri="{FF2B5EF4-FFF2-40B4-BE49-F238E27FC236}">
                <a16:creationId xmlns:a16="http://schemas.microsoft.com/office/drawing/2014/main" id="{9BE3FAE5-8279-E2DA-40BA-44F4957CA877}"/>
              </a:ext>
            </a:extLst>
          </p:cNvPr>
          <p:cNvSpPr>
            <a:spLocks noGrp="1" noChangeArrowheads="1"/>
          </p:cNvSpPr>
          <p:nvPr>
            <p:ph type="body" idx="1"/>
          </p:nvPr>
        </p:nvSpPr>
        <p:spPr bwMode="auto">
          <a:xfrm>
            <a:off x="1137718" y="1574944"/>
            <a:ext cx="7924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2000" b="0" dirty="0"/>
              <a:t>The Blood Bank AI Management System is a robust and centralized platform aimed at addressing the inefficiencies in blood inventory management across hospitals. Leveraging artificial intelligence and real-time data management, this system empowers hospitals and government officials to collaboratively manage blood stocks, fulfill emergency and routine blood requests, and ensure optimal utilization of resources. The core objective is to automate blood matching, streamline hospital coordination, and provide a transparent, accountable system for managing life-saving blood transfusions. By integrating modern technologies such as AI, Firebase, and secure cloud hosting, the system ensures high availability, performance, and data integrity.</a:t>
            </a:r>
          </a:p>
          <a:p>
            <a:pPr algn="just"/>
            <a:endParaRPr lang="en-US" sz="2000" b="0" dirty="0"/>
          </a:p>
          <a:p>
            <a:pPr algn="just"/>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2871BBEB-CB33-EE4B-8351-503F994F1C55}"/>
              </a:ext>
            </a:extLst>
          </p:cNvPr>
          <p:cNvSpPr>
            <a:spLocks noGrp="1"/>
          </p:cNvSpPr>
          <p:nvPr>
            <p:ph type="ftr" sz="quarter" idx="5"/>
          </p:nvPr>
        </p:nvSpPr>
        <p:spPr/>
        <p:txBody>
          <a:bodyPr/>
          <a:lstStyle/>
          <a:p>
            <a:pPr marL="12700">
              <a:lnSpc>
                <a:spcPts val="1975"/>
              </a:lnSpc>
            </a:pPr>
            <a:r>
              <a:rPr lang="en-IN" dirty="0"/>
              <a:t>Department</a:t>
            </a:r>
            <a:r>
              <a:rPr lang="en-IN" spc="70" dirty="0"/>
              <a:t> </a:t>
            </a:r>
            <a:r>
              <a:rPr lang="en-IN" dirty="0"/>
              <a:t>of</a:t>
            </a:r>
            <a:r>
              <a:rPr lang="en-IN" spc="50" dirty="0"/>
              <a:t> </a:t>
            </a:r>
            <a:r>
              <a:rPr lang="en-IN" spc="-10" dirty="0"/>
              <a:t>CSE(AIML)</a:t>
            </a:r>
          </a:p>
        </p:txBody>
      </p:sp>
      <p:sp>
        <p:nvSpPr>
          <p:cNvPr id="6" name="Slide Number Placeholder 5">
            <a:extLst>
              <a:ext uri="{FF2B5EF4-FFF2-40B4-BE49-F238E27FC236}">
                <a16:creationId xmlns:a16="http://schemas.microsoft.com/office/drawing/2014/main" id="{1447B63C-CFD2-CF99-9826-31413D5B9505}"/>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3</a:t>
            </a:fld>
            <a:endParaRPr lang="en-IN" spc="-50" dirty="0"/>
          </a:p>
        </p:txBody>
      </p:sp>
    </p:spTree>
    <p:extLst>
      <p:ext uri="{BB962C8B-B14F-4D97-AF65-F5344CB8AC3E}">
        <p14:creationId xmlns:p14="http://schemas.microsoft.com/office/powerpoint/2010/main" val="388741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8448" y="369911"/>
            <a:ext cx="6403340" cy="905060"/>
          </a:xfrm>
          <a:prstGeom prst="rect">
            <a:avLst/>
          </a:prstGeom>
        </p:spPr>
        <p:txBody>
          <a:bodyPr vert="horz" wrap="square" lIns="0" tIns="347667" rIns="0" bIns="0" rtlCol="0">
            <a:spAutoFit/>
          </a:bodyPr>
          <a:lstStyle/>
          <a:p>
            <a:pPr marL="905510">
              <a:lnSpc>
                <a:spcPct val="100000"/>
              </a:lnSpc>
              <a:spcBef>
                <a:spcPts val="135"/>
              </a:spcBef>
            </a:pPr>
            <a:r>
              <a:rPr lang="en-IN" sz="3600" spc="-1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INTRODUCTION</a:t>
            </a:r>
            <a:endParaRPr sz="3600"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8968740" y="114300"/>
            <a:ext cx="1089660" cy="1347216"/>
          </a:xfrm>
          <a:prstGeom prst="rect">
            <a:avLst/>
          </a:prstGeom>
        </p:spPr>
      </p:pic>
      <p:sp>
        <p:nvSpPr>
          <p:cNvPr id="4" name="object 4"/>
          <p:cNvSpPr txBox="1"/>
          <p:nvPr/>
        </p:nvSpPr>
        <p:spPr>
          <a:xfrm>
            <a:off x="1043305" y="1828800"/>
            <a:ext cx="7971790" cy="2782172"/>
          </a:xfrm>
          <a:prstGeom prst="rect">
            <a:avLst/>
          </a:prstGeom>
        </p:spPr>
        <p:txBody>
          <a:bodyPr vert="horz" wrap="square" lIns="0" tIns="12065" rIns="0" bIns="0" rtlCol="0">
            <a:spAutoFit/>
          </a:bodyPr>
          <a:lstStyle/>
          <a:p>
            <a:pPr algn="just"/>
            <a:r>
              <a:rPr lang="en-US" dirty="0">
                <a:latin typeface="Times New Roman" panose="02020603050405020304" pitchFamily="18" charset="0"/>
                <a:cs typeface="Times New Roman" panose="02020603050405020304" pitchFamily="18" charset="0"/>
              </a:rPr>
              <a:t>Blood transfusions play a critical role in modern medical care. From surgeries and trauma care to chronic illnesses like anemia or thalassemia, the need for readily available, safe, and compatible blood is undeniable. However, the traditional systems for managing blood banks are often fragmented, with limited communication between hospitals, manual processes for inventory updates, and delays in fulfilling urgent needs. The Blood Bank AI Management System is developed as a smart web platform that connects multiple hospitals with a centralized government oversight system. By enabling real-time inventory management, intelligent blood matching, and automated notifications, it aims to save time, reduce wastage, and improve healthcare outcomes.</a:t>
            </a:r>
          </a:p>
          <a:p>
            <a:pPr algn="just"/>
            <a:endParaRPr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ftr" sz="quarter" idx="5"/>
          </p:nvPr>
        </p:nvSpPr>
        <p:spPr>
          <a:prstGeom prst="rect">
            <a:avLst/>
          </a:prstGeom>
        </p:spPr>
        <p:txBody>
          <a:bodyPr vert="horz" wrap="square" lIns="0" tIns="59426" rIns="0" bIns="0" rtlCol="0">
            <a:spAutoFit/>
          </a:bodyPr>
          <a:lstStyle/>
          <a:p>
            <a:pPr marL="12700">
              <a:lnSpc>
                <a:spcPts val="1975"/>
              </a:lnSpc>
            </a:pPr>
            <a:r>
              <a:rPr dirty="0"/>
              <a:t>Department</a:t>
            </a:r>
            <a:r>
              <a:rPr spc="70" dirty="0"/>
              <a:t> </a:t>
            </a:r>
            <a:r>
              <a:rPr dirty="0"/>
              <a:t>of</a:t>
            </a:r>
            <a:r>
              <a:rPr spc="50" dirty="0"/>
              <a:t> </a:t>
            </a:r>
            <a:r>
              <a:rPr spc="-10" dirty="0"/>
              <a:t>CSE(AIML)</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50" dirty="0"/>
              <a:pPr marL="38100">
                <a:lnSpc>
                  <a:spcPts val="1350"/>
                </a:lnSpc>
              </a:pPr>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76CDE-048B-9628-5537-8C269E377381}"/>
              </a:ext>
            </a:extLst>
          </p:cNvPr>
          <p:cNvSpPr>
            <a:spLocks noGrp="1"/>
          </p:cNvSpPr>
          <p:nvPr>
            <p:ph type="title"/>
          </p:nvPr>
        </p:nvSpPr>
        <p:spPr>
          <a:xfrm>
            <a:off x="1827530" y="598399"/>
            <a:ext cx="6403340" cy="615553"/>
          </a:xfrm>
        </p:spPr>
        <p:txBody>
          <a:bodyPr/>
          <a:lstStyle/>
          <a:p>
            <a:pPr algn="ctr"/>
            <a:r>
              <a:rPr lang="en-US" sz="4000" dirty="0">
                <a:latin typeface="Times New Roman" panose="02020603050405020304" pitchFamily="18" charset="0"/>
                <a:cs typeface="Times New Roman" panose="02020603050405020304" pitchFamily="18" charset="0"/>
              </a:rPr>
              <a:t>PROBLEM STATEMENT</a:t>
            </a:r>
            <a:endParaRPr lang="en-IN" sz="40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9B3DA2C-37C4-2A6F-E5FB-AEB1C3970A46}"/>
              </a:ext>
            </a:extLst>
          </p:cNvPr>
          <p:cNvSpPr>
            <a:spLocks noGrp="1"/>
          </p:cNvSpPr>
          <p:nvPr>
            <p:ph type="body" idx="1"/>
          </p:nvPr>
        </p:nvSpPr>
        <p:spPr>
          <a:xfrm>
            <a:off x="1143000" y="1676400"/>
            <a:ext cx="7924800" cy="3877985"/>
          </a:xfrm>
        </p:spPr>
        <p:txBody>
          <a:bodyPr/>
          <a:lstStyle/>
          <a:p>
            <a:pPr marL="495935" indent="-173990" algn="r">
              <a:tabLst>
                <a:tab pos="495935" algn="l"/>
              </a:tabLst>
            </a:pPr>
            <a:r>
              <a:rPr lang="en-US" sz="1800" b="1" dirty="0">
                <a:effectLst/>
                <a:latin typeface="Times New Roman" panose="02020603050405020304" pitchFamily="18"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algn="just"/>
            <a:r>
              <a:rPr lang="en-US" b="0" dirty="0"/>
              <a:t>In critical medical situations, delays in accessing compatible blood can lead to life-threatening consequences. Despite having blood units available across different hospitals, there is a lack of a centralized, intelligent system that connects demand with supply efficiently. Current systems are fragmented, with hospitals maintaining isolated inventories, manual communication methods, and no standardized platform for inter-hospital coordination. Furthermore, government health departments have minimal visibility into real-time blood availability, making proactive intervention difficult during crises. There is a pressing need for a smart, AI-powered system that bridges this gap, enabling real-time tracking, automatic matching of donors and recipients, and effective government oversight to reduce response time and save lives.</a:t>
            </a:r>
          </a:p>
          <a:p>
            <a:pPr algn="just"/>
            <a:endParaRPr lang="en-IN" b="0" dirty="0"/>
          </a:p>
        </p:txBody>
      </p:sp>
      <p:sp>
        <p:nvSpPr>
          <p:cNvPr id="4" name="Footer Placeholder 3">
            <a:extLst>
              <a:ext uri="{FF2B5EF4-FFF2-40B4-BE49-F238E27FC236}">
                <a16:creationId xmlns:a16="http://schemas.microsoft.com/office/drawing/2014/main" id="{1E1B4F12-3710-6191-7E08-91428B59197C}"/>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5" name="Slide Number Placeholder 4">
            <a:extLst>
              <a:ext uri="{FF2B5EF4-FFF2-40B4-BE49-F238E27FC236}">
                <a16:creationId xmlns:a16="http://schemas.microsoft.com/office/drawing/2014/main" id="{D5408FE7-B3A2-DAFD-4DDD-97C5184B72F3}"/>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5</a:t>
            </a:fld>
            <a:endParaRPr lang="en-IN" spc="-50" dirty="0"/>
          </a:p>
        </p:txBody>
      </p:sp>
    </p:spTree>
    <p:extLst>
      <p:ext uri="{BB962C8B-B14F-4D97-AF65-F5344CB8AC3E}">
        <p14:creationId xmlns:p14="http://schemas.microsoft.com/office/powerpoint/2010/main" val="2671316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918D-5CCC-E3CA-2103-49E2FF29E6C9}"/>
              </a:ext>
            </a:extLst>
          </p:cNvPr>
          <p:cNvSpPr>
            <a:spLocks noGrp="1"/>
          </p:cNvSpPr>
          <p:nvPr>
            <p:ph type="title"/>
          </p:nvPr>
        </p:nvSpPr>
        <p:spPr>
          <a:xfrm>
            <a:off x="1898448" y="369911"/>
            <a:ext cx="6403340" cy="677108"/>
          </a:xfrm>
        </p:spPr>
        <p:txBody>
          <a:bodyPr/>
          <a:lstStyle/>
          <a:p>
            <a:r>
              <a:rPr lang="en-IN" dirty="0">
                <a:latin typeface="Times New Roman" panose="02020603050405020304" pitchFamily="18" charset="0"/>
                <a:cs typeface="Times New Roman" panose="02020603050405020304" pitchFamily="18" charset="0"/>
              </a:rPr>
              <a:t>       Literature Survey</a:t>
            </a:r>
          </a:p>
        </p:txBody>
      </p:sp>
      <p:graphicFrame>
        <p:nvGraphicFramePr>
          <p:cNvPr id="5" name="Table 4">
            <a:extLst>
              <a:ext uri="{FF2B5EF4-FFF2-40B4-BE49-F238E27FC236}">
                <a16:creationId xmlns:a16="http://schemas.microsoft.com/office/drawing/2014/main" id="{98F93F2F-8A36-D13B-A85E-2FF0285DBD49}"/>
              </a:ext>
            </a:extLst>
          </p:cNvPr>
          <p:cNvGraphicFramePr>
            <a:graphicFrameLocks noGrp="1"/>
          </p:cNvGraphicFramePr>
          <p:nvPr>
            <p:extLst>
              <p:ext uri="{D42A27DB-BD31-4B8C-83A1-F6EECF244321}">
                <p14:modId xmlns:p14="http://schemas.microsoft.com/office/powerpoint/2010/main" val="1837377113"/>
              </p:ext>
            </p:extLst>
          </p:nvPr>
        </p:nvGraphicFramePr>
        <p:xfrm>
          <a:off x="671482" y="1314432"/>
          <a:ext cx="8510115" cy="6157823"/>
        </p:xfrm>
        <a:graphic>
          <a:graphicData uri="http://schemas.openxmlformats.org/drawingml/2006/table">
            <a:tbl>
              <a:tblPr firstRow="1" bandRow="1">
                <a:tableStyleId>{5940675A-B579-460E-94D1-54222C63F5DA}</a:tableStyleId>
              </a:tblPr>
              <a:tblGrid>
                <a:gridCol w="2836705">
                  <a:extLst>
                    <a:ext uri="{9D8B030D-6E8A-4147-A177-3AD203B41FA5}">
                      <a16:colId xmlns:a16="http://schemas.microsoft.com/office/drawing/2014/main" val="3764078732"/>
                    </a:ext>
                  </a:extLst>
                </a:gridCol>
                <a:gridCol w="2836705">
                  <a:extLst>
                    <a:ext uri="{9D8B030D-6E8A-4147-A177-3AD203B41FA5}">
                      <a16:colId xmlns:a16="http://schemas.microsoft.com/office/drawing/2014/main" val="2264540088"/>
                    </a:ext>
                  </a:extLst>
                </a:gridCol>
                <a:gridCol w="2836705">
                  <a:extLst>
                    <a:ext uri="{9D8B030D-6E8A-4147-A177-3AD203B41FA5}">
                      <a16:colId xmlns:a16="http://schemas.microsoft.com/office/drawing/2014/main" val="1993025418"/>
                    </a:ext>
                  </a:extLst>
                </a:gridCol>
              </a:tblGrid>
              <a:tr h="397103">
                <a:tc>
                  <a:txBody>
                    <a:bodyPr/>
                    <a:lstStyle/>
                    <a:p>
                      <a:r>
                        <a:rPr lang="en-IN" sz="1800" b="1"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anchor="ctr"/>
                </a:tc>
                <a:tc>
                  <a:txBody>
                    <a:bodyPr/>
                    <a:lstStyle/>
                    <a:p>
                      <a:r>
                        <a:rPr lang="en-IN" sz="1800" b="1" dirty="0">
                          <a:latin typeface="Times New Roman" panose="02020603050405020304" pitchFamily="18" charset="0"/>
                          <a:cs typeface="Times New Roman" panose="02020603050405020304" pitchFamily="18" charset="0"/>
                        </a:rPr>
                        <a:t>Description</a:t>
                      </a:r>
                      <a:endParaRPr lang="en-IN" sz="18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51362097"/>
                  </a:ext>
                </a:extLst>
              </a:tr>
              <a:tr h="1202161">
                <a:tc>
                  <a:txBody>
                    <a:bodyPr/>
                    <a:lstStyle/>
                    <a:p>
                      <a:r>
                        <a:rPr lang="en-US" dirty="0"/>
                        <a:t>AI-Based Blood Donor-Recipient Matching</a:t>
                      </a:r>
                    </a:p>
                  </a:txBody>
                  <a:tcPr anchor="ctr"/>
                </a:tc>
                <a:tc>
                  <a:txBody>
                    <a:bodyPr/>
                    <a:lstStyle/>
                    <a:p>
                      <a:r>
                        <a:rPr lang="de-DE" dirty="0"/>
                        <a:t>Dr. S. Ramesh, A. Dasgupta (2022)</a:t>
                      </a:r>
                    </a:p>
                  </a:txBody>
                  <a:tcPr anchor="ctr"/>
                </a:tc>
                <a:tc>
                  <a:txBody>
                    <a:bodyPr/>
                    <a:lstStyle/>
                    <a:p>
                      <a:r>
                        <a:rPr lang="en-US" dirty="0"/>
                        <a:t>Discusses intelligent donor-recipient matching using AI, based on parameters like blood group, Rh factor, and urgency. Highlights the performance gain compared to traditional filtering systems.</a:t>
                      </a:r>
                    </a:p>
                  </a:txBody>
                  <a:tcPr anchor="ctr"/>
                </a:tc>
                <a:extLst>
                  <a:ext uri="{0D108BD9-81ED-4DB2-BD59-A6C34878D82A}">
                    <a16:rowId xmlns:a16="http://schemas.microsoft.com/office/drawing/2014/main" val="573117332"/>
                  </a:ext>
                </a:extLst>
              </a:tr>
              <a:tr h="1013587">
                <a:tc>
                  <a:txBody>
                    <a:bodyPr/>
                    <a:lstStyle/>
                    <a:p>
                      <a:r>
                        <a:rPr lang="en-US" dirty="0"/>
                        <a:t>Smart Blood Bank System Using </a:t>
                      </a:r>
                      <a:r>
                        <a:rPr lang="en-US" dirty="0" err="1"/>
                        <a:t>IoT</a:t>
                      </a:r>
                      <a:r>
                        <a:rPr lang="en-US" dirty="0"/>
                        <a:t> and AI</a:t>
                      </a:r>
                    </a:p>
                  </a:txBody>
                  <a:tcPr anchor="ctr"/>
                </a:tc>
                <a:tc>
                  <a:txBody>
                    <a:bodyPr/>
                    <a:lstStyle/>
                    <a:p>
                      <a:r>
                        <a:rPr lang="en-US" dirty="0"/>
                        <a:t>Priya R.Naveen K. (2021)</a:t>
                      </a:r>
                    </a:p>
                  </a:txBody>
                  <a:tcPr anchor="ctr"/>
                </a:tc>
                <a:tc>
                  <a:txBody>
                    <a:bodyPr/>
                    <a:lstStyle/>
                    <a:p>
                      <a:r>
                        <a:rPr lang="en-US" dirty="0"/>
                        <a:t>Describes a smart blood bank using real-time sensors and AI to detect shortages and alert donors. Focuses on the combination of hardware and software systems.</a:t>
                      </a:r>
                    </a:p>
                  </a:txBody>
                  <a:tcPr anchor="ctr"/>
                </a:tc>
                <a:extLst>
                  <a:ext uri="{0D108BD9-81ED-4DB2-BD59-A6C34878D82A}">
                    <a16:rowId xmlns:a16="http://schemas.microsoft.com/office/drawing/2014/main" val="3540103634"/>
                  </a:ext>
                </a:extLst>
              </a:tr>
              <a:tr h="1013587">
                <a:tc>
                  <a:txBody>
                    <a:bodyPr/>
                    <a:lstStyle/>
                    <a:p>
                      <a:r>
                        <a:rPr lang="en-US" dirty="0"/>
                        <a:t>Analysis of Traditional Blood Bank Systems</a:t>
                      </a:r>
                    </a:p>
                  </a:txBody>
                  <a:tcPr anchor="ctr"/>
                </a:tc>
                <a:tc>
                  <a:txBody>
                    <a:bodyPr/>
                    <a:lstStyle/>
                    <a:p>
                      <a:r>
                        <a:rPr lang="en-US" dirty="0"/>
                        <a:t>K. Iyer, S. Nair</a:t>
                      </a:r>
                    </a:p>
                  </a:txBody>
                  <a:tcPr anchor="ctr"/>
                </a:tc>
                <a:tc>
                  <a:txBody>
                    <a:bodyPr/>
                    <a:lstStyle/>
                    <a:p>
                      <a:r>
                        <a:rPr lang="en-US" dirty="0"/>
                        <a:t>Reviews limitations of manual blood request systems. Highlights</a:t>
                      </a:r>
                      <a:r>
                        <a:rPr lang="en-US" baseline="0" dirty="0"/>
                        <a:t> the need for automation and centralization.</a:t>
                      </a:r>
                      <a:endParaRPr lang="en-US" dirty="0"/>
                    </a:p>
                  </a:txBody>
                  <a:tcPr anchor="ctr"/>
                </a:tc>
                <a:extLst>
                  <a:ext uri="{0D108BD9-81ED-4DB2-BD59-A6C34878D82A}">
                    <a16:rowId xmlns:a16="http://schemas.microsoft.com/office/drawing/2014/main" val="1521026161"/>
                  </a:ext>
                </a:extLst>
              </a:tr>
            </a:tbl>
          </a:graphicData>
        </a:graphic>
      </p:graphicFrame>
      <p:graphicFrame>
        <p:nvGraphicFramePr>
          <p:cNvPr id="6" name="Table 5">
            <a:extLst>
              <a:ext uri="{FF2B5EF4-FFF2-40B4-BE49-F238E27FC236}">
                <a16:creationId xmlns:a16="http://schemas.microsoft.com/office/drawing/2014/main" id="{CE808DAD-0775-D1BF-61B6-964AA2C67094}"/>
              </a:ext>
            </a:extLst>
          </p:cNvPr>
          <p:cNvGraphicFramePr>
            <a:graphicFrameLocks noGrp="1"/>
          </p:cNvGraphicFramePr>
          <p:nvPr>
            <p:extLst>
              <p:ext uri="{D42A27DB-BD31-4B8C-83A1-F6EECF244321}">
                <p14:modId xmlns:p14="http://schemas.microsoft.com/office/powerpoint/2010/main" val="3560105173"/>
              </p:ext>
            </p:extLst>
          </p:nvPr>
        </p:nvGraphicFramePr>
        <p:xfrm>
          <a:off x="501805" y="2118732"/>
          <a:ext cx="208280" cy="1092819"/>
        </p:xfrm>
        <a:graphic>
          <a:graphicData uri="http://schemas.openxmlformats.org/drawingml/2006/table">
            <a:tbl>
              <a:tblPr>
                <a:tableStyleId>{2D5ABB26-0587-4C30-8999-92F81FD0307C}</a:tableStyleId>
              </a:tblPr>
              <a:tblGrid>
                <a:gridCol w="208280">
                  <a:extLst>
                    <a:ext uri="{9D8B030D-6E8A-4147-A177-3AD203B41FA5}">
                      <a16:colId xmlns:a16="http://schemas.microsoft.com/office/drawing/2014/main" val="3433698967"/>
                    </a:ext>
                  </a:extLst>
                </a:gridCol>
              </a:tblGrid>
              <a:tr h="1092819">
                <a:tc>
                  <a:txBody>
                    <a:bodyPr/>
                    <a:lstStyle/>
                    <a:p>
                      <a:endParaRPr lang="en-IN" dirty="0"/>
                    </a:p>
                  </a:txBody>
                  <a:tcPr/>
                </a:tc>
                <a:extLst>
                  <a:ext uri="{0D108BD9-81ED-4DB2-BD59-A6C34878D82A}">
                    <a16:rowId xmlns:a16="http://schemas.microsoft.com/office/drawing/2014/main" val="1496887672"/>
                  </a:ext>
                </a:extLst>
              </a:tr>
            </a:tbl>
          </a:graphicData>
        </a:graphic>
      </p:graphicFrame>
      <p:sp>
        <p:nvSpPr>
          <p:cNvPr id="3" name="Footer Placeholder 2">
            <a:extLst>
              <a:ext uri="{FF2B5EF4-FFF2-40B4-BE49-F238E27FC236}">
                <a16:creationId xmlns:a16="http://schemas.microsoft.com/office/drawing/2014/main" id="{4FBBAB8B-F828-62AA-C7BE-AF145B7E6A96}"/>
              </a:ext>
            </a:extLst>
          </p:cNvPr>
          <p:cNvSpPr>
            <a:spLocks noGrp="1"/>
          </p:cNvSpPr>
          <p:nvPr>
            <p:ph type="ftr" sz="quarter" idx="5"/>
          </p:nvPr>
        </p:nvSpPr>
        <p:spPr>
          <a:xfrm>
            <a:off x="3996888" y="7458100"/>
            <a:ext cx="2784364" cy="314300"/>
          </a:xfrm>
        </p:spPr>
        <p:txBody>
          <a:bodyPr/>
          <a:lstStyle/>
          <a:p>
            <a:pPr marL="12700">
              <a:lnSpc>
                <a:spcPts val="1975"/>
              </a:lnSpc>
            </a:pPr>
            <a:r>
              <a:rPr lang="en-IN" dirty="0"/>
              <a:t>Department</a:t>
            </a:r>
            <a:r>
              <a:rPr lang="en-IN" spc="70" dirty="0"/>
              <a:t> </a:t>
            </a:r>
            <a:r>
              <a:rPr lang="en-IN" dirty="0"/>
              <a:t>of</a:t>
            </a:r>
            <a:r>
              <a:rPr lang="en-IN" spc="50" dirty="0"/>
              <a:t> </a:t>
            </a:r>
            <a:r>
              <a:rPr lang="en-IN" spc="-10" dirty="0"/>
              <a:t>CSE(AIML)</a:t>
            </a:r>
          </a:p>
        </p:txBody>
      </p:sp>
      <p:sp>
        <p:nvSpPr>
          <p:cNvPr id="4" name="Slide Number Placeholder 3">
            <a:extLst>
              <a:ext uri="{FF2B5EF4-FFF2-40B4-BE49-F238E27FC236}">
                <a16:creationId xmlns:a16="http://schemas.microsoft.com/office/drawing/2014/main" id="{C92DEEFC-699F-F5AA-BC6C-850310DCCC70}"/>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6</a:t>
            </a:fld>
            <a:endParaRPr lang="en-IN" spc="-50" dirty="0"/>
          </a:p>
        </p:txBody>
      </p:sp>
    </p:spTree>
    <p:extLst>
      <p:ext uri="{BB962C8B-B14F-4D97-AF65-F5344CB8AC3E}">
        <p14:creationId xmlns:p14="http://schemas.microsoft.com/office/powerpoint/2010/main" val="381657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8740" y="114300"/>
            <a:ext cx="1089660" cy="1347216"/>
          </a:xfrm>
          <a:prstGeom prst="rect">
            <a:avLst/>
          </a:prstGeom>
        </p:spPr>
      </p:pic>
      <p:sp>
        <p:nvSpPr>
          <p:cNvPr id="3" name="object 3"/>
          <p:cNvSpPr txBox="1">
            <a:spLocks noGrp="1"/>
          </p:cNvSpPr>
          <p:nvPr>
            <p:ph type="title"/>
          </p:nvPr>
        </p:nvSpPr>
        <p:spPr>
          <a:xfrm>
            <a:off x="2508006" y="420162"/>
            <a:ext cx="4105275" cy="505267"/>
          </a:xfrm>
          <a:prstGeom prst="rect">
            <a:avLst/>
          </a:prstGeom>
        </p:spPr>
        <p:txBody>
          <a:bodyPr vert="horz" wrap="square" lIns="0" tIns="12700" rIns="0" bIns="0" rtlCol="0">
            <a:spAutoFit/>
          </a:bodyPr>
          <a:lstStyle/>
          <a:p>
            <a:pPr marL="12700">
              <a:lnSpc>
                <a:spcPct val="100000"/>
              </a:lnSpc>
              <a:spcBef>
                <a:spcPts val="100"/>
              </a:spcBef>
            </a:pPr>
            <a:r>
              <a:rPr lang="en-IN" sz="3200"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EXISTING</a:t>
            </a:r>
            <a:r>
              <a:rPr sz="3200" spc="-240"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SYSTEM</a:t>
            </a:r>
          </a:p>
        </p:txBody>
      </p:sp>
      <p:sp>
        <p:nvSpPr>
          <p:cNvPr id="5" name="object 5"/>
          <p:cNvSpPr txBox="1">
            <a:spLocks noGrp="1"/>
          </p:cNvSpPr>
          <p:nvPr>
            <p:ph type="ftr" sz="quarter" idx="5"/>
          </p:nvPr>
        </p:nvSpPr>
        <p:spPr>
          <a:prstGeom prst="rect">
            <a:avLst/>
          </a:prstGeom>
        </p:spPr>
        <p:txBody>
          <a:bodyPr vert="horz" wrap="square" lIns="0" tIns="59426" rIns="0" bIns="0" rtlCol="0">
            <a:spAutoFit/>
          </a:bodyPr>
          <a:lstStyle/>
          <a:p>
            <a:pPr marL="12700">
              <a:lnSpc>
                <a:spcPts val="1975"/>
              </a:lnSpc>
            </a:pPr>
            <a:r>
              <a:rPr dirty="0"/>
              <a:t>Department</a:t>
            </a:r>
            <a:r>
              <a:rPr spc="70" dirty="0"/>
              <a:t> </a:t>
            </a:r>
            <a:r>
              <a:rPr dirty="0"/>
              <a:t>of</a:t>
            </a:r>
            <a:r>
              <a:rPr spc="50" dirty="0"/>
              <a:t> </a:t>
            </a:r>
            <a:r>
              <a:rPr spc="-10" dirty="0"/>
              <a:t>CSE(AIML)</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50" dirty="0"/>
              <a:pPr marL="38100">
                <a:lnSpc>
                  <a:spcPts val="1350"/>
                </a:lnSpc>
              </a:pPr>
              <a:t>7</a:t>
            </a:fld>
            <a:endParaRPr spc="-50" dirty="0"/>
          </a:p>
        </p:txBody>
      </p:sp>
      <p:sp>
        <p:nvSpPr>
          <p:cNvPr id="9" name="Rectangle 2">
            <a:extLst>
              <a:ext uri="{FF2B5EF4-FFF2-40B4-BE49-F238E27FC236}">
                <a16:creationId xmlns:a16="http://schemas.microsoft.com/office/drawing/2014/main" id="{6B7DF70E-559D-4B2D-6A17-52BE96F709BA}"/>
              </a:ext>
            </a:extLst>
          </p:cNvPr>
          <p:cNvSpPr>
            <a:spLocks noChangeArrowheads="1"/>
          </p:cNvSpPr>
          <p:nvPr/>
        </p:nvSpPr>
        <p:spPr bwMode="auto">
          <a:xfrm>
            <a:off x="762000" y="1229091"/>
            <a:ext cx="792480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dirty="0">
                <a:latin typeface="Times New Roman" pitchFamily="18" charset="0"/>
                <a:cs typeface="Times New Roman" pitchFamily="18" charset="0"/>
              </a:rPr>
              <a:t>Several apps and platforms provide access to blood donors and blood requests. Some commonly used services include:</a:t>
            </a:r>
          </a:p>
          <a:p>
            <a:r>
              <a:rPr lang="en-US" b="1" dirty="0">
                <a:latin typeface="Times New Roman" pitchFamily="18" charset="0"/>
                <a:cs typeface="Times New Roman" pitchFamily="18" charset="0"/>
              </a:rPr>
              <a:t>Indian Red Cross App</a:t>
            </a:r>
            <a:r>
              <a:rPr lang="en-US" dirty="0">
                <a:latin typeface="Times New Roman" pitchFamily="18" charset="0"/>
                <a:cs typeface="Times New Roman" pitchFamily="18" charset="0"/>
              </a:rPr>
              <a:t> – Allows voluntary blood donor registration but lacks AI-based matching.</a:t>
            </a:r>
          </a:p>
          <a:p>
            <a:r>
              <a:rPr lang="en-US" b="1" dirty="0">
                <a:latin typeface="Times New Roman" pitchFamily="18" charset="0"/>
                <a:cs typeface="Times New Roman" pitchFamily="18" charset="0"/>
              </a:rPr>
              <a:t>Friends2Support</a:t>
            </a:r>
            <a:r>
              <a:rPr lang="en-US" dirty="0">
                <a:latin typeface="Times New Roman" pitchFamily="18" charset="0"/>
                <a:cs typeface="Times New Roman" pitchFamily="18" charset="0"/>
              </a:rPr>
              <a:t> – Connects users to voluntary donors but lacks urgency prioritization and real-time verification.</a:t>
            </a:r>
          </a:p>
          <a:p>
            <a:r>
              <a:rPr lang="en-US" b="1" dirty="0">
                <a:latin typeface="Times New Roman" pitchFamily="18" charset="0"/>
                <a:cs typeface="Times New Roman" pitchFamily="18" charset="0"/>
              </a:rPr>
              <a:t>Social Media Platforms</a:t>
            </a:r>
            <a:r>
              <a:rPr lang="en-US" dirty="0">
                <a:latin typeface="Times New Roman" pitchFamily="18" charset="0"/>
                <a:cs typeface="Times New Roman" pitchFamily="18" charset="0"/>
              </a:rPr>
              <a:t> – Users create emergency blood donation appeals on WhatsApp, Instagram, etc.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b="1" dirty="0">
                <a:latin typeface="Times New Roman" pitchFamily="18" charset="0"/>
                <a:cs typeface="Times New Roman" pitchFamily="18" charset="0"/>
              </a:rPr>
              <a:t>Limitations:</a:t>
            </a: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Lack of Real-time Availability:</a:t>
            </a:r>
            <a:r>
              <a:rPr lang="en-US" dirty="0">
                <a:latin typeface="Times New Roman" pitchFamily="18" charset="0"/>
                <a:cs typeface="Times New Roman" pitchFamily="18" charset="0"/>
              </a:rPr>
              <a:t> Most platforms rely on manually updated data and lack live donor status.</a:t>
            </a:r>
          </a:p>
          <a:p>
            <a:r>
              <a:rPr lang="en-US" b="1" dirty="0">
                <a:latin typeface="Times New Roman" pitchFamily="18" charset="0"/>
                <a:cs typeface="Times New Roman" pitchFamily="18" charset="0"/>
              </a:rPr>
              <a:t>No AI or Intelligent Filtering:</a:t>
            </a:r>
            <a:r>
              <a:rPr lang="en-US" dirty="0">
                <a:latin typeface="Times New Roman" pitchFamily="18" charset="0"/>
                <a:cs typeface="Times New Roman" pitchFamily="18" charset="0"/>
              </a:rPr>
              <a:t> Existing systems don’t use AI to match based on urgency, blood compatibility, and location.</a:t>
            </a:r>
          </a:p>
          <a:p>
            <a:r>
              <a:rPr lang="en-US" b="1" dirty="0">
                <a:latin typeface="Times New Roman" pitchFamily="18" charset="0"/>
                <a:cs typeface="Times New Roman" pitchFamily="18" charset="0"/>
              </a:rPr>
              <a:t>Fragmented Communication:</a:t>
            </a:r>
            <a:r>
              <a:rPr lang="en-US" dirty="0">
                <a:latin typeface="Times New Roman" pitchFamily="18" charset="0"/>
                <a:cs typeface="Times New Roman" pitchFamily="18" charset="0"/>
              </a:rPr>
              <a:t> Donors and recipients must contact each other individually; there’s no centralized notification system.</a:t>
            </a:r>
          </a:p>
          <a:p>
            <a:r>
              <a:rPr lang="en-US" b="1" dirty="0">
                <a:latin typeface="Times New Roman" pitchFamily="18" charset="0"/>
                <a:cs typeface="Times New Roman" pitchFamily="18" charset="0"/>
              </a:rPr>
              <a:t>Poor User Verification:</a:t>
            </a:r>
            <a:r>
              <a:rPr lang="en-US" dirty="0">
                <a:latin typeface="Times New Roman" pitchFamily="18" charset="0"/>
                <a:cs typeface="Times New Roman" pitchFamily="18" charset="0"/>
              </a:rPr>
              <a:t> Some platforms lack rigorous verification, increasing risk of delays or misinformation.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968740" y="114300"/>
            <a:ext cx="1089660" cy="1347216"/>
          </a:xfrm>
          <a:prstGeom prst="rect">
            <a:avLst/>
          </a:prstGeom>
        </p:spPr>
      </p:pic>
      <p:sp>
        <p:nvSpPr>
          <p:cNvPr id="3" name="object 3"/>
          <p:cNvSpPr txBox="1">
            <a:spLocks noGrp="1"/>
          </p:cNvSpPr>
          <p:nvPr>
            <p:ph type="title"/>
          </p:nvPr>
        </p:nvSpPr>
        <p:spPr>
          <a:xfrm>
            <a:off x="2846376" y="420162"/>
            <a:ext cx="4519295" cy="505267"/>
          </a:xfrm>
          <a:prstGeom prst="rect">
            <a:avLst/>
          </a:prstGeom>
        </p:spPr>
        <p:txBody>
          <a:bodyPr vert="horz" wrap="square" lIns="0" tIns="12700" rIns="0" bIns="0" rtlCol="0">
            <a:spAutoFit/>
          </a:bodyPr>
          <a:lstStyle/>
          <a:p>
            <a:pPr marL="12700">
              <a:lnSpc>
                <a:spcPct val="100000"/>
              </a:lnSpc>
              <a:spcBef>
                <a:spcPts val="100"/>
              </a:spcBef>
            </a:pPr>
            <a:r>
              <a:rPr sz="3200" dirty="0">
                <a:latin typeface="Times New Roman" panose="02020603050405020304" pitchFamily="18" charset="0"/>
                <a:cs typeface="Times New Roman" panose="02020603050405020304" pitchFamily="18" charset="0"/>
              </a:rPr>
              <a:t>PROPOSED</a:t>
            </a:r>
            <a:r>
              <a:rPr sz="3200" spc="-250"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SYSTEM</a:t>
            </a:r>
          </a:p>
        </p:txBody>
      </p:sp>
      <p:sp>
        <p:nvSpPr>
          <p:cNvPr id="5" name="object 5"/>
          <p:cNvSpPr txBox="1">
            <a:spLocks noGrp="1"/>
          </p:cNvSpPr>
          <p:nvPr>
            <p:ph type="ftr" sz="quarter" idx="5"/>
          </p:nvPr>
        </p:nvSpPr>
        <p:spPr>
          <a:prstGeom prst="rect">
            <a:avLst/>
          </a:prstGeom>
        </p:spPr>
        <p:txBody>
          <a:bodyPr vert="horz" wrap="square" lIns="0" tIns="59426" rIns="0" bIns="0" rtlCol="0">
            <a:spAutoFit/>
          </a:bodyPr>
          <a:lstStyle/>
          <a:p>
            <a:pPr marL="12700">
              <a:lnSpc>
                <a:spcPts val="1975"/>
              </a:lnSpc>
            </a:pPr>
            <a:r>
              <a:rPr dirty="0"/>
              <a:t>Department</a:t>
            </a:r>
            <a:r>
              <a:rPr spc="70" dirty="0"/>
              <a:t> </a:t>
            </a:r>
            <a:r>
              <a:rPr dirty="0"/>
              <a:t>of</a:t>
            </a:r>
            <a:r>
              <a:rPr spc="50" dirty="0"/>
              <a:t> </a:t>
            </a:r>
            <a:r>
              <a:rPr spc="-10" dirty="0"/>
              <a:t>CSE(AIML)</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350"/>
              </a:lnSpc>
            </a:pPr>
            <a:fld id="{81D60167-4931-47E6-BA6A-407CBD079E47}" type="slidenum">
              <a:rPr spc="-50" dirty="0"/>
              <a:pPr marL="38100">
                <a:lnSpc>
                  <a:spcPts val="1350"/>
                </a:lnSpc>
              </a:pPr>
              <a:t>8</a:t>
            </a:fld>
            <a:endParaRPr spc="-50" dirty="0"/>
          </a:p>
        </p:txBody>
      </p:sp>
      <p:sp>
        <p:nvSpPr>
          <p:cNvPr id="8" name="Rectangle 1">
            <a:extLst>
              <a:ext uri="{FF2B5EF4-FFF2-40B4-BE49-F238E27FC236}">
                <a16:creationId xmlns:a16="http://schemas.microsoft.com/office/drawing/2014/main" id="{50DD1302-777E-A380-1E93-43354B648ADB}"/>
              </a:ext>
            </a:extLst>
          </p:cNvPr>
          <p:cNvSpPr>
            <a:spLocks noGrp="1" noChangeArrowheads="1"/>
          </p:cNvSpPr>
          <p:nvPr>
            <p:ph type="body" idx="1"/>
          </p:nvPr>
        </p:nvSpPr>
        <p:spPr bwMode="auto">
          <a:xfrm>
            <a:off x="457168" y="1831617"/>
            <a:ext cx="9067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1800" dirty="0">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 </a:t>
            </a:r>
            <a:r>
              <a:rPr lang="en-US" sz="1800" b="0" dirty="0"/>
              <a:t>To enhance emergency blood donation by using AI and real-time tracking to connect donors and recipients efficiently.</a:t>
            </a:r>
          </a:p>
          <a:p>
            <a:pPr lvl="0" algn="l" rt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Font typeface="Arial" pitchFamily="34" charset="0"/>
              <a:buChar char="•"/>
            </a:pPr>
            <a:r>
              <a:rPr lang="en-US" sz="1800" b="0" dirty="0"/>
              <a:t> AI-based donor-recipient matching.</a:t>
            </a:r>
          </a:p>
          <a:p>
            <a:pPr>
              <a:buFont typeface="Arial" pitchFamily="34" charset="0"/>
              <a:buChar char="•"/>
            </a:pPr>
            <a:r>
              <a:rPr lang="en-US" sz="1800" b="0" dirty="0"/>
              <a:t> Real-time updates on availability and blood group.</a:t>
            </a:r>
          </a:p>
          <a:p>
            <a:pPr>
              <a:buFont typeface="Arial" pitchFamily="34" charset="0"/>
              <a:buChar char="•"/>
            </a:pPr>
            <a:r>
              <a:rPr lang="en-US" sz="1800" b="0" dirty="0"/>
              <a:t> Government Based Portals</a:t>
            </a:r>
          </a:p>
          <a:p>
            <a:pPr>
              <a:buFont typeface="Arial" pitchFamily="34" charset="0"/>
              <a:buChar char="•"/>
            </a:pPr>
            <a:r>
              <a:rPr lang="en-US" sz="1800" b="0" dirty="0"/>
              <a:t> User-friendly </a:t>
            </a:r>
            <a:r>
              <a:rPr lang="en-US" sz="1800" b="0" dirty="0" err="1"/>
              <a:t>NextJS</a:t>
            </a:r>
            <a:r>
              <a:rPr lang="en-US" sz="1800" b="0" dirty="0"/>
              <a:t> interface.</a:t>
            </a:r>
          </a:p>
          <a:p>
            <a:pPr marL="742950" lvl="1" indent="-285750" algn="l" rtl="0"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a:t>
            </a:r>
            <a:r>
              <a:rPr kumimoji="0" lang="en-US" altLang="en-US" sz="18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b="0" dirty="0">
                <a:latin typeface="Times New Roman" panose="02020603050405020304" pitchFamily="18" charset="0"/>
                <a:cs typeface="Times New Roman" panose="02020603050405020304" pitchFamily="18" charset="0"/>
              </a:rPr>
              <a:t>A</a:t>
            </a:r>
            <a:r>
              <a:rPr lang="en-US" sz="1800" b="0" dirty="0"/>
              <a:t> reliable and responsive web platform that simplifies and speeds up the process of finding blood donors.</a:t>
            </a:r>
          </a:p>
          <a:p>
            <a:pPr algn="l" rt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endParaRPr lang="en-US" altLang="en-US" sz="1800" dirty="0">
              <a:latin typeface="Times New Roman" panose="02020603050405020304" pitchFamily="18" charset="0"/>
              <a:cs typeface="Times New Roman" panose="02020603050405020304" pitchFamily="18" charset="0"/>
            </a:endParaRPr>
          </a:p>
          <a:p>
            <a:pPr algn="l" rtl="0" eaLnBrk="0" fontAlgn="base" hangingPunct="0">
              <a:spcBef>
                <a:spcPct val="0"/>
              </a:spcBef>
              <a:spcAft>
                <a:spcPct val="0"/>
              </a:spcAft>
              <a:buFont typeface="Arial" pitchFamily="34" charset="0"/>
              <a:buChar char="•"/>
            </a:pPr>
            <a:r>
              <a:rPr lang="en-IN" altLang="en-US" sz="1800" dirty="0">
                <a:latin typeface="Times New Roman" panose="02020603050405020304" pitchFamily="18" charset="0"/>
                <a:cs typeface="Times New Roman" panose="02020603050405020304" pitchFamily="18" charset="0"/>
              </a:rPr>
              <a:t> </a:t>
            </a:r>
            <a:r>
              <a:rPr lang="en-US" sz="1800" b="0" dirty="0"/>
              <a:t>Real-time, AI-driven matching system.</a:t>
            </a:r>
          </a:p>
          <a:p>
            <a:pPr algn="l" rtl="0" eaLnBrk="0" fontAlgn="base" hangingPunct="0">
              <a:spcBef>
                <a:spcPct val="0"/>
              </a:spcBef>
              <a:spcAft>
                <a:spcPct val="0"/>
              </a:spcAft>
              <a:buFont typeface="Arial" pitchFamily="34" charset="0"/>
              <a:buChar char="•"/>
            </a:pPr>
            <a:r>
              <a:rPr lang="en-US" sz="1800" b="0" dirty="0"/>
              <a:t> Easily scalable and useful in emergency healthcare settings.</a:t>
            </a:r>
          </a:p>
          <a:p>
            <a:pPr algn="l" rtl="0" eaLnBrk="0" fontAlgn="base" hangingPunct="0">
              <a:spcBef>
                <a:spcPct val="0"/>
              </a:spcBef>
              <a:spcAft>
                <a:spcPct val="0"/>
              </a:spcAft>
            </a:pPr>
            <a:r>
              <a:rPr lang="en-IN" altLang="en-US" sz="1800" dirty="0">
                <a:latin typeface="Times New Roman" panose="02020603050405020304" pitchFamily="18" charset="0"/>
                <a:cs typeface="Times New Roman" panose="02020603050405020304" pitchFamily="18" charset="0"/>
              </a:rPr>
              <a:t> </a:t>
            </a:r>
          </a:p>
          <a:p>
            <a:pPr algn="l" rtl="0" eaLnBrk="0" fontAlgn="base" hangingPunct="0">
              <a:spcBef>
                <a:spcPct val="0"/>
              </a:spcBef>
              <a:spcAft>
                <a:spcPct val="0"/>
              </a:spcAft>
              <a:buFont typeface="Arial" pitchFamily="34" charset="0"/>
              <a:buChar char="•"/>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DDFF-B826-1383-264E-6F1D1907F4C6}"/>
              </a:ext>
            </a:extLst>
          </p:cNvPr>
          <p:cNvSpPr>
            <a:spLocks noGrp="1"/>
          </p:cNvSpPr>
          <p:nvPr>
            <p:ph type="title"/>
          </p:nvPr>
        </p:nvSpPr>
        <p:spPr>
          <a:xfrm>
            <a:off x="1898448" y="369911"/>
            <a:ext cx="6403340" cy="677108"/>
          </a:xfrm>
        </p:spPr>
        <p:txBody>
          <a:bodyPr/>
          <a:lstStyle/>
          <a:p>
            <a:r>
              <a:rPr lang="en-IN" dirty="0"/>
              <a:t>	</a:t>
            </a:r>
            <a:r>
              <a:rPr lang="en-IN" sz="2800" dirty="0">
                <a:latin typeface="Times New Roman" panose="02020603050405020304" pitchFamily="18" charset="0"/>
                <a:cs typeface="Times New Roman" panose="02020603050405020304" pitchFamily="18" charset="0"/>
              </a:rPr>
              <a:t>PROPOSED ARCHITECTURE</a:t>
            </a:r>
          </a:p>
        </p:txBody>
      </p:sp>
      <p:sp>
        <p:nvSpPr>
          <p:cNvPr id="3" name="Footer Placeholder 2">
            <a:extLst>
              <a:ext uri="{FF2B5EF4-FFF2-40B4-BE49-F238E27FC236}">
                <a16:creationId xmlns:a16="http://schemas.microsoft.com/office/drawing/2014/main" id="{8C789CF9-CADA-70CD-0ED9-A58C81BF698E}"/>
              </a:ext>
            </a:extLst>
          </p:cNvPr>
          <p:cNvSpPr>
            <a:spLocks noGrp="1"/>
          </p:cNvSpPr>
          <p:nvPr>
            <p:ph type="ftr" sz="quarter" idx="5"/>
          </p:nvPr>
        </p:nvSpPr>
        <p:spPr/>
        <p:txBody>
          <a:bodyPr/>
          <a:lstStyle/>
          <a:p>
            <a:pPr marL="12700">
              <a:lnSpc>
                <a:spcPts val="1975"/>
              </a:lnSpc>
            </a:pPr>
            <a:r>
              <a:rPr lang="en-IN"/>
              <a:t>Department</a:t>
            </a:r>
            <a:r>
              <a:rPr lang="en-IN" spc="70"/>
              <a:t> </a:t>
            </a:r>
            <a:r>
              <a:rPr lang="en-IN"/>
              <a:t>of</a:t>
            </a:r>
            <a:r>
              <a:rPr lang="en-IN" spc="50"/>
              <a:t> </a:t>
            </a:r>
            <a:r>
              <a:rPr lang="en-IN" spc="-10"/>
              <a:t>CSE(AIML)</a:t>
            </a:r>
            <a:endParaRPr lang="en-IN" spc="-10" dirty="0"/>
          </a:p>
        </p:txBody>
      </p:sp>
      <p:sp>
        <p:nvSpPr>
          <p:cNvPr id="4" name="Slide Number Placeholder 3">
            <a:extLst>
              <a:ext uri="{FF2B5EF4-FFF2-40B4-BE49-F238E27FC236}">
                <a16:creationId xmlns:a16="http://schemas.microsoft.com/office/drawing/2014/main" id="{498B9015-8797-DC7A-266B-220CAE6C860C}"/>
              </a:ext>
            </a:extLst>
          </p:cNvPr>
          <p:cNvSpPr>
            <a:spLocks noGrp="1"/>
          </p:cNvSpPr>
          <p:nvPr>
            <p:ph type="sldNum" sz="quarter" idx="7"/>
          </p:nvPr>
        </p:nvSpPr>
        <p:spPr/>
        <p:txBody>
          <a:bodyPr/>
          <a:lstStyle/>
          <a:p>
            <a:pPr marL="38100">
              <a:lnSpc>
                <a:spcPts val="1350"/>
              </a:lnSpc>
            </a:pPr>
            <a:fld id="{81D60167-4931-47E6-BA6A-407CBD079E47}" type="slidenum">
              <a:rPr lang="en-IN" spc="-50" smtClean="0"/>
              <a:pPr marL="38100">
                <a:lnSpc>
                  <a:spcPts val="1350"/>
                </a:lnSpc>
              </a:pPr>
              <a:t>9</a:t>
            </a:fld>
            <a:endParaRPr lang="en-IN" spc="-50" dirty="0"/>
          </a:p>
        </p:txBody>
      </p:sp>
      <p:pic>
        <p:nvPicPr>
          <p:cNvPr id="6" name="Picture 5" descr="Screenshot 2025-06-11 124111.png"/>
          <p:cNvPicPr>
            <a:picLocks noChangeAspect="1"/>
          </p:cNvPicPr>
          <p:nvPr/>
        </p:nvPicPr>
        <p:blipFill>
          <a:blip r:embed="rId2"/>
          <a:stretch>
            <a:fillRect/>
          </a:stretch>
        </p:blipFill>
        <p:spPr>
          <a:xfrm>
            <a:off x="823326" y="1814498"/>
            <a:ext cx="8775760" cy="4357718"/>
          </a:xfrm>
          <a:prstGeom prst="rect">
            <a:avLst/>
          </a:prstGeom>
        </p:spPr>
      </p:pic>
    </p:spTree>
    <p:extLst>
      <p:ext uri="{BB962C8B-B14F-4D97-AF65-F5344CB8AC3E}">
        <p14:creationId xmlns:p14="http://schemas.microsoft.com/office/powerpoint/2010/main" val="1902029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TotalTime>
  <Words>1954</Words>
  <Application>Microsoft Office PowerPoint</Application>
  <PresentationFormat>Custom</PresentationFormat>
  <Paragraphs>221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 MT</vt:lpstr>
      <vt:lpstr>Arial</vt:lpstr>
      <vt:lpstr>Calibri</vt:lpstr>
      <vt:lpstr>Times New Roman</vt:lpstr>
      <vt:lpstr>Office Theme</vt:lpstr>
      <vt:lpstr>BVRIT HYDERABAD</vt:lpstr>
      <vt:lpstr>   AGENDA</vt:lpstr>
      <vt:lpstr>ABSTRACT</vt:lpstr>
      <vt:lpstr>   INTRODUCTION</vt:lpstr>
      <vt:lpstr>PROBLEM STATEMENT</vt:lpstr>
      <vt:lpstr>       Literature Survey</vt:lpstr>
      <vt:lpstr>   EXISTING SYSTEM</vt:lpstr>
      <vt:lpstr>PROPOSED SYSTEM</vt:lpstr>
      <vt:lpstr> PROPOSED ARCHITECTURE</vt:lpstr>
      <vt:lpstr>Tools and Technologies</vt:lpstr>
      <vt:lpstr>Code of application</vt:lpstr>
      <vt:lpstr>PowerPoint Presentation</vt:lpstr>
      <vt:lpstr>PowerPoint Presentation</vt:lpstr>
      <vt:lpstr>PowerPoint Presentation</vt:lpstr>
      <vt:lpstr>          RESULT</vt:lpstr>
      <vt:lpstr>PowerPoint Presentation</vt:lpstr>
      <vt:lpstr>PowerPoint Presentation</vt:lpstr>
      <vt:lpstr>PowerPoint Presentation</vt:lpstr>
      <vt:lpstr> CONCLUSION</vt:lpstr>
      <vt:lpstr>FUTURE SCOPE</vt:lpstr>
      <vt:lpstr>REFERENCES</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Minor Project_s</dc:title>
  <dc:creator>Harini Chitturi</dc:creator>
  <cp:lastModifiedBy>Kosuri Lakshmi Indu</cp:lastModifiedBy>
  <cp:revision>27</cp:revision>
  <dcterms:created xsi:type="dcterms:W3CDTF">2025-01-17T05:48:05Z</dcterms:created>
  <dcterms:modified xsi:type="dcterms:W3CDTF">2025-06-23T14:46:56Z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2024-11-08T00:00:00Z</vt:filetime>
  </property>
  <property fmtid="{D5CDD505-2E9C-101B-9397-08002B2CF9AE}" pid="3" name="LastSaved">
    <vt:filetime>2025-01-17T00:00:00Z</vt:filetime>
  </property>
  <property fmtid="{D5CDD505-2E9C-101B-9397-08002B2CF9AE}" pid="4" name="Producer">
    <vt:lpwstr>Microsoft: Print To PDF</vt:lpwstr>
  </property>
</Properties>
</file>